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2" r:id="rId3"/>
    <p:sldId id="263" r:id="rId4"/>
    <p:sldId id="257" r:id="rId5"/>
    <p:sldId id="258" r:id="rId6"/>
    <p:sldId id="259"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E4234D-D711-4727-93C0-186356B49D8A}" type="datetimeFigureOut">
              <a:rPr lang="en-US" smtClean="0"/>
              <a:t>7/6/2026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E1DA70-D294-4542-8934-C0E857953D5E}" type="slidenum">
              <a:rPr lang="en-US" smtClean="0"/>
              <a:t>‹#›</a:t>
            </a:fld>
            <a:endParaRPr lang="en-US"/>
          </a:p>
        </p:txBody>
      </p:sp>
    </p:spTree>
    <p:extLst>
      <p:ext uri="{BB962C8B-B14F-4D97-AF65-F5344CB8AC3E}">
        <p14:creationId xmlns:p14="http://schemas.microsoft.com/office/powerpoint/2010/main" val="3270272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Default arguments are useful in limited situations, but they are very useful in those situations. They represent one of two useful C++ features that were not included in Java, so you may not be familiar with them.</a:t>
            </a:r>
          </a:p>
          <a:p>
            <a:endParaRPr lang="en-US" dirty="0"/>
          </a:p>
        </p:txBody>
      </p:sp>
      <p:sp>
        <p:nvSpPr>
          <p:cNvPr id="4" name="Slide Number Placeholder 3"/>
          <p:cNvSpPr>
            <a:spLocks noGrp="1"/>
          </p:cNvSpPr>
          <p:nvPr>
            <p:ph type="sldNum" sz="quarter" idx="5"/>
          </p:nvPr>
        </p:nvSpPr>
        <p:spPr/>
        <p:txBody>
          <a:bodyPr/>
          <a:lstStyle/>
          <a:p>
            <a:fld id="{A7E1DA70-D294-4542-8934-C0E857953D5E}" type="slidenum">
              <a:rPr lang="en-US" smtClean="0"/>
              <a:t>1</a:t>
            </a:fld>
            <a:endParaRPr lang="en-US"/>
          </a:p>
        </p:txBody>
      </p:sp>
    </p:spTree>
    <p:extLst>
      <p:ext uri="{BB962C8B-B14F-4D97-AF65-F5344CB8AC3E}">
        <p14:creationId xmlns:p14="http://schemas.microsoft.com/office/powerpoint/2010/main" val="342943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Default arguments help designers of frequently reused code to balance flexibility with ease of use. Some of the library functions that we have used in previous chapters have taken advantage of default arguments. For example, the ignore function really has two parameters. The first parameter is the number of characters to skip or ignore. The default value is one, which is the most common value and therefore an excellent choice for the default. The second parameter is the character that when detected stops the skipping or ignoring. The default value is the end of file character, which again is a good choice for the default value. The default characters make the ignore function easy to use in the most common situations but allows the function to remain flexible for less common situations.</a:t>
            </a:r>
          </a:p>
          <a:p>
            <a:endParaRPr lang="en-US" dirty="0"/>
          </a:p>
        </p:txBody>
      </p:sp>
      <p:sp>
        <p:nvSpPr>
          <p:cNvPr id="4" name="Slide Number Placeholder 3"/>
          <p:cNvSpPr>
            <a:spLocks noGrp="1"/>
          </p:cNvSpPr>
          <p:nvPr>
            <p:ph type="sldNum" sz="quarter" idx="5"/>
          </p:nvPr>
        </p:nvSpPr>
        <p:spPr/>
        <p:txBody>
          <a:bodyPr/>
          <a:lstStyle/>
          <a:p>
            <a:fld id="{A7E1DA70-D294-4542-8934-C0E857953D5E}" type="slidenum">
              <a:rPr lang="en-US" smtClean="0"/>
              <a:t>2</a:t>
            </a:fld>
            <a:endParaRPr lang="en-US"/>
          </a:p>
        </p:txBody>
      </p:sp>
    </p:spTree>
    <p:extLst>
      <p:ext uri="{BB962C8B-B14F-4D97-AF65-F5344CB8AC3E}">
        <p14:creationId xmlns:p14="http://schemas.microsoft.com/office/powerpoint/2010/main" val="3158949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Overloaded functions are another solution to the flexibility versus ease of use problem. Java takes this approach and its API is replete with examples.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For example, imagine that a function or method creates a window. Parameters allow the caller to specify the width, the height, the x and y location, and the color of the window. This makes the function or method flexible but requires the caller to provide five bits of information to create a window – even if a simple window is all that is needed.</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 can provide at least two versions of the window function. The first version is simple and only requires a minimal amount of information. A second version allows the caller to provide more information when a more precisely specified window is desired. Although there are ways of implementing multiple functions like these without duplicating a great deal of code, default arguments provide a very compact, elegant solution.</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Default values allows the caller to specify a minimum amount of information and provides the rest of the information based on common, reasonable values. Defining functions this way allows the caller to invoke the function either simply or precisely.</a:t>
            </a:r>
          </a:p>
          <a:p>
            <a:endParaRPr lang="en-US" dirty="0"/>
          </a:p>
        </p:txBody>
      </p:sp>
      <p:sp>
        <p:nvSpPr>
          <p:cNvPr id="4" name="Slide Number Placeholder 3"/>
          <p:cNvSpPr>
            <a:spLocks noGrp="1"/>
          </p:cNvSpPr>
          <p:nvPr>
            <p:ph type="sldNum" sz="quarter" idx="5"/>
          </p:nvPr>
        </p:nvSpPr>
        <p:spPr/>
        <p:txBody>
          <a:bodyPr/>
          <a:lstStyle/>
          <a:p>
            <a:fld id="{A7E1DA70-D294-4542-8934-C0E857953D5E}" type="slidenum">
              <a:rPr lang="en-US" smtClean="0"/>
              <a:t>3</a:t>
            </a:fld>
            <a:endParaRPr lang="en-US"/>
          </a:p>
        </p:txBody>
      </p:sp>
    </p:spTree>
    <p:extLst>
      <p:ext uri="{BB962C8B-B14F-4D97-AF65-F5344CB8AC3E}">
        <p14:creationId xmlns:p14="http://schemas.microsoft.com/office/powerpoint/2010/main" val="3033612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There are four rules that govern how default arguments are specified and used. I think that stating the rules is more complicated than just studying examples, but both approaches are taken for each rule.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first rule is that, “No argument without a default may be defined to the right of an argument with a default.” This just means that, working from left to right, once you specify a default value for an argument, then the rest of the arguments to the right must also have default values.</a:t>
            </a:r>
          </a:p>
          <a:p>
            <a:endParaRPr lang="en-US" dirty="0"/>
          </a:p>
        </p:txBody>
      </p:sp>
      <p:sp>
        <p:nvSpPr>
          <p:cNvPr id="4" name="Slide Number Placeholder 3"/>
          <p:cNvSpPr>
            <a:spLocks noGrp="1"/>
          </p:cNvSpPr>
          <p:nvPr>
            <p:ph type="sldNum" sz="quarter" idx="5"/>
          </p:nvPr>
        </p:nvSpPr>
        <p:spPr/>
        <p:txBody>
          <a:bodyPr/>
          <a:lstStyle/>
          <a:p>
            <a:fld id="{A7E1DA70-D294-4542-8934-C0E857953D5E}" type="slidenum">
              <a:rPr lang="en-US" smtClean="0"/>
              <a:t>4</a:t>
            </a:fld>
            <a:endParaRPr lang="en-US"/>
          </a:p>
        </p:txBody>
      </p:sp>
    </p:spTree>
    <p:extLst>
      <p:ext uri="{BB962C8B-B14F-4D97-AF65-F5344CB8AC3E}">
        <p14:creationId xmlns:p14="http://schemas.microsoft.com/office/powerpoint/2010/main" val="3344801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second rule states that, “When calling a function with default arguments, an argument may not be specified to the right of an argument whose default is accepted.” The rule means, again, working from left to right, that once you accept a default argument, you accept the defaults for the remaining arguments. As illustrated here, you can’t accept a default in the middle of the list and then specify values for the remaining arguments.</a:t>
            </a:r>
          </a:p>
          <a:p>
            <a:endParaRPr lang="en-US" dirty="0"/>
          </a:p>
        </p:txBody>
      </p:sp>
      <p:sp>
        <p:nvSpPr>
          <p:cNvPr id="4" name="Slide Number Placeholder 3"/>
          <p:cNvSpPr>
            <a:spLocks noGrp="1"/>
          </p:cNvSpPr>
          <p:nvPr>
            <p:ph type="sldNum" sz="quarter" idx="5"/>
          </p:nvPr>
        </p:nvSpPr>
        <p:spPr/>
        <p:txBody>
          <a:bodyPr/>
          <a:lstStyle/>
          <a:p>
            <a:fld id="{A7E1DA70-D294-4542-8934-C0E857953D5E}" type="slidenum">
              <a:rPr lang="en-US" smtClean="0"/>
              <a:t>5</a:t>
            </a:fld>
            <a:endParaRPr lang="en-US"/>
          </a:p>
        </p:txBody>
      </p:sp>
    </p:spTree>
    <p:extLst>
      <p:ext uri="{BB962C8B-B14F-4D97-AF65-F5344CB8AC3E}">
        <p14:creationId xmlns:p14="http://schemas.microsoft.com/office/powerpoint/2010/main" val="4262588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third rule is, “If the function definition and the function declaration (i.e., the prototype) are not the same, then the default values appear in function prototype.” Beginning with chapter 4, we see that it is common to place function prototypes in header files and the function definitions in source code or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cpp</a:t>
            </a:r>
            <a:r>
              <a:rPr lang="en-US" sz="1800" dirty="0">
                <a:effectLst/>
                <a:latin typeface="Calibri" panose="020F0502020204030204" pitchFamily="34" charset="0"/>
                <a:ea typeface="Calibri" panose="020F0502020204030204" pitchFamily="34" charset="0"/>
                <a:cs typeface="Times New Roman" panose="02020603050405020304" pitchFamily="18" charset="0"/>
              </a:rPr>
              <a:t> files. When we do this, the default arguments go in the prototypes in the header file.</a:t>
            </a:r>
          </a:p>
          <a:p>
            <a:endParaRPr lang="en-US" dirty="0"/>
          </a:p>
        </p:txBody>
      </p:sp>
      <p:sp>
        <p:nvSpPr>
          <p:cNvPr id="4" name="Slide Number Placeholder 3"/>
          <p:cNvSpPr>
            <a:spLocks noGrp="1"/>
          </p:cNvSpPr>
          <p:nvPr>
            <p:ph type="sldNum" sz="quarter" idx="5"/>
          </p:nvPr>
        </p:nvSpPr>
        <p:spPr/>
        <p:txBody>
          <a:bodyPr/>
          <a:lstStyle/>
          <a:p>
            <a:fld id="{A7E1DA70-D294-4542-8934-C0E857953D5E}" type="slidenum">
              <a:rPr lang="en-US" smtClean="0"/>
              <a:t>6</a:t>
            </a:fld>
            <a:endParaRPr lang="en-US"/>
          </a:p>
        </p:txBody>
      </p:sp>
    </p:spTree>
    <p:extLst>
      <p:ext uri="{BB962C8B-B14F-4D97-AF65-F5344CB8AC3E}">
        <p14:creationId xmlns:p14="http://schemas.microsoft.com/office/powerpoint/2010/main" val="923531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fourth and final rule governs functions that are both overloaded and have default arguments. “If a function with default arguments is also overloaded, all possible ways that the function can be called, with and without default values, must be distinct from any and all overloaded versions.”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 this example, there are two functions. Function 1 has no arguments and function 2 can have one to three arguments. That means that any valid argument list uniquely matches only one of the functions and the compiler can tell which function to invoke.</a:t>
            </a:r>
          </a:p>
          <a:p>
            <a:endParaRPr lang="en-US" dirty="0"/>
          </a:p>
        </p:txBody>
      </p:sp>
      <p:sp>
        <p:nvSpPr>
          <p:cNvPr id="4" name="Slide Number Placeholder 3"/>
          <p:cNvSpPr>
            <a:spLocks noGrp="1"/>
          </p:cNvSpPr>
          <p:nvPr>
            <p:ph type="sldNum" sz="quarter" idx="5"/>
          </p:nvPr>
        </p:nvSpPr>
        <p:spPr/>
        <p:txBody>
          <a:bodyPr/>
          <a:lstStyle/>
          <a:p>
            <a:fld id="{A7E1DA70-D294-4542-8934-C0E857953D5E}" type="slidenum">
              <a:rPr lang="en-US" smtClean="0"/>
              <a:t>7</a:t>
            </a:fld>
            <a:endParaRPr lang="en-US"/>
          </a:p>
        </p:txBody>
      </p:sp>
    </p:spTree>
    <p:extLst>
      <p:ext uri="{BB962C8B-B14F-4D97-AF65-F5344CB8AC3E}">
        <p14:creationId xmlns:p14="http://schemas.microsoft.com/office/powerpoint/2010/main" val="1398076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But a single modification to the example is all that it takes to break the code. Here we change the first function so that it requires one argument. Now, when we call the overloaded function with one argument, it can match function 1, or, if we accept the default values for the second and third arguments, it can also match function 2. The compiler is unable to deal with this ambiguity and it stops with a fatal compile-time error.</a:t>
            </a:r>
          </a:p>
          <a:p>
            <a:endParaRPr lang="en-US" dirty="0"/>
          </a:p>
        </p:txBody>
      </p:sp>
      <p:sp>
        <p:nvSpPr>
          <p:cNvPr id="4" name="Slide Number Placeholder 3"/>
          <p:cNvSpPr>
            <a:spLocks noGrp="1"/>
          </p:cNvSpPr>
          <p:nvPr>
            <p:ph type="sldNum" sz="quarter" idx="5"/>
          </p:nvPr>
        </p:nvSpPr>
        <p:spPr/>
        <p:txBody>
          <a:bodyPr/>
          <a:lstStyle/>
          <a:p>
            <a:fld id="{A7E1DA70-D294-4542-8934-C0E857953D5E}" type="slidenum">
              <a:rPr lang="en-US" smtClean="0"/>
              <a:t>8</a:t>
            </a:fld>
            <a:endParaRPr lang="en-US"/>
          </a:p>
        </p:txBody>
      </p:sp>
    </p:spTree>
    <p:extLst>
      <p:ext uri="{BB962C8B-B14F-4D97-AF65-F5344CB8AC3E}">
        <p14:creationId xmlns:p14="http://schemas.microsoft.com/office/powerpoint/2010/main" val="4157959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7/6/2026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7/6/2026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7/6/2026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7/6/2026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Default Arguments</a:t>
            </a:r>
          </a:p>
        </p:txBody>
      </p:sp>
      <p:sp>
        <p:nvSpPr>
          <p:cNvPr id="3" name="Subtitle 2"/>
          <p:cNvSpPr>
            <a:spLocks noGrp="1"/>
          </p:cNvSpPr>
          <p:nvPr>
            <p:ph type="subTitle" idx="1"/>
          </p:nvPr>
        </p:nvSpPr>
        <p:spPr/>
        <p:txBody>
          <a:bodyPr/>
          <a:lstStyle/>
          <a:p>
            <a:r>
              <a:rPr lang="en-US" dirty="0"/>
              <a:t>Not supported by Java</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Arguments</a:t>
            </a:r>
          </a:p>
        </p:txBody>
      </p:sp>
      <p:sp>
        <p:nvSpPr>
          <p:cNvPr id="3" name="Content Placeholder 2"/>
          <p:cNvSpPr>
            <a:spLocks noGrp="1"/>
          </p:cNvSpPr>
          <p:nvPr>
            <p:ph idx="1"/>
          </p:nvPr>
        </p:nvSpPr>
        <p:spPr/>
        <p:txBody>
          <a:bodyPr/>
          <a:lstStyle/>
          <a:p>
            <a:r>
              <a:rPr lang="en-US" dirty="0"/>
              <a:t>Balance flexibility and ease of use</a:t>
            </a:r>
          </a:p>
          <a:p>
            <a:r>
              <a:rPr lang="en-US" dirty="0"/>
              <a:t>The ignore function</a:t>
            </a:r>
          </a:p>
          <a:p>
            <a:pPr lvl="1"/>
            <a:r>
              <a:rPr lang="en-US" dirty="0">
                <a:latin typeface="Courier New" panose="02070309020205020404" pitchFamily="49" charset="0"/>
                <a:cs typeface="Courier New" panose="02070309020205020404" pitchFamily="49" charset="0"/>
              </a:rPr>
              <a:t>cin.ignore();</a:t>
            </a:r>
          </a:p>
          <a:p>
            <a:pPr lvl="1"/>
            <a:r>
              <a:rPr lang="en-US" dirty="0">
                <a:latin typeface="Courier New" panose="02070309020205020404" pitchFamily="49" charset="0"/>
                <a:cs typeface="Courier New" panose="02070309020205020404" pitchFamily="49" charset="0"/>
              </a:rPr>
              <a:t>cin.ignore(10);</a:t>
            </a:r>
          </a:p>
          <a:p>
            <a:pPr lvl="1"/>
            <a:r>
              <a:rPr lang="en-US" dirty="0">
                <a:latin typeface="Courier New" panose="02070309020205020404" pitchFamily="49" charset="0"/>
                <a:cs typeface="Courier New" panose="02070309020205020404" pitchFamily="49" charset="0"/>
              </a:rPr>
              <a:t>cin.ignore(10, ‘:’);</a:t>
            </a:r>
          </a:p>
        </p:txBody>
      </p:sp>
    </p:spTree>
    <p:extLst>
      <p:ext uri="{BB962C8B-B14F-4D97-AF65-F5344CB8AC3E}">
        <p14:creationId xmlns:p14="http://schemas.microsoft.com/office/powerpoint/2010/main" val="215536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Arguments</a:t>
            </a:r>
            <a:br>
              <a:rPr lang="en-US" dirty="0"/>
            </a:br>
            <a:r>
              <a:rPr lang="en-US" dirty="0"/>
              <a:t>vs. Overloaded Functions</a:t>
            </a:r>
          </a:p>
        </p:txBody>
      </p:sp>
      <p:sp>
        <p:nvSpPr>
          <p:cNvPr id="4" name="TextBox 3"/>
          <p:cNvSpPr txBox="1"/>
          <p:nvPr/>
        </p:nvSpPr>
        <p:spPr>
          <a:xfrm>
            <a:off x="791851" y="2712568"/>
            <a:ext cx="10624009" cy="2708434"/>
          </a:xfrm>
          <a:prstGeom prst="rect">
            <a:avLst/>
          </a:prstGeom>
          <a:noFill/>
        </p:spPr>
        <p:txBody>
          <a:bodyPr wrap="square" rtlCol="0">
            <a:spAutoFit/>
          </a:bodyPr>
          <a:lstStyle/>
          <a:p>
            <a:r>
              <a:rPr lang="en-US" sz="1700" dirty="0">
                <a:latin typeface="Courier New" panose="02070309020205020404" pitchFamily="49" charset="0"/>
                <a:cs typeface="Courier New" panose="02070309020205020404" pitchFamily="49" charset="0"/>
              </a:rPr>
              <a:t>void window(int width, int height){...}</a:t>
            </a:r>
          </a:p>
          <a:p>
            <a:r>
              <a:rPr lang="en-US" sz="1700" dirty="0">
                <a:latin typeface="Courier New" panose="02070309020205020404" pitchFamily="49" charset="0"/>
                <a:cs typeface="Courier New" panose="02070309020205020404" pitchFamily="49" charset="0"/>
              </a:rPr>
              <a:t>void window(int width, int height, int x, int y, int color){...}</a:t>
            </a:r>
          </a:p>
          <a:p>
            <a:endParaRPr lang="en-US" sz="1700" dirty="0">
              <a:latin typeface="Courier New" panose="02070309020205020404" pitchFamily="49" charset="0"/>
              <a:cs typeface="Courier New" panose="02070309020205020404" pitchFamily="49" charset="0"/>
            </a:endParaRPr>
          </a:p>
          <a:p>
            <a:endParaRPr lang="en-US" sz="1700" dirty="0">
              <a:latin typeface="Courier New" panose="02070309020205020404" pitchFamily="49" charset="0"/>
              <a:cs typeface="Courier New" panose="02070309020205020404" pitchFamily="49" charset="0"/>
            </a:endParaRPr>
          </a:p>
          <a:p>
            <a:r>
              <a:rPr lang="en-US" sz="1700" dirty="0">
                <a:latin typeface="Courier New" panose="02070309020205020404" pitchFamily="49" charset="0"/>
                <a:cs typeface="Courier New" panose="02070309020205020404" pitchFamily="49" charset="0"/>
              </a:rPr>
              <a:t>void window(int width, int height, int x = 0, int y = 0, int color = WHITE){...}</a:t>
            </a:r>
          </a:p>
          <a:p>
            <a:endParaRPr lang="en-US" sz="1700" dirty="0">
              <a:latin typeface="Courier New" panose="02070309020205020404" pitchFamily="49" charset="0"/>
              <a:cs typeface="Courier New" panose="02070309020205020404" pitchFamily="49" charset="0"/>
            </a:endParaRPr>
          </a:p>
          <a:p>
            <a:r>
              <a:rPr lang="en-US" sz="1700" dirty="0">
                <a:latin typeface="Courier New" panose="02070309020205020404" pitchFamily="49" charset="0"/>
                <a:cs typeface="Courier New" panose="02070309020205020404" pitchFamily="49" charset="0"/>
              </a:rPr>
              <a:t>window(100, 200);</a:t>
            </a:r>
          </a:p>
          <a:p>
            <a:r>
              <a:rPr lang="en-US" sz="1700" dirty="0">
                <a:latin typeface="Courier New" panose="02070309020205020404" pitchFamily="49" charset="0"/>
                <a:cs typeface="Courier New" panose="02070309020205020404" pitchFamily="49" charset="0"/>
              </a:rPr>
              <a:t>window(100, 200, 50);</a:t>
            </a:r>
          </a:p>
          <a:p>
            <a:r>
              <a:rPr lang="en-US" sz="1700" dirty="0">
                <a:latin typeface="Courier New" panose="02070309020205020404" pitchFamily="49" charset="0"/>
                <a:cs typeface="Courier New" panose="02070309020205020404" pitchFamily="49" charset="0"/>
              </a:rPr>
              <a:t>window(100, 200, 50, 75);</a:t>
            </a:r>
          </a:p>
          <a:p>
            <a:r>
              <a:rPr lang="en-US" sz="1700" dirty="0">
                <a:latin typeface="Courier New" panose="02070309020205020404" pitchFamily="49" charset="0"/>
                <a:cs typeface="Courier New" panose="02070309020205020404" pitchFamily="49" charset="0"/>
              </a:rPr>
              <a:t>window(100, 200, 50, 75, BLUE);</a:t>
            </a:r>
          </a:p>
        </p:txBody>
      </p:sp>
    </p:spTree>
    <p:extLst>
      <p:ext uri="{BB962C8B-B14F-4D97-AF65-F5344CB8AC3E}">
        <p14:creationId xmlns:p14="http://schemas.microsoft.com/office/powerpoint/2010/main" val="3527129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Arguments: Rule 1</a:t>
            </a:r>
          </a:p>
        </p:txBody>
      </p:sp>
      <p:sp>
        <p:nvSpPr>
          <p:cNvPr id="3" name="Content Placeholder 2"/>
          <p:cNvSpPr>
            <a:spLocks noGrp="1"/>
          </p:cNvSpPr>
          <p:nvPr>
            <p:ph idx="1"/>
          </p:nvPr>
        </p:nvSpPr>
        <p:spPr/>
        <p:txBody>
          <a:bodyPr/>
          <a:lstStyle/>
          <a:p>
            <a:r>
              <a:rPr lang="en-US" dirty="0"/>
              <a:t>No argument without a default may be defined to the right of an argument with a default.</a:t>
            </a:r>
          </a:p>
          <a:p>
            <a:pPr marL="0" indent="0">
              <a:buNone/>
            </a:pPr>
            <a:endParaRPr lang="en-US" dirty="0"/>
          </a:p>
          <a:p>
            <a:pPr marL="0" indent="0">
              <a:buNone/>
            </a:pPr>
            <a:r>
              <a:rPr lang="en-US" dirty="0">
                <a:latin typeface="Courier New" panose="02070309020205020404" pitchFamily="49" charset="0"/>
                <a:cs typeface="Courier New" panose="02070309020205020404" pitchFamily="49" charset="0"/>
              </a:rPr>
              <a:t>void function(int a, int b = 1, int c = 2);	// okay</a:t>
            </a:r>
          </a:p>
          <a:p>
            <a:pPr marL="0" indent="0">
              <a:buNone/>
            </a:pPr>
            <a:r>
              <a:rPr lang="en-US" dirty="0">
                <a:latin typeface="Courier New" panose="02070309020205020404" pitchFamily="49" charset="0"/>
                <a:cs typeface="Courier New" panose="02070309020205020404" pitchFamily="49" charset="0"/>
              </a:rPr>
              <a:t>void function(int a, int b </a:t>
            </a:r>
            <a:r>
              <a:rPr lang="en-US" dirty="0">
                <a:solidFill>
                  <a:srgbClr val="FF0000"/>
                </a:solidFill>
                <a:latin typeface="Courier New" panose="02070309020205020404" pitchFamily="49" charset="0"/>
                <a:cs typeface="Courier New" panose="02070309020205020404" pitchFamily="49" charset="0"/>
              </a:rPr>
              <a:t>= 1</a:t>
            </a:r>
            <a:r>
              <a:rPr lang="en-US" dirty="0">
                <a:latin typeface="Courier New" panose="02070309020205020404" pitchFamily="49" charset="0"/>
                <a:cs typeface="Courier New" panose="02070309020205020404" pitchFamily="49" charset="0"/>
              </a:rPr>
              <a:t>, int </a:t>
            </a:r>
            <a:r>
              <a:rPr lang="en-US" dirty="0">
                <a:solidFill>
                  <a:srgbClr val="FF0000"/>
                </a:solidFill>
                <a:latin typeface="Courier New" panose="02070309020205020404" pitchFamily="49" charset="0"/>
                <a:cs typeface="Courier New" panose="02070309020205020404" pitchFamily="49" charset="0"/>
              </a:rPr>
              <a:t>c</a:t>
            </a:r>
            <a:r>
              <a:rPr lang="en-US" dirty="0">
                <a:latin typeface="Courier New" panose="02070309020205020404" pitchFamily="49" charset="0"/>
                <a:cs typeface="Courier New" panose="02070309020205020404" pitchFamily="49" charset="0"/>
              </a:rPr>
              <a:t>);		// error</a:t>
            </a:r>
          </a:p>
        </p:txBody>
      </p:sp>
    </p:spTree>
    <p:extLst>
      <p:ext uri="{BB962C8B-B14F-4D97-AF65-F5344CB8AC3E}">
        <p14:creationId xmlns:p14="http://schemas.microsoft.com/office/powerpoint/2010/main" val="1241414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Arguments: Rule 2</a:t>
            </a:r>
          </a:p>
        </p:txBody>
      </p:sp>
      <p:sp>
        <p:nvSpPr>
          <p:cNvPr id="3" name="Content Placeholder 2"/>
          <p:cNvSpPr>
            <a:spLocks noGrp="1"/>
          </p:cNvSpPr>
          <p:nvPr>
            <p:ph idx="1"/>
          </p:nvPr>
        </p:nvSpPr>
        <p:spPr/>
        <p:txBody>
          <a:bodyPr/>
          <a:lstStyle/>
          <a:p>
            <a:r>
              <a:rPr lang="en-US" dirty="0"/>
              <a:t>When calling a function with default arguments, an argument may not be specified to the right of an argument whose default is accepted.</a:t>
            </a:r>
          </a:p>
          <a:p>
            <a:endParaRPr lang="en-US" dirty="0"/>
          </a:p>
          <a:p>
            <a:pPr marL="0" indent="0">
              <a:buNone/>
            </a:pPr>
            <a:r>
              <a:rPr lang="en-US" dirty="0">
                <a:latin typeface="Courier New" panose="02070309020205020404" pitchFamily="49" charset="0"/>
                <a:cs typeface="Courier New" panose="02070309020205020404" pitchFamily="49" charset="0"/>
              </a:rPr>
              <a:t>function(50);			// okay</a:t>
            </a:r>
          </a:p>
          <a:p>
            <a:pPr marL="0" indent="0">
              <a:buNone/>
            </a:pPr>
            <a:r>
              <a:rPr lang="en-US" dirty="0">
                <a:latin typeface="Courier New" panose="02070309020205020404" pitchFamily="49" charset="0"/>
                <a:cs typeface="Courier New" panose="02070309020205020404" pitchFamily="49" charset="0"/>
              </a:rPr>
              <a:t>function(60, 70);		// okay</a:t>
            </a:r>
          </a:p>
          <a:p>
            <a:pPr marL="0" indent="0">
              <a:buNone/>
            </a:pPr>
            <a:r>
              <a:rPr lang="en-US" dirty="0">
                <a:latin typeface="Courier New" panose="02070309020205020404" pitchFamily="49" charset="0"/>
                <a:cs typeface="Courier New" panose="02070309020205020404" pitchFamily="49" charset="0"/>
              </a:rPr>
              <a:t>function(60, 70, 80);	// okay</a:t>
            </a:r>
          </a:p>
          <a:p>
            <a:pPr marL="0" indent="0">
              <a:buNone/>
            </a:pPr>
            <a:r>
              <a:rPr lang="en-US" dirty="0">
                <a:latin typeface="Courier New" panose="02070309020205020404" pitchFamily="49" charset="0"/>
                <a:cs typeface="Courier New" panose="02070309020205020404" pitchFamily="49" charset="0"/>
              </a:rPr>
              <a:t>function(60, , 80);		// error</a:t>
            </a:r>
          </a:p>
        </p:txBody>
      </p:sp>
    </p:spTree>
    <p:extLst>
      <p:ext uri="{BB962C8B-B14F-4D97-AF65-F5344CB8AC3E}">
        <p14:creationId xmlns:p14="http://schemas.microsoft.com/office/powerpoint/2010/main" val="725070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Arguments: Rule 3</a:t>
            </a:r>
          </a:p>
        </p:txBody>
      </p:sp>
      <p:sp>
        <p:nvSpPr>
          <p:cNvPr id="3" name="Content Placeholder 2"/>
          <p:cNvSpPr>
            <a:spLocks noGrp="1"/>
          </p:cNvSpPr>
          <p:nvPr>
            <p:ph idx="1"/>
          </p:nvPr>
        </p:nvSpPr>
        <p:spPr/>
        <p:txBody>
          <a:bodyPr/>
          <a:lstStyle/>
          <a:p>
            <a:r>
              <a:rPr lang="en-US" dirty="0"/>
              <a:t>If the function definition and the function declaration (i.e., the prototype) are not the same, then the default values appear in function prototypes.</a:t>
            </a:r>
          </a:p>
          <a:p>
            <a:r>
              <a:rPr lang="en-US" dirty="0"/>
              <a:t>Function Prototype</a:t>
            </a:r>
          </a:p>
          <a:p>
            <a:pPr marL="0" indent="0">
              <a:buNone/>
            </a:pPr>
            <a:r>
              <a:rPr lang="en-US" dirty="0"/>
              <a:t>	</a:t>
            </a:r>
            <a:r>
              <a:rPr lang="en-US" dirty="0">
                <a:latin typeface="Courier New" panose="02070309020205020404" pitchFamily="49" charset="0"/>
                <a:cs typeface="Courier New" panose="02070309020205020404" pitchFamily="49" charset="0"/>
              </a:rPr>
              <a:t>void function(int a, int b = 1, int c = 2);</a:t>
            </a:r>
          </a:p>
          <a:p>
            <a:r>
              <a:rPr lang="en-US" dirty="0"/>
              <a:t>Function Definition</a:t>
            </a:r>
          </a:p>
          <a:p>
            <a:pPr marL="0" indent="0">
              <a:buNone/>
            </a:pPr>
            <a:r>
              <a:rPr lang="en-US" dirty="0"/>
              <a:t>	</a:t>
            </a:r>
            <a:r>
              <a:rPr lang="en-US" dirty="0">
                <a:latin typeface="Courier New" panose="02070309020205020404" pitchFamily="49" charset="0"/>
                <a:cs typeface="Courier New" panose="02070309020205020404" pitchFamily="49" charset="0"/>
              </a:rPr>
              <a:t>void function(int a, int b, int c) { . . . }</a:t>
            </a:r>
          </a:p>
        </p:txBody>
      </p:sp>
    </p:spTree>
    <p:extLst>
      <p:ext uri="{BB962C8B-B14F-4D97-AF65-F5344CB8AC3E}">
        <p14:creationId xmlns:p14="http://schemas.microsoft.com/office/powerpoint/2010/main" val="3621733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Arguments: Rule 4</a:t>
            </a:r>
            <a:br>
              <a:rPr lang="en-US" dirty="0"/>
            </a:br>
            <a:r>
              <a:rPr lang="en-US" dirty="0"/>
              <a:t>No Conflict</a:t>
            </a:r>
          </a:p>
        </p:txBody>
      </p:sp>
      <p:sp>
        <p:nvSpPr>
          <p:cNvPr id="3" name="Content Placeholder 2"/>
          <p:cNvSpPr>
            <a:spLocks noGrp="1"/>
          </p:cNvSpPr>
          <p:nvPr>
            <p:ph idx="1"/>
          </p:nvPr>
        </p:nvSpPr>
        <p:spPr>
          <a:xfrm>
            <a:off x="2231136" y="2638043"/>
            <a:ext cx="7729728" cy="1102684"/>
          </a:xfrm>
        </p:spPr>
        <p:txBody>
          <a:bodyPr>
            <a:normAutofit/>
          </a:bodyPr>
          <a:lstStyle/>
          <a:p>
            <a:r>
              <a:rPr lang="en-US" dirty="0"/>
              <a:t>If a function with default arguments is also overloaded, all possible ways that the function can be called, with and without default values, must be distinct from any and all overloaded versions.</a:t>
            </a:r>
          </a:p>
        </p:txBody>
      </p:sp>
      <p:sp>
        <p:nvSpPr>
          <p:cNvPr id="8" name="TextBox 7"/>
          <p:cNvSpPr txBox="1"/>
          <p:nvPr/>
        </p:nvSpPr>
        <p:spPr>
          <a:xfrm>
            <a:off x="1878675" y="3857105"/>
            <a:ext cx="8495609" cy="2031325"/>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void function();										// function 1</a:t>
            </a:r>
          </a:p>
          <a:p>
            <a:r>
              <a:rPr lang="en-US" dirty="0">
                <a:latin typeface="Courier New" panose="02070309020205020404" pitchFamily="49" charset="0"/>
                <a:cs typeface="Courier New" panose="02070309020205020404" pitchFamily="49" charset="0"/>
              </a:rPr>
              <a:t>void function(int a, int b = 1, int c = 2);		// function 2</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function();											// function 1</a:t>
            </a:r>
          </a:p>
          <a:p>
            <a:r>
              <a:rPr lang="en-US" dirty="0">
                <a:latin typeface="Courier New" panose="02070309020205020404" pitchFamily="49" charset="0"/>
                <a:cs typeface="Courier New" panose="02070309020205020404" pitchFamily="49" charset="0"/>
              </a:rPr>
              <a:t>function(10);											// function 2</a:t>
            </a:r>
          </a:p>
          <a:p>
            <a:r>
              <a:rPr lang="en-US" dirty="0">
                <a:latin typeface="Courier New" panose="02070309020205020404" pitchFamily="49" charset="0"/>
                <a:cs typeface="Courier New" panose="02070309020205020404" pitchFamily="49" charset="0"/>
              </a:rPr>
              <a:t>function(10, 20);									// function 2</a:t>
            </a:r>
          </a:p>
          <a:p>
            <a:r>
              <a:rPr lang="en-US" dirty="0">
                <a:latin typeface="Courier New" panose="02070309020205020404" pitchFamily="49" charset="0"/>
                <a:cs typeface="Courier New" panose="02070309020205020404" pitchFamily="49" charset="0"/>
              </a:rPr>
              <a:t>function(10, 20, 30);								// function 2</a:t>
            </a:r>
          </a:p>
        </p:txBody>
      </p:sp>
    </p:spTree>
    <p:extLst>
      <p:ext uri="{BB962C8B-B14F-4D97-AF65-F5344CB8AC3E}">
        <p14:creationId xmlns:p14="http://schemas.microsoft.com/office/powerpoint/2010/main" val="4152676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Arguments: Rule 4</a:t>
            </a:r>
            <a:br>
              <a:rPr lang="en-US" dirty="0"/>
            </a:br>
            <a:r>
              <a:rPr lang="en-US" dirty="0"/>
              <a:t>Ambiguous Function calls</a:t>
            </a:r>
          </a:p>
        </p:txBody>
      </p:sp>
      <p:sp>
        <p:nvSpPr>
          <p:cNvPr id="8" name="TextBox 7"/>
          <p:cNvSpPr txBox="1"/>
          <p:nvPr/>
        </p:nvSpPr>
        <p:spPr>
          <a:xfrm>
            <a:off x="1878675" y="2676694"/>
            <a:ext cx="8495609" cy="1754326"/>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void function(int a);								// function 1</a:t>
            </a:r>
          </a:p>
          <a:p>
            <a:r>
              <a:rPr lang="en-US" dirty="0">
                <a:latin typeface="Courier New" panose="02070309020205020404" pitchFamily="49" charset="0"/>
                <a:cs typeface="Courier New" panose="02070309020205020404" pitchFamily="49" charset="0"/>
              </a:rPr>
              <a:t>void function(int a, int b = 1, int c = 2);		// function 2</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function(10);											// which one??</a:t>
            </a:r>
          </a:p>
          <a:p>
            <a:r>
              <a:rPr lang="en-US" dirty="0">
                <a:latin typeface="Courier New" panose="02070309020205020404" pitchFamily="49" charset="0"/>
                <a:cs typeface="Courier New" panose="02070309020205020404" pitchFamily="49" charset="0"/>
              </a:rPr>
              <a:t>function(10, 20);									// function 2</a:t>
            </a:r>
          </a:p>
          <a:p>
            <a:r>
              <a:rPr lang="en-US" dirty="0">
                <a:latin typeface="Courier New" panose="02070309020205020404" pitchFamily="49" charset="0"/>
                <a:cs typeface="Courier New" panose="02070309020205020404" pitchFamily="49" charset="0"/>
              </a:rPr>
              <a:t>function(10, 20, 30);								// function 2</a:t>
            </a:r>
          </a:p>
        </p:txBody>
      </p:sp>
    </p:spTree>
    <p:extLst>
      <p:ext uri="{BB962C8B-B14F-4D97-AF65-F5344CB8AC3E}">
        <p14:creationId xmlns:p14="http://schemas.microsoft.com/office/powerpoint/2010/main" val="19805930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331</TotalTime>
  <Words>1457</Words>
  <Application>Microsoft Office PowerPoint</Application>
  <PresentationFormat>Widescreen</PresentationFormat>
  <Paragraphs>80</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Courier New</vt:lpstr>
      <vt:lpstr>Gill Sans MT</vt:lpstr>
      <vt:lpstr>Parcel</vt:lpstr>
      <vt:lpstr>Default Arguments</vt:lpstr>
      <vt:lpstr>Default Arguments</vt:lpstr>
      <vt:lpstr>Default Arguments vs. Overloaded Functions</vt:lpstr>
      <vt:lpstr>Default Arguments: Rule 1</vt:lpstr>
      <vt:lpstr>Default Arguments: Rule 2</vt:lpstr>
      <vt:lpstr>Default Arguments: Rule 3</vt:lpstr>
      <vt:lpstr>Default Arguments: Rule 4 No Conflict</vt:lpstr>
      <vt:lpstr>Default Arguments: Rule 4 Ambiguous Function calls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Default Arguments</dc:title>
  <dc:creator>Delroy Brinkerhoff</dc:creator>
  <cp:lastModifiedBy>delroy</cp:lastModifiedBy>
  <cp:revision>14</cp:revision>
  <dcterms:created xsi:type="dcterms:W3CDTF">2016-07-13T22:03:45Z</dcterms:created>
  <dcterms:modified xsi:type="dcterms:W3CDTF">2026-07-06T19:19:40Z</dcterms:modified>
</cp:coreProperties>
</file>