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notesSlides/notesSlide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4.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8.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9.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0.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1.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8" r:id="rId3"/>
    <p:sldId id="257" r:id="rId4"/>
    <p:sldId id="266" r:id="rId5"/>
    <p:sldId id="267" r:id="rId6"/>
    <p:sldId id="268" r:id="rId7"/>
    <p:sldId id="269" r:id="rId8"/>
    <p:sldId id="270" r:id="rId9"/>
    <p:sldId id="271" r:id="rId10"/>
    <p:sldId id="265"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182" autoAdjust="0"/>
  </p:normalViewPr>
  <p:slideViewPr>
    <p:cSldViewPr snapToGrid="0">
      <p:cViewPr varScale="1">
        <p:scale>
          <a:sx n="106" d="100"/>
          <a:sy n="106"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F4DC7A-D1EC-4819-BFAB-D959262D536A}" type="datetimeFigureOut">
              <a:rPr lang="en-US" smtClean="0"/>
              <a:t>7/14/2026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ABDC5E-FEF1-4BAE-B840-525A9E2D5DBB}" type="slidenum">
              <a:rPr lang="en-US" smtClean="0"/>
              <a:t>‹#›</a:t>
            </a:fld>
            <a:endParaRPr lang="en-US" dirty="0"/>
          </a:p>
        </p:txBody>
      </p:sp>
    </p:spTree>
    <p:extLst>
      <p:ext uri="{BB962C8B-B14F-4D97-AF65-F5344CB8AC3E}">
        <p14:creationId xmlns:p14="http://schemas.microsoft.com/office/powerpoint/2010/main" val="4280992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Client programs pass data into functions through argument-parameter pairs and receive data that the function returns. Depending on how the data is passed and returned, the function or the client may be able to change it. Whether this is beneficial depends on the problem they solve. Programmers can use the “const” keyword to limit which data the function and the client can change.</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1</a:t>
            </a:fld>
            <a:endParaRPr lang="en-US" dirty="0"/>
          </a:p>
        </p:txBody>
      </p:sp>
    </p:spTree>
    <p:extLst>
      <p:ext uri="{BB962C8B-B14F-4D97-AF65-F5344CB8AC3E}">
        <p14:creationId xmlns:p14="http://schemas.microsoft.com/office/powerpoint/2010/main" val="2814905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returning by reference, adding the “const” keyword to the function prototype and header prevents the client from changing the returned value. However, any reference variable that receives and stores the returned value must also be defined as a constant. This requirement maintains “assignment compatibility,” meaning that the data type on the right side of the assignment operator is the same as, or can be automatically converted to, the type on the left side. Making the returned value constant prevents the client from changing it.</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10</a:t>
            </a:fld>
            <a:endParaRPr lang="en-US" dirty="0"/>
          </a:p>
        </p:txBody>
      </p:sp>
    </p:spTree>
    <p:extLst>
      <p:ext uri="{BB962C8B-B14F-4D97-AF65-F5344CB8AC3E}">
        <p14:creationId xmlns:p14="http://schemas.microsoft.com/office/powerpoint/2010/main" val="3499196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Programmers can also use the “const” keyword when returning a value from a function by pointer, and it has the same placement options as when passing data into a function. Placed before the asterisk, “const” prevents the client from changing the contents of the returned data while allowing it to change the address stored in the pointer, perhaps reusing it by calling the function in a loop. To maintain assignment compatibility, programmers must define the receiving pointer variable as a constant.</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11</a:t>
            </a:fld>
            <a:endParaRPr lang="en-US" dirty="0"/>
          </a:p>
        </p:txBody>
      </p:sp>
    </p:spTree>
    <p:extLst>
      <p:ext uri="{BB962C8B-B14F-4D97-AF65-F5344CB8AC3E}">
        <p14:creationId xmlns:p14="http://schemas.microsoft.com/office/powerpoint/2010/main" val="1868112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Placed after the asterisk, “const” prevents the client from changing the address stored in the pointer but does allow it to change the data. Imagine several functions sharing data: the functions must continue to use the same data, but one or more of them may update it periodically. Programmers can also use “const” both before and after the asterisk to make the data and the pointer constant.</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12</a:t>
            </a:fld>
            <a:endParaRPr lang="en-US" dirty="0"/>
          </a:p>
        </p:txBody>
      </p:sp>
    </p:spTree>
    <p:extLst>
      <p:ext uri="{BB962C8B-B14F-4D97-AF65-F5344CB8AC3E}">
        <p14:creationId xmlns:p14="http://schemas.microsoft.com/office/powerpoint/2010/main" val="1069371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 provides three mechanisms for passing data into and out of functions through their arguments and parameters. For the current discussion, it’s convenient to compare them in two ways. The first is the direction the data flows through the arguments and parameters during the function call, which is equivalent to identifying which data the function can change. The second is the relative passing efficiency of the three mechanisms.</a:t>
            </a:r>
          </a:p>
          <a:p>
            <a:r>
              <a:rPr lang="en-US" sz="1200" kern="1200" dirty="0">
                <a:solidFill>
                  <a:schemeClr val="tx1"/>
                </a:solidFill>
                <a:effectLst/>
                <a:latin typeface="+mn-lt"/>
                <a:ea typeface="+mn-ea"/>
                <a:cs typeface="+mn-cs"/>
              </a:rPr>
              <a:t>Pass-by-value, also known as pass-by-copy, restricts data flow to a single direction: into a function, making it an IN-only mechanism. As the data size increases, the time required to copy it also increases, potentially making this mechanism inefficient. Pass-by-reference and pass-by-pointer create aliases, or different names, for the data in the function, skipping the copy operation. Consequently, both allow data to flow into and out of the function through the arguments and parameters, making them efficient INOUT mechanisms.</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2</a:t>
            </a:fld>
            <a:endParaRPr lang="en-US" dirty="0"/>
          </a:p>
        </p:txBody>
      </p:sp>
    </p:spTree>
    <p:extLst>
      <p:ext uri="{BB962C8B-B14F-4D97-AF65-F5344CB8AC3E}">
        <p14:creationId xmlns:p14="http://schemas.microsoft.com/office/powerpoint/2010/main" val="2781915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Pass-by-value separates the client from the function, providing a kind of protection. A fragment of an updated version of the mortgage program from Chapter 3 helps demonstrate the “protection.” The mortgage calculates a monthly mortgage payment and prints an amortization table that displays, among other values, the remaining loan balance after each payment. In this problem, the principal is the borrowed amount, and the balance is the amount the borrower still owes. The first amount never changes, while the second changes with each iteration of the for-loop. The function call copies the principal to the balance, initially setting them to the same value. When the table function ends, the principal remains unchanged, and the program can use it for additional calculations.</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3</a:t>
            </a:fld>
            <a:endParaRPr lang="en-US" dirty="0"/>
          </a:p>
        </p:txBody>
      </p:sp>
    </p:spTree>
    <p:extLst>
      <p:ext uri="{BB962C8B-B14F-4D97-AF65-F5344CB8AC3E}">
        <p14:creationId xmlns:p14="http://schemas.microsoft.com/office/powerpoint/2010/main" val="3516378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pass-by-value has a potential drawback. Imagine a problem that involves processing very large amounts of data, represented here as objects instantiated from a large structure. The pass-by-value function call copies the entire object from the argument to the parameter. The time needed to copy the object is proportional to its size. If the program calls the function frequently, the copy time can reduce its performance. The “const” keyword modifies the fast-passing mechanisms while providing the same protection as data copying.</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4</a:t>
            </a:fld>
            <a:endParaRPr lang="en-US" dirty="0"/>
          </a:p>
        </p:txBody>
      </p:sp>
    </p:spTree>
    <p:extLst>
      <p:ext uri="{BB962C8B-B14F-4D97-AF65-F5344CB8AC3E}">
        <p14:creationId xmlns:p14="http://schemas.microsoft.com/office/powerpoint/2010/main" val="1720375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Using “const” with pass-by-reference is straightforward. The data definition and the function call remain unchanged. Programmers simply add the “const” keyword to both the function prototype and the definition. The underlying mechanism of mapping two variable names to the same memory address also remains unchanged. However, any attempt the function makes to change the data in any way results in a compile-time error - the data is now unchangeable.</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5</a:t>
            </a:fld>
            <a:endParaRPr lang="en-US" dirty="0"/>
          </a:p>
        </p:txBody>
      </p:sp>
    </p:spTree>
    <p:extLst>
      <p:ext uri="{BB962C8B-B14F-4D97-AF65-F5344CB8AC3E}">
        <p14:creationId xmlns:p14="http://schemas.microsoft.com/office/powerpoint/2010/main" val="2753698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Unfortunately, pass-by-pointer is more challenging because it involves more variables, leading to three usage patterns. The “const” keyword doesn’t change the underlying passing mechanism: the caller defines the data, and the function call finds and passes its address to the function. This process results in the familiar picture of a pointer parameter, p, pointing to the single block of data shared by the function and the caller.</a:t>
            </a:r>
          </a:p>
          <a:p>
            <a:r>
              <a:rPr lang="en-US" sz="1200" kern="1200" dirty="0">
                <a:solidFill>
                  <a:schemeClr val="tx1"/>
                </a:solidFill>
                <a:effectLst/>
                <a:latin typeface="+mn-lt"/>
                <a:ea typeface="+mn-ea"/>
                <a:cs typeface="+mn-cs"/>
              </a:rPr>
              <a:t>The “const” keyword can appear in multiple locations in the parameter definition. It’s “greedy,” operating on all of the definition to its right. The relative positions of the keyword and the asterisk determine which part or parts of the definition the compiler holds constant. Programmers can place “const” before or after the data type while keeping it to the asterisk’s left. When “const” precedes the asterisk, reading left-to-right, the compiler holds the pointed-to data constant. Any attempt by the function to change the data results in a compile-time error, but the function can change the address stored in the pointer. The prototype must include the keyword, but either placement is allowed.</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6</a:t>
            </a:fld>
            <a:endParaRPr lang="en-US" dirty="0"/>
          </a:p>
        </p:txBody>
      </p:sp>
    </p:spTree>
    <p:extLst>
      <p:ext uri="{BB962C8B-B14F-4D97-AF65-F5344CB8AC3E}">
        <p14:creationId xmlns:p14="http://schemas.microsoft.com/office/powerpoint/2010/main" val="2263951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“const” keyword follows the asterisk, it only applies to the pointer variable. Consequently, the compiler holds the address constant, but allows the function to change the data. Significantly, the function call remains unchanged regardless of where “const” is positioned.</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7</a:t>
            </a:fld>
            <a:endParaRPr lang="en-US" dirty="0"/>
          </a:p>
        </p:txBody>
      </p:sp>
    </p:spTree>
    <p:extLst>
      <p:ext uri="{BB962C8B-B14F-4D97-AF65-F5344CB8AC3E}">
        <p14:creationId xmlns:p14="http://schemas.microsoft.com/office/powerpoint/2010/main" val="2167376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Programmers can make both the data and the pointer constant, preventing either from changing within the function. Again, the function call remains unchanged.</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8</a:t>
            </a:fld>
            <a:endParaRPr lang="en-US" dirty="0"/>
          </a:p>
        </p:txBody>
      </p:sp>
    </p:spTree>
    <p:extLst>
      <p:ext uri="{BB962C8B-B14F-4D97-AF65-F5344CB8AC3E}">
        <p14:creationId xmlns:p14="http://schemas.microsoft.com/office/powerpoint/2010/main" val="3339963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modification, functions return values with the “return” operator by value, that is, by copy. This return mechanism is useful, allowing functions to return arbitrarily complex expressions and protecting local data. It’s also possible to return data by reference or pointer, allowing the client program to change it. In some cases, it’s beneficial for programmers to disallow clients from modifying the returned data. This situation most often arises during object-oriented programming, so we focus on the syntax here and return to the topic in later chapters.</a:t>
            </a:r>
          </a:p>
          <a:p>
            <a:endParaRPr lang="en-US" dirty="0"/>
          </a:p>
        </p:txBody>
      </p:sp>
      <p:sp>
        <p:nvSpPr>
          <p:cNvPr id="4" name="Slide Number Placeholder 3"/>
          <p:cNvSpPr>
            <a:spLocks noGrp="1"/>
          </p:cNvSpPr>
          <p:nvPr>
            <p:ph type="sldNum" sz="quarter" idx="5"/>
          </p:nvPr>
        </p:nvSpPr>
        <p:spPr/>
        <p:txBody>
          <a:bodyPr/>
          <a:lstStyle/>
          <a:p>
            <a:fld id="{CDABDC5E-FEF1-4BAE-B840-525A9E2D5DBB}" type="slidenum">
              <a:rPr lang="en-US" smtClean="0"/>
              <a:t>9</a:t>
            </a:fld>
            <a:endParaRPr lang="en-US" dirty="0"/>
          </a:p>
        </p:txBody>
      </p:sp>
    </p:spTree>
    <p:extLst>
      <p:ext uri="{BB962C8B-B14F-4D97-AF65-F5344CB8AC3E}">
        <p14:creationId xmlns:p14="http://schemas.microsoft.com/office/powerpoint/2010/main" val="1020308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7/14/2026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7/14/2026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7/14/2026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10.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notesSlide" Target="../notesSlides/notesSlide1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1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9.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2.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3.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4.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4.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5.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Functions and the </a:t>
            </a:r>
            <a:r>
              <a:rPr lang="en-US" cap="none" dirty="0">
                <a:latin typeface="Consolas" panose="020B0609020204030204" pitchFamily="49" charset="0"/>
              </a:rPr>
              <a:t>const</a:t>
            </a:r>
            <a:r>
              <a:rPr lang="en-US" dirty="0"/>
              <a:t> keyword</a:t>
            </a:r>
          </a:p>
        </p:txBody>
      </p:sp>
      <p:sp>
        <p:nvSpPr>
          <p:cNvPr id="3" name="Subtitle 2"/>
          <p:cNvSpPr>
            <a:spLocks noGrp="1"/>
          </p:cNvSpPr>
          <p:nvPr>
            <p:ph type="subTitle" idx="1"/>
            <p:custDataLst>
              <p:tags r:id="rId2"/>
            </p:custDataLst>
          </p:nvPr>
        </p:nvSpPr>
        <p:spPr>
          <a:xfrm>
            <a:off x="2695194" y="4352544"/>
            <a:ext cx="6801612" cy="1239894"/>
          </a:xfrm>
        </p:spPr>
        <p:txBody>
          <a:bodyPr>
            <a:normAutofit lnSpcReduction="10000"/>
          </a:bodyPr>
          <a:lstStyle/>
          <a:p>
            <a:r>
              <a:rPr lang="en-US" dirty="0"/>
              <a:t>Preventing Data Change:</a:t>
            </a:r>
          </a:p>
          <a:p>
            <a:r>
              <a:rPr lang="en-US" dirty="0"/>
              <a:t>const Arguments</a:t>
            </a:r>
          </a:p>
          <a:p>
            <a:r>
              <a:rPr lang="en-US" dirty="0"/>
              <a:t>const Return Values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a constant Reference</a:t>
            </a:r>
          </a:p>
        </p:txBody>
      </p:sp>
      <p:sp>
        <p:nvSpPr>
          <p:cNvPr id="4" name="Content Placeholder 3"/>
          <p:cNvSpPr>
            <a:spLocks noGrp="1"/>
          </p:cNvSpPr>
          <p:nvPr>
            <p:ph sz="half" idx="1"/>
            <p:custDataLst>
              <p:tags r:id="rId2"/>
            </p:custDataLst>
          </p:nvPr>
        </p:nvSpPr>
        <p:spPr>
          <a:xfrm>
            <a:off x="1312752" y="2638044"/>
            <a:ext cx="4540932" cy="3101982"/>
          </a:xfrm>
        </p:spPr>
        <p:txBody>
          <a:bodyPr/>
          <a:lstStyle/>
          <a:p>
            <a:pPr marL="0" indent="0">
              <a:spcBef>
                <a:spcPts val="0"/>
              </a:spcBef>
              <a:buNone/>
            </a:pP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function1();</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function1()</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static ReallyBig widget =</a:t>
            </a:r>
          </a:p>
          <a:p>
            <a:pPr marL="0" indent="0">
              <a:spcBef>
                <a:spcPts val="0"/>
              </a:spcBef>
              <a:buNone/>
            </a:pPr>
            <a:r>
              <a:rPr lang="en-US" dirty="0">
                <a:latin typeface="Consolas" panose="020B0609020204030204" pitchFamily="49" charset="0"/>
                <a:cs typeface="Courier New" panose="02070309020205020404" pitchFamily="49" charset="0"/>
              </a:rPr>
              <a:t>		{ 'x', 19.95, ... };</a:t>
            </a:r>
          </a:p>
          <a:p>
            <a:pPr marL="0" indent="0">
              <a:spcBef>
                <a:spcPts val="0"/>
              </a:spcBef>
              <a:buNone/>
            </a:pPr>
            <a:r>
              <a:rPr lang="en-US" dirty="0">
                <a:latin typeface="Consolas" panose="020B0609020204030204" pitchFamily="49" charset="0"/>
                <a:cs typeface="Courier New" panose="02070309020205020404" pitchFamily="49" charset="0"/>
              </a:rPr>
              <a:t>	return widget;</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5" name="Content Placeholder 4"/>
          <p:cNvSpPr>
            <a:spLocks noGrp="1"/>
          </p:cNvSpPr>
          <p:nvPr>
            <p:ph sz="half" idx="2"/>
            <p:custDataLst>
              <p:tags r:id="rId3"/>
            </p:custDataLst>
          </p:nvPr>
        </p:nvSpPr>
        <p:spPr>
          <a:xfrm>
            <a:off x="6338315" y="2638044"/>
            <a:ext cx="4697859" cy="3101982"/>
          </a:xfrm>
        </p:spPr>
        <p:txBody>
          <a:bodyPr/>
          <a:lstStyle/>
          <a:p>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r1 = function1();</a:t>
            </a:r>
          </a:p>
          <a:p>
            <a:pPr marL="0" indent="0">
              <a:buNone/>
            </a:pPr>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//r1.cost = 29.95;	// error</a:t>
            </a:r>
          </a:p>
        </p:txBody>
      </p:sp>
    </p:spTree>
    <p:extLst>
      <p:ext uri="{BB962C8B-B14F-4D97-AF65-F5344CB8AC3E}">
        <p14:creationId xmlns:p14="http://schemas.microsoft.com/office/powerpoint/2010/main" val="49474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A Constant pointer (1)</a:t>
            </a:r>
          </a:p>
        </p:txBody>
      </p:sp>
      <p:sp>
        <p:nvSpPr>
          <p:cNvPr id="3" name="Content Placeholder 2"/>
          <p:cNvSpPr>
            <a:spLocks noGrp="1"/>
          </p:cNvSpPr>
          <p:nvPr>
            <p:ph sz="half" idx="1"/>
            <p:custDataLst>
              <p:tags r:id="rId2"/>
            </p:custDataLst>
          </p:nvPr>
        </p:nvSpPr>
        <p:spPr>
          <a:xfrm>
            <a:off x="1303699" y="2638044"/>
            <a:ext cx="4549984" cy="3101982"/>
          </a:xfrm>
        </p:spPr>
        <p:txBody>
          <a:bodyPr/>
          <a:lstStyle/>
          <a:p>
            <a:pPr marL="0" indent="0">
              <a:spcBef>
                <a:spcPts val="0"/>
              </a:spcBef>
              <a:buNone/>
            </a:pP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function1();</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function1()</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static ReallyBig widget =</a:t>
            </a:r>
          </a:p>
          <a:p>
            <a:pPr marL="0" indent="0">
              <a:spcBef>
                <a:spcPts val="0"/>
              </a:spcBef>
              <a:buNone/>
            </a:pPr>
            <a:r>
              <a:rPr lang="en-US" dirty="0">
                <a:latin typeface="Consolas" panose="020B0609020204030204" pitchFamily="49" charset="0"/>
                <a:cs typeface="Courier New" panose="02070309020205020404" pitchFamily="49" charset="0"/>
              </a:rPr>
              <a:t>		{ 'x', 19.95, ... };</a:t>
            </a:r>
          </a:p>
          <a:p>
            <a:pPr marL="0" indent="0">
              <a:spcBef>
                <a:spcPts val="0"/>
              </a:spcBef>
              <a:buNone/>
            </a:pPr>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widget;</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897035" cy="3101982"/>
          </a:xfrm>
        </p:spPr>
        <p:txBody>
          <a:bodyPr/>
          <a:lstStyle/>
          <a:p>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ReallyBig</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p1 = function1();</a:t>
            </a:r>
          </a:p>
          <a:p>
            <a:pPr marL="0" indent="0">
              <a:buNone/>
            </a:pPr>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//p1-&gt;cost = 29.95;		// error</a:t>
            </a:r>
          </a:p>
          <a:p>
            <a:r>
              <a:rPr lang="en-US" dirty="0">
                <a:latin typeface="Consolas" panose="020B0609020204030204" pitchFamily="49" charset="0"/>
                <a:cs typeface="Courier New" panose="02070309020205020404" pitchFamily="49" charset="0"/>
              </a:rPr>
              <a:t>p1 = new ReallyBig;		// okay</a:t>
            </a:r>
          </a:p>
        </p:txBody>
      </p:sp>
    </p:spTree>
    <p:extLst>
      <p:ext uri="{BB962C8B-B14F-4D97-AF65-F5344CB8AC3E}">
        <p14:creationId xmlns:p14="http://schemas.microsoft.com/office/powerpoint/2010/main" val="2440775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A Constant Pointer (2)</a:t>
            </a:r>
          </a:p>
        </p:txBody>
      </p:sp>
      <p:sp>
        <p:nvSpPr>
          <p:cNvPr id="3" name="Content Placeholder 2"/>
          <p:cNvSpPr>
            <a:spLocks noGrp="1"/>
          </p:cNvSpPr>
          <p:nvPr>
            <p:ph sz="half" idx="1"/>
            <p:custDataLst>
              <p:tags r:id="rId2"/>
            </p:custDataLst>
          </p:nvPr>
        </p:nvSpPr>
        <p:spPr>
          <a:xfrm>
            <a:off x="1303700" y="2638044"/>
            <a:ext cx="4549984" cy="3101982"/>
          </a:xfrm>
        </p:spPr>
        <p:txBody>
          <a:bodyPr/>
          <a:lstStyle/>
          <a:p>
            <a:pPr marL="0" indent="0">
              <a:spcBef>
                <a:spcPts val="0"/>
              </a:spcBef>
              <a:buNone/>
            </a:pPr>
            <a:r>
              <a:rPr lang="en-US" dirty="0">
                <a:latin typeface="Consolas" panose="020B0609020204030204" pitchFamily="49" charset="0"/>
                <a:cs typeface="Courier New" panose="02070309020205020404" pitchFamily="49" charset="0"/>
              </a:rPr>
              <a:t>ReallyBig</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a:t>
            </a: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function2();</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ReallyBig</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a:t>
            </a: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function2()</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static ReallyBig widget =</a:t>
            </a:r>
          </a:p>
          <a:p>
            <a:pPr marL="0" indent="0">
              <a:spcBef>
                <a:spcPts val="0"/>
              </a:spcBef>
              <a:buNone/>
            </a:pPr>
            <a:r>
              <a:rPr lang="en-US" dirty="0">
                <a:latin typeface="Consolas" panose="020B0609020204030204" pitchFamily="49" charset="0"/>
                <a:cs typeface="Courier New" panose="02070309020205020404" pitchFamily="49" charset="0"/>
              </a:rPr>
              <a:t>		{ 'x', 19.95, ... };</a:t>
            </a:r>
          </a:p>
          <a:p>
            <a:pPr marL="0" indent="0">
              <a:spcBef>
                <a:spcPts val="0"/>
              </a:spcBef>
              <a:buNone/>
            </a:pPr>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widget;</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878929" cy="3101982"/>
          </a:xfrm>
        </p:spPr>
        <p:txBody>
          <a:bodyPr/>
          <a:lstStyle/>
          <a:p>
            <a:r>
              <a:rPr lang="en-US" dirty="0">
                <a:solidFill>
                  <a:srgbClr val="FF0000"/>
                </a:solidFill>
                <a:latin typeface="Consolas" panose="020B0609020204030204" pitchFamily="49" charset="0"/>
                <a:cs typeface="Courier New" panose="02070309020205020404" pitchFamily="49" charset="0"/>
              </a:rPr>
              <a:t>ReallyBig* const </a:t>
            </a:r>
            <a:r>
              <a:rPr lang="en-US" dirty="0">
                <a:latin typeface="Consolas" panose="020B0609020204030204" pitchFamily="49" charset="0"/>
                <a:cs typeface="Courier New" panose="02070309020205020404" pitchFamily="49" charset="0"/>
              </a:rPr>
              <a:t>p2 = function2();</a:t>
            </a:r>
          </a:p>
          <a:p>
            <a:pPr marL="0" indent="0">
              <a:buNone/>
            </a:pPr>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p2-&gt;cost = 29.95;		// okay</a:t>
            </a:r>
          </a:p>
          <a:p>
            <a:r>
              <a:rPr lang="en-US" dirty="0">
                <a:latin typeface="Consolas" panose="020B0609020204030204" pitchFamily="49" charset="0"/>
                <a:cs typeface="Courier New" panose="02070309020205020404" pitchFamily="49" charset="0"/>
              </a:rPr>
              <a:t>//p2 = new ReallyBig;	// error</a:t>
            </a:r>
          </a:p>
          <a:p>
            <a:endParaRPr lang="en-US" dirty="0">
              <a:latin typeface="Consolas" panose="020B0609020204030204" pitchFamily="49" charset="0"/>
              <a:cs typeface="Courier New" panose="02070309020205020404" pitchFamily="49" charset="0"/>
            </a:endParaRPr>
          </a:p>
          <a:p>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a:t>
            </a:r>
            <a:r>
              <a:rPr lang="en-US" dirty="0" err="1">
                <a:latin typeface="Consolas" panose="020B0609020204030204" pitchFamily="49" charset="0"/>
                <a:cs typeface="Courier New" panose="02070309020205020404" pitchFamily="49" charset="0"/>
              </a:rPr>
              <a:t>ReallyBig</a:t>
            </a:r>
            <a:r>
              <a:rPr lang="en-US" dirty="0">
                <a:latin typeface="Consolas" panose="020B0609020204030204" pitchFamily="49" charset="0"/>
                <a:cs typeface="Courier New" panose="02070309020205020404" pitchFamily="49" charset="0"/>
              </a:rPr>
              <a:t> </a:t>
            </a:r>
            <a:r>
              <a:rPr lang="en-US" dirty="0">
                <a:solidFill>
                  <a:srgbClr val="FF0000"/>
                </a:solidFill>
                <a:latin typeface="Consolas" panose="020B0609020204030204" pitchFamily="49" charset="0"/>
                <a:cs typeface="Courier New" panose="02070309020205020404" pitchFamily="49" charset="0"/>
              </a:rPr>
              <a:t>const</a:t>
            </a:r>
            <a:r>
              <a:rPr lang="en-US" dirty="0">
                <a:latin typeface="Consolas" panose="020B0609020204030204" pitchFamily="49" charset="0"/>
                <a:cs typeface="Courier New" panose="02070309020205020404" pitchFamily="49" charset="0"/>
              </a:rPr>
              <a:t> . . .</a:t>
            </a:r>
          </a:p>
        </p:txBody>
      </p:sp>
    </p:spTree>
    <p:extLst>
      <p:ext uri="{BB962C8B-B14F-4D97-AF65-F5344CB8AC3E}">
        <p14:creationId xmlns:p14="http://schemas.microsoft.com/office/powerpoint/2010/main" val="94715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Input Only vs. INOUT</a:t>
            </a:r>
          </a:p>
        </p:txBody>
      </p:sp>
      <p:pic>
        <p:nvPicPr>
          <p:cNvPr id="3" name="Picture 2"/>
          <p:cNvPicPr>
            <a:picLocks noChangeAspect="1"/>
          </p:cNvPicPr>
          <p:nvPr/>
        </p:nvPicPr>
        <p:blipFill>
          <a:blip r:embed="rId4"/>
          <a:stretch>
            <a:fillRect/>
          </a:stretch>
        </p:blipFill>
        <p:spPr>
          <a:xfrm>
            <a:off x="3215687" y="2530413"/>
            <a:ext cx="5760626" cy="3628846"/>
          </a:xfrm>
          <a:prstGeom prst="rect">
            <a:avLst/>
          </a:prstGeom>
        </p:spPr>
      </p:pic>
    </p:spTree>
    <p:extLst>
      <p:ext uri="{BB962C8B-B14F-4D97-AF65-F5344CB8AC3E}">
        <p14:creationId xmlns:p14="http://schemas.microsoft.com/office/powerpoint/2010/main" val="2585827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Pass-By-Value Separates</a:t>
            </a:r>
            <a:br>
              <a:rPr lang="en-US" dirty="0"/>
            </a:br>
            <a:r>
              <a:rPr lang="en-US" dirty="0"/>
              <a:t>Program And Function</a:t>
            </a:r>
          </a:p>
        </p:txBody>
      </p:sp>
      <p:sp>
        <p:nvSpPr>
          <p:cNvPr id="6" name="TextBox 5"/>
          <p:cNvSpPr txBox="1"/>
          <p:nvPr>
            <p:custDataLst>
              <p:tags r:id="rId2"/>
            </p:custDataLst>
          </p:nvPr>
        </p:nvSpPr>
        <p:spPr>
          <a:xfrm>
            <a:off x="2311366" y="2521850"/>
            <a:ext cx="7602161" cy="3139321"/>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table(payment, </a:t>
            </a:r>
            <a:r>
              <a:rPr lang="en-US" dirty="0">
                <a:solidFill>
                  <a:srgbClr val="FF0000"/>
                </a:solidFill>
                <a:latin typeface="Consolas" panose="020B0609020204030204" pitchFamily="49" charset="0"/>
                <a:cs typeface="Courier New" panose="02070309020205020404" pitchFamily="49" charset="0"/>
              </a:rPr>
              <a:t>principal</a:t>
            </a:r>
            <a:r>
              <a:rPr lang="en-US" dirty="0">
                <a:latin typeface="Consolas" panose="020B0609020204030204" pitchFamily="49" charset="0"/>
                <a:cs typeface="Courier New" panose="02070309020205020404" pitchFamily="49" charset="0"/>
              </a:rPr>
              <a:t>, R, N);</a:t>
            </a:r>
          </a:p>
          <a:p>
            <a:endParaRPr lang="en-US" dirty="0">
              <a:latin typeface="Consolas" panose="020B0609020204030204" pitchFamily="49" charset="0"/>
              <a:cs typeface="Courier New" panose="02070309020205020404" pitchFamily="49" charset="0"/>
            </a:endParaRPr>
          </a:p>
          <a:p>
            <a:endParaRPr lang="en-US" dirty="0">
              <a:latin typeface="Consolas" panose="020B0609020204030204" pitchFamily="49" charset="0"/>
              <a:cs typeface="Courier New" panose="02070309020205020404" pitchFamily="49" charset="0"/>
            </a:endParaRP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void table(double payment, double </a:t>
            </a:r>
            <a:r>
              <a:rPr lang="en-US" dirty="0">
                <a:solidFill>
                  <a:srgbClr val="FF0000"/>
                </a:solidFill>
                <a:latin typeface="Consolas" panose="020B0609020204030204" pitchFamily="49" charset="0"/>
                <a:cs typeface="Courier New" panose="02070309020205020404" pitchFamily="49" charset="0"/>
              </a:rPr>
              <a:t>balance</a:t>
            </a:r>
            <a:r>
              <a:rPr lang="en-US" dirty="0">
                <a:latin typeface="Consolas" panose="020B0609020204030204" pitchFamily="49" charset="0"/>
                <a:cs typeface="Courier New" panose="02070309020205020404" pitchFamily="49" charset="0"/>
              </a:rPr>
              <a:t>, double R, int N)</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for (int i = 1; i &lt;= N; i++)</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r>
              <a:rPr lang="en-US" dirty="0">
                <a:solidFill>
                  <a:srgbClr val="FF0000"/>
                </a:solidFill>
                <a:latin typeface="Consolas" panose="020B0609020204030204" pitchFamily="49" charset="0"/>
                <a:cs typeface="Courier New" panose="02070309020205020404" pitchFamily="49" charset="0"/>
              </a:rPr>
              <a:t>balance -=</a:t>
            </a:r>
            <a:r>
              <a:rPr lang="en-US" dirty="0">
                <a:latin typeface="Consolas" panose="020B0609020204030204" pitchFamily="49" charset="0"/>
                <a:cs typeface="Courier New" panose="02070309020205020404" pitchFamily="49" charset="0"/>
              </a:rPr>
              <a:t> (payment - to_interest);</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a:t>
            </a:r>
          </a:p>
        </p:txBody>
      </p:sp>
    </p:spTree>
    <p:extLst>
      <p:ext uri="{BB962C8B-B14F-4D97-AF65-F5344CB8AC3E}">
        <p14:creationId xmlns:p14="http://schemas.microsoft.com/office/powerpoint/2010/main" val="1631552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B98-F10E-358C-6C40-E5FE9FCF113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Pass-by-value:</a:t>
            </a:r>
            <a:br>
              <a:rPr lang="en-US" dirty="0"/>
            </a:br>
            <a:r>
              <a:rPr lang="en-US" dirty="0"/>
              <a:t>Large Data</a:t>
            </a:r>
          </a:p>
        </p:txBody>
      </p:sp>
      <p:sp>
        <p:nvSpPr>
          <p:cNvPr id="3" name="Content Placeholder 2">
            <a:extLst>
              <a:ext uri="{FF2B5EF4-FFF2-40B4-BE49-F238E27FC236}">
                <a16:creationId xmlns:a16="http://schemas.microsoft.com/office/drawing/2014/main" id="{25E0B3CD-36BA-B923-7508-E186B9E00F52}"/>
              </a:ext>
            </a:extLst>
          </p:cNvPr>
          <p:cNvSpPr>
            <a:spLocks noGrp="1"/>
          </p:cNvSpPr>
          <p:nvPr>
            <p:ph sz="half" idx="1"/>
            <p:custDataLst>
              <p:tags r:id="rId2"/>
            </p:custDataLst>
          </p:nvPr>
        </p:nvSpPr>
        <p:spPr>
          <a:xfrm>
            <a:off x="2279023" y="2638044"/>
            <a:ext cx="2999141" cy="3101982"/>
          </a:xfrm>
        </p:spPr>
        <p:txBody>
          <a:bodyPr/>
          <a:lstStyle/>
          <a:p>
            <a:pPr>
              <a:spcBef>
                <a:spcPts val="0"/>
              </a:spcBef>
            </a:pPr>
            <a:r>
              <a:rPr lang="en-US" dirty="0">
                <a:latin typeface="Consolas" panose="020B0609020204030204" pitchFamily="49" charset="0"/>
              </a:rPr>
              <a:t>struct ReallyBig</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char   code;</a:t>
            </a:r>
          </a:p>
          <a:p>
            <a:pPr marL="0" indent="0">
              <a:spcBef>
                <a:spcPts val="0"/>
              </a:spcBef>
              <a:buNone/>
            </a:pPr>
            <a:r>
              <a:rPr lang="en-US" dirty="0">
                <a:latin typeface="Consolas" panose="020B0609020204030204" pitchFamily="49" charset="0"/>
              </a:rPr>
              <a:t>      double cost;</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a:spcBef>
                <a:spcPts val="0"/>
              </a:spcBef>
            </a:pPr>
            <a:r>
              <a:rPr lang="en-US" dirty="0">
                <a:latin typeface="Consolas" panose="020B0609020204030204" pitchFamily="49" charset="0"/>
              </a:rPr>
              <a:t>ReallyBig widget;</a:t>
            </a:r>
          </a:p>
          <a:p>
            <a:pPr>
              <a:spcBef>
                <a:spcPts val="0"/>
              </a:spcBef>
            </a:pPr>
            <a:r>
              <a:rPr lang="en-US" dirty="0">
                <a:latin typeface="Consolas" panose="020B0609020204030204" pitchFamily="49" charset="0"/>
              </a:rPr>
              <a:t>function(</a:t>
            </a:r>
            <a:r>
              <a:rPr lang="en-US" dirty="0">
                <a:solidFill>
                  <a:srgbClr val="FF0000"/>
                </a:solidFill>
                <a:latin typeface="Consolas" panose="020B0609020204030204" pitchFamily="49" charset="0"/>
              </a:rPr>
              <a:t>widget</a:t>
            </a:r>
            <a:r>
              <a:rPr lang="en-US" dirty="0">
                <a:latin typeface="Consolas" panose="020B0609020204030204" pitchFamily="49" charset="0"/>
              </a:rPr>
              <a:t>);</a:t>
            </a:r>
          </a:p>
        </p:txBody>
      </p:sp>
      <p:pic>
        <p:nvPicPr>
          <p:cNvPr id="10" name="Content Placeholder 9">
            <a:extLst>
              <a:ext uri="{FF2B5EF4-FFF2-40B4-BE49-F238E27FC236}">
                <a16:creationId xmlns:a16="http://schemas.microsoft.com/office/drawing/2014/main" id="{98F1C263-D249-DFCB-7E9A-2C827B7C3D77}"/>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6548868" y="2523652"/>
            <a:ext cx="3603539" cy="1122414"/>
          </a:xfrm>
          <a:prstGeom prst="rect">
            <a:avLst/>
          </a:prstGeom>
        </p:spPr>
      </p:pic>
      <p:sp>
        <p:nvSpPr>
          <p:cNvPr id="11" name="TextBox 10">
            <a:extLst>
              <a:ext uri="{FF2B5EF4-FFF2-40B4-BE49-F238E27FC236}">
                <a16:creationId xmlns:a16="http://schemas.microsoft.com/office/drawing/2014/main" id="{39696D61-2DB3-B239-EC7B-D22FBE6F2848}"/>
              </a:ext>
            </a:extLst>
          </p:cNvPr>
          <p:cNvSpPr txBox="1"/>
          <p:nvPr>
            <p:custDataLst>
              <p:tags r:id="rId3"/>
            </p:custDataLst>
          </p:nvPr>
        </p:nvSpPr>
        <p:spPr>
          <a:xfrm>
            <a:off x="6548868" y="3938257"/>
            <a:ext cx="3744922" cy="1754326"/>
          </a:xfrm>
          <a:prstGeom prst="rect">
            <a:avLst/>
          </a:prstGeom>
          <a:noFill/>
        </p:spPr>
        <p:txBody>
          <a:bodyPr wrap="square" rtlCol="0">
            <a:spAutoFit/>
          </a:bodyPr>
          <a:lstStyle/>
          <a:p>
            <a:r>
              <a:rPr lang="en-US" dirty="0">
                <a:latin typeface="Consolas" panose="020B0609020204030204" pitchFamily="49" charset="0"/>
              </a:rPr>
              <a:t>void function(ReallyBig </a:t>
            </a:r>
            <a:r>
              <a:rPr lang="en-US" dirty="0">
                <a:solidFill>
                  <a:srgbClr val="FF0000"/>
                </a:solidFill>
                <a:latin typeface="Consolas" panose="020B0609020204030204" pitchFamily="49" charset="0"/>
              </a:rPr>
              <a:t>big</a:t>
            </a:r>
            <a:r>
              <a:rPr lang="en-US" dirty="0">
                <a:latin typeface="Consolas" panose="020B0609020204030204" pitchFamily="49" charset="0"/>
              </a:rPr>
              <a:t>)</a:t>
            </a:r>
          </a:p>
          <a:p>
            <a:r>
              <a:rPr lang="en-US" dirty="0">
                <a:latin typeface="Consolas" panose="020B0609020204030204" pitchFamily="49" charset="0"/>
              </a:rPr>
              <a:t>{</a:t>
            </a:r>
          </a:p>
          <a:p>
            <a:r>
              <a:rPr lang="en-US" dirty="0">
                <a:latin typeface="Consolas" panose="020B0609020204030204" pitchFamily="49" charset="0"/>
              </a:rPr>
              <a:t>    big.cost = 29.95;</a:t>
            </a:r>
          </a:p>
          <a:p>
            <a:r>
              <a:rPr lang="en-US" dirty="0">
                <a:latin typeface="Consolas" panose="020B0609020204030204" pitchFamily="49" charset="0"/>
              </a:rPr>
              <a:t>    big.code = 'Z';</a:t>
            </a:r>
          </a:p>
          <a:p>
            <a:r>
              <a:rPr lang="en-US" dirty="0">
                <a:latin typeface="Consolas" panose="020B0609020204030204" pitchFamily="49" charset="0"/>
              </a:rPr>
              <a:t>		. . .</a:t>
            </a:r>
          </a:p>
          <a:p>
            <a:r>
              <a:rPr lang="en-US" dirty="0">
                <a:latin typeface="Consolas" panose="020B0609020204030204" pitchFamily="49" charset="0"/>
              </a:rPr>
              <a:t>}</a:t>
            </a:r>
          </a:p>
        </p:txBody>
      </p:sp>
    </p:spTree>
    <p:extLst>
      <p:ext uri="{BB962C8B-B14F-4D97-AF65-F5344CB8AC3E}">
        <p14:creationId xmlns:p14="http://schemas.microsoft.com/office/powerpoint/2010/main" val="3151748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9E4D6-5A83-0A78-676F-ED8D14EE9B7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Pass-By-Reference:</a:t>
            </a:r>
            <a:br>
              <a:rPr lang="en-US" dirty="0"/>
            </a:br>
            <a:r>
              <a:rPr lang="en-US" dirty="0"/>
              <a:t>large data</a:t>
            </a:r>
          </a:p>
        </p:txBody>
      </p:sp>
      <p:sp>
        <p:nvSpPr>
          <p:cNvPr id="3" name="Content Placeholder 2">
            <a:extLst>
              <a:ext uri="{FF2B5EF4-FFF2-40B4-BE49-F238E27FC236}">
                <a16:creationId xmlns:a16="http://schemas.microsoft.com/office/drawing/2014/main" id="{A5A8AA2C-B55A-89EC-A678-ACCF77B5F546}"/>
              </a:ext>
            </a:extLst>
          </p:cNvPr>
          <p:cNvSpPr>
            <a:spLocks noGrp="1"/>
          </p:cNvSpPr>
          <p:nvPr>
            <p:ph sz="half" idx="1"/>
            <p:custDataLst>
              <p:tags r:id="rId2"/>
            </p:custDataLst>
          </p:nvPr>
        </p:nvSpPr>
        <p:spPr>
          <a:xfrm>
            <a:off x="1581912" y="2638044"/>
            <a:ext cx="5896250" cy="3101982"/>
          </a:xfrm>
        </p:spPr>
        <p:txBody>
          <a:bodyPr>
            <a:normAutofit/>
          </a:bodyPr>
          <a:lstStyle/>
          <a:p>
            <a:pPr>
              <a:spcBef>
                <a:spcPts val="0"/>
              </a:spcBef>
            </a:pPr>
            <a:r>
              <a:rPr lang="en-US" dirty="0">
                <a:latin typeface="Consolas" panose="020B0609020204030204" pitchFamily="49" charset="0"/>
              </a:rPr>
              <a:t>ReallyBig widget;</a:t>
            </a:r>
          </a:p>
          <a:p>
            <a:pPr>
              <a:spcBef>
                <a:spcPts val="0"/>
              </a:spcBef>
            </a:pPr>
            <a:r>
              <a:rPr lang="en-US" dirty="0">
                <a:latin typeface="Consolas" panose="020B0609020204030204" pitchFamily="49" charset="0"/>
              </a:rPr>
              <a:t>function(widget);</a:t>
            </a:r>
          </a:p>
          <a:p>
            <a:pPr>
              <a:spcBef>
                <a:spcPts val="0"/>
              </a:spcBef>
            </a:pPr>
            <a:r>
              <a:rPr lang="en-US" dirty="0">
                <a:latin typeface="Consolas" panose="020B0609020204030204" pitchFamily="49" charset="0"/>
              </a:rPr>
              <a:t>void function(</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&amp;</a:t>
            </a:r>
            <a:r>
              <a:rPr lang="en-US" dirty="0">
                <a:latin typeface="Consolas" panose="020B0609020204030204" pitchFamily="49" charset="0"/>
              </a:rPr>
              <a:t> big);</a:t>
            </a:r>
          </a:p>
          <a:p>
            <a:pPr>
              <a:spcBef>
                <a:spcPts val="0"/>
              </a:spcBef>
            </a:pPr>
            <a:endParaRPr lang="en-US" dirty="0">
              <a:latin typeface="Consolas" panose="020B0609020204030204" pitchFamily="49" charset="0"/>
            </a:endParaRPr>
          </a:p>
          <a:p>
            <a:pPr>
              <a:spcBef>
                <a:spcPts val="0"/>
              </a:spcBef>
            </a:pPr>
            <a:r>
              <a:rPr lang="en-US" dirty="0">
                <a:latin typeface="Consolas" panose="020B0609020204030204" pitchFamily="49" charset="0"/>
              </a:rPr>
              <a:t>void function(</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&amp;</a:t>
            </a:r>
            <a:r>
              <a:rPr lang="en-US" dirty="0">
                <a:latin typeface="Consolas" panose="020B0609020204030204" pitchFamily="49" charset="0"/>
              </a:rPr>
              <a:t> big)</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//big.cost = 29.95;	// error</a:t>
            </a:r>
          </a:p>
          <a:p>
            <a:pPr marL="0" indent="0">
              <a:spcBef>
                <a:spcPts val="0"/>
              </a:spcBef>
              <a:buNone/>
            </a:pPr>
            <a:r>
              <a:rPr lang="en-US" dirty="0">
                <a:latin typeface="Consolas" panose="020B0609020204030204" pitchFamily="49" charset="0"/>
              </a:rPr>
              <a:t>      //big.code = ‘Z’;	// error</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  }</a:t>
            </a:r>
          </a:p>
        </p:txBody>
      </p:sp>
      <p:pic>
        <p:nvPicPr>
          <p:cNvPr id="6" name="Content Placeholder 5">
            <a:extLst>
              <a:ext uri="{FF2B5EF4-FFF2-40B4-BE49-F238E27FC236}">
                <a16:creationId xmlns:a16="http://schemas.microsoft.com/office/drawing/2014/main" id="{A9CD717B-9265-FFAD-6F00-992FB4B103F9}"/>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997759" y="2830068"/>
            <a:ext cx="1770930" cy="1859477"/>
          </a:xfrm>
          <a:prstGeom prst="rect">
            <a:avLst/>
          </a:prstGeom>
        </p:spPr>
      </p:pic>
    </p:spTree>
    <p:extLst>
      <p:ext uri="{BB962C8B-B14F-4D97-AF65-F5344CB8AC3E}">
        <p14:creationId xmlns:p14="http://schemas.microsoft.com/office/powerpoint/2010/main" val="4013079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0064B-4754-7A53-A243-B260F413A8C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Pass-By-Pointer:</a:t>
            </a:r>
            <a:br>
              <a:rPr lang="en-US" dirty="0"/>
            </a:br>
            <a:r>
              <a:rPr lang="en-US" dirty="0"/>
              <a:t>large data (1)</a:t>
            </a:r>
          </a:p>
        </p:txBody>
      </p:sp>
      <p:pic>
        <p:nvPicPr>
          <p:cNvPr id="6" name="Content Placeholder 5">
            <a:extLst>
              <a:ext uri="{FF2B5EF4-FFF2-40B4-BE49-F238E27FC236}">
                <a16:creationId xmlns:a16="http://schemas.microsoft.com/office/drawing/2014/main" id="{136FCFDD-723E-5D8F-DF20-BAB8B237010A}"/>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464283" y="3016409"/>
            <a:ext cx="2983415" cy="1773163"/>
          </a:xfrm>
          <a:prstGeom prst="rect">
            <a:avLst/>
          </a:prstGeom>
        </p:spPr>
      </p:pic>
      <p:sp>
        <p:nvSpPr>
          <p:cNvPr id="8" name="Content Placeholder 7">
            <a:extLst>
              <a:ext uri="{FF2B5EF4-FFF2-40B4-BE49-F238E27FC236}">
                <a16:creationId xmlns:a16="http://schemas.microsoft.com/office/drawing/2014/main" id="{E8C02841-91CE-BCD8-3143-EEA06E0C81D7}"/>
              </a:ext>
            </a:extLst>
          </p:cNvPr>
          <p:cNvSpPr>
            <a:spLocks noGrp="1"/>
          </p:cNvSpPr>
          <p:nvPr>
            <p:ph sz="half" idx="1"/>
            <p:custDataLst>
              <p:tags r:id="rId2"/>
            </p:custDataLst>
          </p:nvPr>
        </p:nvSpPr>
        <p:spPr>
          <a:xfrm>
            <a:off x="1581912" y="2638044"/>
            <a:ext cx="5416417" cy="3101982"/>
          </a:xfrm>
        </p:spPr>
        <p:txBody>
          <a:bodyPr/>
          <a:lstStyle/>
          <a:p>
            <a:pPr>
              <a:spcBef>
                <a:spcPts val="0"/>
              </a:spcBef>
            </a:pPr>
            <a:r>
              <a:rPr lang="en-US" dirty="0">
                <a:latin typeface="Consolas" panose="020B0609020204030204" pitchFamily="49" charset="0"/>
              </a:rPr>
              <a:t>ReallyBig widget;</a:t>
            </a:r>
          </a:p>
          <a:p>
            <a:pPr>
              <a:spcBef>
                <a:spcPts val="0"/>
              </a:spcBef>
            </a:pPr>
            <a:r>
              <a:rPr lang="en-US" dirty="0">
                <a:latin typeface="Consolas" panose="020B0609020204030204" pitchFamily="49" charset="0"/>
              </a:rPr>
              <a:t>function1(</a:t>
            </a:r>
            <a:r>
              <a:rPr lang="en-US" dirty="0">
                <a:solidFill>
                  <a:srgbClr val="FF0000"/>
                </a:solidFill>
                <a:latin typeface="Consolas" panose="020B0609020204030204" pitchFamily="49" charset="0"/>
              </a:rPr>
              <a:t>&amp;</a:t>
            </a:r>
            <a:r>
              <a:rPr lang="en-US" dirty="0">
                <a:latin typeface="Consolas" panose="020B0609020204030204" pitchFamily="49" charset="0"/>
              </a:rPr>
              <a:t>widget);</a:t>
            </a:r>
          </a:p>
          <a:p>
            <a:pPr>
              <a:spcBef>
                <a:spcPts val="0"/>
              </a:spcBef>
            </a:pPr>
            <a:r>
              <a:rPr lang="en-US" dirty="0">
                <a:latin typeface="Consolas" panose="020B0609020204030204" pitchFamily="49" charset="0"/>
              </a:rPr>
              <a:t>void function1(</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t>
            </a:r>
            <a:r>
              <a:rPr lang="en-US" dirty="0">
                <a:latin typeface="Consolas" panose="020B0609020204030204" pitchFamily="49" charset="0"/>
              </a:rPr>
              <a:t> p);</a:t>
            </a:r>
          </a:p>
          <a:p>
            <a:pPr marL="0" indent="0">
              <a:spcBef>
                <a:spcPts val="0"/>
              </a:spcBef>
              <a:buNone/>
            </a:pPr>
            <a:endParaRPr lang="en-US" dirty="0">
              <a:latin typeface="Consolas" panose="020B0609020204030204" pitchFamily="49" charset="0"/>
            </a:endParaRPr>
          </a:p>
          <a:p>
            <a:pPr>
              <a:spcBef>
                <a:spcPts val="0"/>
              </a:spcBef>
            </a:pPr>
            <a:r>
              <a:rPr lang="en-US" dirty="0">
                <a:latin typeface="Consolas" panose="020B0609020204030204" pitchFamily="49" charset="0"/>
              </a:rPr>
              <a:t>void function1(</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t>
            </a:r>
            <a:r>
              <a:rPr lang="en-US" dirty="0">
                <a:latin typeface="Consolas" panose="020B0609020204030204" pitchFamily="49" charset="0"/>
              </a:rPr>
              <a:t> p)</a:t>
            </a:r>
          </a:p>
          <a:p>
            <a:pPr marL="0" indent="0">
              <a:spcBef>
                <a:spcPts val="0"/>
              </a:spcBef>
              <a:buNone/>
            </a:pPr>
            <a:r>
              <a:rPr lang="en-US" dirty="0">
                <a:latin typeface="Consolas" panose="020B0609020204030204" pitchFamily="49" charset="0"/>
              </a:rPr>
              <a:t>  //void function1(ReallyBig </a:t>
            </a:r>
            <a:r>
              <a:rPr lang="en-US" dirty="0">
                <a:solidFill>
                  <a:srgbClr val="FF0000"/>
                </a:solidFill>
                <a:latin typeface="Consolas" panose="020B0609020204030204" pitchFamily="49" charset="0"/>
              </a:rPr>
              <a:t>const*</a:t>
            </a:r>
            <a:r>
              <a:rPr lang="en-US" dirty="0">
                <a:latin typeface="Consolas" panose="020B0609020204030204" pitchFamily="49" charset="0"/>
              </a:rPr>
              <a:t> p)</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//p-&gt;cost = 29.95;	// error</a:t>
            </a:r>
          </a:p>
          <a:p>
            <a:pPr marL="0" indent="0">
              <a:spcBef>
                <a:spcPts val="0"/>
              </a:spcBef>
              <a:buNone/>
            </a:pPr>
            <a:r>
              <a:rPr lang="en-US" dirty="0">
                <a:latin typeface="Consolas" panose="020B0609020204030204" pitchFamily="49" charset="0"/>
              </a:rPr>
              <a:t>      p = new ReallyBig;</a:t>
            </a:r>
          </a:p>
          <a:p>
            <a:pPr marL="0" indent="0">
              <a:spcBef>
                <a:spcPts val="0"/>
              </a:spcBef>
              <a:buNone/>
            </a:pPr>
            <a:r>
              <a:rPr lang="en-US" dirty="0">
                <a:latin typeface="Consolas" panose="020B0609020204030204" pitchFamily="49" charset="0"/>
              </a:rPr>
              <a:t>  }</a:t>
            </a:r>
          </a:p>
        </p:txBody>
      </p:sp>
    </p:spTree>
    <p:extLst>
      <p:ext uri="{BB962C8B-B14F-4D97-AF65-F5344CB8AC3E}">
        <p14:creationId xmlns:p14="http://schemas.microsoft.com/office/powerpoint/2010/main" val="126099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90517-D972-348B-9C92-6E923893B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9BE343-E0D9-9E39-9038-F076B90E04C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Pass-By-Pointer:</a:t>
            </a:r>
            <a:br>
              <a:rPr lang="en-US" dirty="0"/>
            </a:br>
            <a:r>
              <a:rPr lang="en-US" dirty="0"/>
              <a:t>large data (2)</a:t>
            </a:r>
          </a:p>
        </p:txBody>
      </p:sp>
      <p:pic>
        <p:nvPicPr>
          <p:cNvPr id="6" name="Content Placeholder 5">
            <a:extLst>
              <a:ext uri="{FF2B5EF4-FFF2-40B4-BE49-F238E27FC236}">
                <a16:creationId xmlns:a16="http://schemas.microsoft.com/office/drawing/2014/main" id="{45B2254B-FFD3-4ABE-FBE9-D4986B41ABDB}"/>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464283" y="3016409"/>
            <a:ext cx="2983415" cy="1773163"/>
          </a:xfrm>
          <a:prstGeom prst="rect">
            <a:avLst/>
          </a:prstGeom>
        </p:spPr>
      </p:pic>
      <p:sp>
        <p:nvSpPr>
          <p:cNvPr id="8" name="Content Placeholder 7">
            <a:extLst>
              <a:ext uri="{FF2B5EF4-FFF2-40B4-BE49-F238E27FC236}">
                <a16:creationId xmlns:a16="http://schemas.microsoft.com/office/drawing/2014/main" id="{0E6A4BE1-9024-7434-6822-70A6BAD96396}"/>
              </a:ext>
            </a:extLst>
          </p:cNvPr>
          <p:cNvSpPr>
            <a:spLocks noGrp="1"/>
          </p:cNvSpPr>
          <p:nvPr>
            <p:ph sz="half" idx="1"/>
            <p:custDataLst>
              <p:tags r:id="rId2"/>
            </p:custDataLst>
          </p:nvPr>
        </p:nvSpPr>
        <p:spPr>
          <a:xfrm>
            <a:off x="1581912" y="2638044"/>
            <a:ext cx="5416417" cy="3101982"/>
          </a:xfrm>
        </p:spPr>
        <p:txBody>
          <a:bodyPr/>
          <a:lstStyle/>
          <a:p>
            <a:pPr>
              <a:spcBef>
                <a:spcPts val="0"/>
              </a:spcBef>
            </a:pPr>
            <a:r>
              <a:rPr lang="en-US" dirty="0">
                <a:latin typeface="Consolas" panose="020B0609020204030204" pitchFamily="49" charset="0"/>
              </a:rPr>
              <a:t>ReallyBig widget;</a:t>
            </a:r>
          </a:p>
          <a:p>
            <a:pPr>
              <a:spcBef>
                <a:spcPts val="0"/>
              </a:spcBef>
            </a:pPr>
            <a:r>
              <a:rPr lang="en-US" dirty="0">
                <a:latin typeface="Consolas" panose="020B0609020204030204" pitchFamily="49" charset="0"/>
              </a:rPr>
              <a:t>function2(</a:t>
            </a:r>
            <a:r>
              <a:rPr lang="en-US" dirty="0">
                <a:solidFill>
                  <a:srgbClr val="FF0000"/>
                </a:solidFill>
                <a:latin typeface="Consolas" panose="020B0609020204030204" pitchFamily="49" charset="0"/>
              </a:rPr>
              <a:t>&amp;</a:t>
            </a:r>
            <a:r>
              <a:rPr lang="en-US" dirty="0">
                <a:latin typeface="Consolas" panose="020B0609020204030204" pitchFamily="49" charset="0"/>
              </a:rPr>
              <a:t>widget);</a:t>
            </a:r>
          </a:p>
          <a:p>
            <a:pPr>
              <a:spcBef>
                <a:spcPts val="0"/>
              </a:spcBef>
            </a:pPr>
            <a:r>
              <a:rPr lang="en-US" dirty="0">
                <a:latin typeface="Consolas" panose="020B0609020204030204" pitchFamily="49" charset="0"/>
              </a:rPr>
              <a:t>void function2(ReallyBig</a:t>
            </a:r>
            <a:r>
              <a:rPr lang="en-US" dirty="0">
                <a:solidFill>
                  <a:srgbClr val="FF0000"/>
                </a:solidFill>
                <a:latin typeface="Consolas" panose="020B0609020204030204" pitchFamily="49" charset="0"/>
              </a:rPr>
              <a:t>*</a:t>
            </a:r>
            <a:r>
              <a:rPr lang="en-US" dirty="0">
                <a:latin typeface="Consolas" panose="020B0609020204030204" pitchFamily="49" charset="0"/>
              </a:rPr>
              <a:t> </a:t>
            </a:r>
            <a:r>
              <a:rPr lang="en-US" dirty="0">
                <a:solidFill>
                  <a:srgbClr val="FF0000"/>
                </a:solidFill>
                <a:latin typeface="Consolas" panose="020B0609020204030204" pitchFamily="49" charset="0"/>
              </a:rPr>
              <a:t>const</a:t>
            </a:r>
            <a:r>
              <a:rPr lang="en-US" dirty="0">
                <a:latin typeface="Consolas" panose="020B0609020204030204" pitchFamily="49" charset="0"/>
              </a:rPr>
              <a:t> p);</a:t>
            </a:r>
          </a:p>
          <a:p>
            <a:pPr marL="0" indent="0">
              <a:spcBef>
                <a:spcPts val="0"/>
              </a:spcBef>
              <a:buNone/>
            </a:pPr>
            <a:endParaRPr lang="en-US" dirty="0">
              <a:latin typeface="Consolas" panose="020B0609020204030204" pitchFamily="49" charset="0"/>
            </a:endParaRPr>
          </a:p>
          <a:p>
            <a:pPr>
              <a:spcBef>
                <a:spcPts val="0"/>
              </a:spcBef>
            </a:pPr>
            <a:r>
              <a:rPr lang="en-US" dirty="0">
                <a:latin typeface="Consolas" panose="020B0609020204030204" pitchFamily="49" charset="0"/>
              </a:rPr>
              <a:t>void function2(ReallyBig</a:t>
            </a:r>
            <a:r>
              <a:rPr lang="en-US" dirty="0">
                <a:solidFill>
                  <a:srgbClr val="FF0000"/>
                </a:solidFill>
                <a:latin typeface="Consolas" panose="020B0609020204030204" pitchFamily="49" charset="0"/>
              </a:rPr>
              <a:t>*</a:t>
            </a:r>
            <a:r>
              <a:rPr lang="en-US" dirty="0">
                <a:latin typeface="Consolas" panose="020B0609020204030204" pitchFamily="49" charset="0"/>
              </a:rPr>
              <a:t> </a:t>
            </a:r>
            <a:r>
              <a:rPr lang="en-US" dirty="0">
                <a:solidFill>
                  <a:srgbClr val="FF0000"/>
                </a:solidFill>
                <a:latin typeface="Consolas" panose="020B0609020204030204" pitchFamily="49" charset="0"/>
              </a:rPr>
              <a:t>const</a:t>
            </a:r>
            <a:r>
              <a:rPr lang="en-US" dirty="0">
                <a:latin typeface="Consolas" panose="020B0609020204030204" pitchFamily="49" charset="0"/>
              </a:rPr>
              <a:t> p)</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p-&gt;cost = 29.95;</a:t>
            </a:r>
          </a:p>
          <a:p>
            <a:pPr marL="0" indent="0">
              <a:spcBef>
                <a:spcPts val="0"/>
              </a:spcBef>
              <a:buNone/>
            </a:pPr>
            <a:r>
              <a:rPr lang="en-US" dirty="0">
                <a:latin typeface="Consolas" panose="020B0609020204030204" pitchFamily="49" charset="0"/>
              </a:rPr>
              <a:t>      //p = new ReallyBig; 	// error</a:t>
            </a:r>
          </a:p>
          <a:p>
            <a:pPr marL="0" indent="0">
              <a:spcBef>
                <a:spcPts val="0"/>
              </a:spcBef>
              <a:buNone/>
            </a:pPr>
            <a:r>
              <a:rPr lang="en-US" dirty="0">
                <a:latin typeface="Consolas" panose="020B0609020204030204" pitchFamily="49" charset="0"/>
              </a:rPr>
              <a:t>  }</a:t>
            </a:r>
          </a:p>
        </p:txBody>
      </p:sp>
    </p:spTree>
    <p:extLst>
      <p:ext uri="{BB962C8B-B14F-4D97-AF65-F5344CB8AC3E}">
        <p14:creationId xmlns:p14="http://schemas.microsoft.com/office/powerpoint/2010/main" val="2417020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E72D5-6791-F5E2-C487-26FF2C17F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7AAB1-1D5B-2E51-3414-D477796CDF3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Pass-By-Pointer:</a:t>
            </a:r>
            <a:br>
              <a:rPr lang="en-US" dirty="0"/>
            </a:br>
            <a:r>
              <a:rPr lang="en-US" dirty="0"/>
              <a:t>large data (3)</a:t>
            </a:r>
          </a:p>
        </p:txBody>
      </p:sp>
      <p:sp>
        <p:nvSpPr>
          <p:cNvPr id="8" name="Content Placeholder 7">
            <a:extLst>
              <a:ext uri="{FF2B5EF4-FFF2-40B4-BE49-F238E27FC236}">
                <a16:creationId xmlns:a16="http://schemas.microsoft.com/office/drawing/2014/main" id="{26C8DBB1-CF23-229F-3FB0-A991B29A8F89}"/>
              </a:ext>
            </a:extLst>
          </p:cNvPr>
          <p:cNvSpPr>
            <a:spLocks noGrp="1"/>
          </p:cNvSpPr>
          <p:nvPr>
            <p:ph sz="half" idx="1"/>
            <p:custDataLst>
              <p:tags r:id="rId2"/>
            </p:custDataLst>
          </p:nvPr>
        </p:nvSpPr>
        <p:spPr>
          <a:xfrm>
            <a:off x="1581912" y="2638044"/>
            <a:ext cx="5642753" cy="3101982"/>
          </a:xfrm>
        </p:spPr>
        <p:txBody>
          <a:bodyPr>
            <a:normAutofit/>
          </a:bodyPr>
          <a:lstStyle/>
          <a:p>
            <a:pPr>
              <a:spcBef>
                <a:spcPts val="0"/>
              </a:spcBef>
            </a:pPr>
            <a:r>
              <a:rPr lang="en-US" dirty="0">
                <a:latin typeface="Consolas" panose="020B0609020204030204" pitchFamily="49" charset="0"/>
              </a:rPr>
              <a:t>ReallyBig widget;</a:t>
            </a:r>
          </a:p>
          <a:p>
            <a:pPr>
              <a:spcBef>
                <a:spcPts val="0"/>
              </a:spcBef>
            </a:pPr>
            <a:r>
              <a:rPr lang="en-US" dirty="0">
                <a:latin typeface="Consolas" panose="020B0609020204030204" pitchFamily="49" charset="0"/>
              </a:rPr>
              <a:t>function3(</a:t>
            </a:r>
            <a:r>
              <a:rPr lang="en-US" dirty="0">
                <a:solidFill>
                  <a:srgbClr val="FF0000"/>
                </a:solidFill>
                <a:latin typeface="Consolas" panose="020B0609020204030204" pitchFamily="49" charset="0"/>
              </a:rPr>
              <a:t>&amp;</a:t>
            </a:r>
            <a:r>
              <a:rPr lang="en-US" dirty="0">
                <a:latin typeface="Consolas" panose="020B0609020204030204" pitchFamily="49" charset="0"/>
              </a:rPr>
              <a:t>widget);</a:t>
            </a:r>
          </a:p>
          <a:p>
            <a:pPr>
              <a:spcBef>
                <a:spcPts val="0"/>
              </a:spcBef>
            </a:pPr>
            <a:r>
              <a:rPr lang="en-US" dirty="0">
                <a:latin typeface="Consolas" panose="020B0609020204030204" pitchFamily="49" charset="0"/>
              </a:rPr>
              <a:t>void function3(</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t>
            </a:r>
            <a:r>
              <a:rPr lang="en-US" dirty="0">
                <a:latin typeface="Consolas" panose="020B0609020204030204" pitchFamily="49" charset="0"/>
              </a:rPr>
              <a:t> </a:t>
            </a:r>
            <a:r>
              <a:rPr lang="en-US" dirty="0">
                <a:solidFill>
                  <a:srgbClr val="FF0000"/>
                </a:solidFill>
                <a:latin typeface="Consolas" panose="020B0609020204030204" pitchFamily="49" charset="0"/>
              </a:rPr>
              <a:t>const</a:t>
            </a:r>
            <a:r>
              <a:rPr lang="en-US" dirty="0">
                <a:latin typeface="Consolas" panose="020B0609020204030204" pitchFamily="49" charset="0"/>
              </a:rPr>
              <a:t> p);</a:t>
            </a:r>
          </a:p>
          <a:p>
            <a:pPr marL="0" indent="0">
              <a:spcBef>
                <a:spcPts val="0"/>
              </a:spcBef>
              <a:buNone/>
            </a:pPr>
            <a:endParaRPr lang="en-US" dirty="0">
              <a:latin typeface="Consolas" panose="020B0609020204030204" pitchFamily="49" charset="0"/>
            </a:endParaRPr>
          </a:p>
          <a:p>
            <a:pPr>
              <a:spcBef>
                <a:spcPts val="0"/>
              </a:spcBef>
            </a:pPr>
            <a:r>
              <a:rPr lang="en-US" dirty="0">
                <a:latin typeface="Consolas" panose="020B0609020204030204" pitchFamily="49" charset="0"/>
              </a:rPr>
              <a:t>void function3(</a:t>
            </a:r>
            <a:r>
              <a:rPr lang="en-US" dirty="0">
                <a:solidFill>
                  <a:srgbClr val="FF0000"/>
                </a:solidFill>
                <a:latin typeface="Consolas" panose="020B0609020204030204" pitchFamily="49" charset="0"/>
              </a:rPr>
              <a:t>const</a:t>
            </a:r>
            <a:r>
              <a:rPr lang="en-US" dirty="0">
                <a:latin typeface="Consolas" panose="020B0609020204030204" pitchFamily="49" charset="0"/>
              </a:rPr>
              <a:t> ReallyBig</a:t>
            </a:r>
            <a:r>
              <a:rPr lang="en-US" dirty="0">
                <a:solidFill>
                  <a:srgbClr val="FF0000"/>
                </a:solidFill>
                <a:latin typeface="Consolas" panose="020B0609020204030204" pitchFamily="49" charset="0"/>
              </a:rPr>
              <a:t>*</a:t>
            </a:r>
            <a:r>
              <a:rPr lang="en-US" dirty="0">
                <a:latin typeface="Consolas" panose="020B0609020204030204" pitchFamily="49" charset="0"/>
              </a:rPr>
              <a:t> </a:t>
            </a:r>
            <a:r>
              <a:rPr lang="en-US" dirty="0">
                <a:solidFill>
                  <a:srgbClr val="FF0000"/>
                </a:solidFill>
                <a:latin typeface="Consolas" panose="020B0609020204030204" pitchFamily="49" charset="0"/>
              </a:rPr>
              <a:t>const</a:t>
            </a:r>
            <a:r>
              <a:rPr lang="en-US" dirty="0">
                <a:latin typeface="Consolas" panose="020B0609020204030204" pitchFamily="49" charset="0"/>
              </a:rPr>
              <a:t> p)</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//p-&gt;cost = 29.95; 	// error</a:t>
            </a:r>
          </a:p>
          <a:p>
            <a:pPr marL="0" indent="0">
              <a:spcBef>
                <a:spcPts val="0"/>
              </a:spcBef>
              <a:buNone/>
            </a:pPr>
            <a:r>
              <a:rPr lang="en-US" dirty="0">
                <a:latin typeface="Consolas" panose="020B0609020204030204" pitchFamily="49" charset="0"/>
              </a:rPr>
              <a:t>      //p = new ReallyBig; 	// error</a:t>
            </a:r>
          </a:p>
          <a:p>
            <a:pPr marL="0" indent="0">
              <a:spcBef>
                <a:spcPts val="0"/>
              </a:spcBef>
              <a:buNone/>
            </a:pPr>
            <a:r>
              <a:rPr lang="en-US" dirty="0">
                <a:latin typeface="Consolas" panose="020B0609020204030204" pitchFamily="49" charset="0"/>
              </a:rPr>
              <a:t>  }</a:t>
            </a:r>
          </a:p>
        </p:txBody>
      </p:sp>
    </p:spTree>
    <p:extLst>
      <p:ext uri="{BB962C8B-B14F-4D97-AF65-F5344CB8AC3E}">
        <p14:creationId xmlns:p14="http://schemas.microsoft.com/office/powerpoint/2010/main" val="1851036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22E2-9746-48E8-A5B0-31AE0B545C9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return</a:t>
            </a:r>
            <a:r>
              <a:rPr lang="en-US" dirty="0"/>
              <a:t> operator</a:t>
            </a:r>
          </a:p>
        </p:txBody>
      </p:sp>
      <p:pic>
        <p:nvPicPr>
          <p:cNvPr id="6" name="Content Placeholder 5">
            <a:extLst>
              <a:ext uri="{FF2B5EF4-FFF2-40B4-BE49-F238E27FC236}">
                <a16:creationId xmlns:a16="http://schemas.microsoft.com/office/drawing/2014/main" id="{D3DDF20C-8EA6-BD3D-F713-810FF7CD85D0}"/>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511929" y="2472721"/>
            <a:ext cx="4270247" cy="2678851"/>
          </a:xfrm>
          <a:prstGeom prst="rect">
            <a:avLst/>
          </a:prstGeom>
        </p:spPr>
      </p:pic>
      <p:sp>
        <p:nvSpPr>
          <p:cNvPr id="4" name="Content Placeholder 3">
            <a:extLst>
              <a:ext uri="{FF2B5EF4-FFF2-40B4-BE49-F238E27FC236}">
                <a16:creationId xmlns:a16="http://schemas.microsoft.com/office/drawing/2014/main" id="{9036FF54-DC1D-1C6D-538C-282AC3E76E7E}"/>
              </a:ext>
            </a:extLst>
          </p:cNvPr>
          <p:cNvSpPr>
            <a:spLocks noGrp="1"/>
          </p:cNvSpPr>
          <p:nvPr>
            <p:ph sz="half" idx="2"/>
            <p:custDataLst>
              <p:tags r:id="rId2"/>
            </p:custDataLst>
          </p:nvPr>
        </p:nvSpPr>
        <p:spPr>
          <a:xfrm>
            <a:off x="6338315" y="2638044"/>
            <a:ext cx="4270247" cy="3101982"/>
          </a:xfrm>
        </p:spPr>
        <p:txBody>
          <a:bodyPr/>
          <a:lstStyle/>
          <a:p>
            <a:r>
              <a:rPr lang="en-US" dirty="0"/>
              <a:t>Value</a:t>
            </a:r>
          </a:p>
          <a:p>
            <a:pPr lvl="1"/>
            <a:r>
              <a:rPr lang="en-US" dirty="0"/>
              <a:t>Copies data – call can’t change the data</a:t>
            </a:r>
          </a:p>
          <a:p>
            <a:pPr lvl="1"/>
            <a:r>
              <a:rPr lang="en-US" dirty="0">
                <a:latin typeface="Consolas" panose="020B0609020204030204" pitchFamily="49" charset="0"/>
              </a:rPr>
              <a:t>return r * sqrt(r);</a:t>
            </a:r>
          </a:p>
          <a:p>
            <a:r>
              <a:rPr lang="en-US" dirty="0"/>
              <a:t>Reference</a:t>
            </a:r>
          </a:p>
          <a:p>
            <a:pPr lvl="1"/>
            <a:r>
              <a:rPr lang="en-US" dirty="0"/>
              <a:t>Can change the returned value</a:t>
            </a:r>
          </a:p>
          <a:p>
            <a:r>
              <a:rPr lang="en-US" dirty="0"/>
              <a:t>Pointer</a:t>
            </a:r>
          </a:p>
          <a:p>
            <a:pPr lvl="1"/>
            <a:r>
              <a:rPr lang="en-US" dirty="0"/>
              <a:t>Can change the returned value</a:t>
            </a:r>
          </a:p>
        </p:txBody>
      </p:sp>
    </p:spTree>
    <p:extLst>
      <p:ext uri="{BB962C8B-B14F-4D97-AF65-F5344CB8AC3E}">
        <p14:creationId xmlns:p14="http://schemas.microsoft.com/office/powerpoint/2010/main" val="13865237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7&quot;/&gt;&lt;/TableIndex&gt;&lt;/ShapeTextInfo&gt;"/>
  <p:tag name="PRESENTER_DUMMYTAG" val="&lt;DummyForForceWrite&gt;&lt;/DummyForForceWrite&gt;"/>
  <p:tag name="HTML_SHAPEINFO" val="&lt;ThreeDShapeInfo&gt;&lt;uuid val=&quot;{D5DA4781-1559-4F4D-B38D-682B449D262F}&quot;/&gt;&lt;isInvalidForFieldText val=&quot;0&quot;/&gt;&lt;Image&gt;&lt;filename val=&quot;C:\Users\delroy\AppData\Local\Temp\CP508013406343Session\CPTrustFolder508013406343\PPTImport508018896093\data\asimages\{D5DA4781-1559-4F4D-B38D-682B449D262F}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4&quot;/&gt;&lt;lineCharCount val=&quot;16&quot;/&gt;&lt;lineCharCount val=&quot;19&quot;/&gt;&lt;/TableIndex&gt;&lt;/ShapeTextInfo&gt;"/>
  <p:tag name="PRESENTER_DUMMYTAG" val="&lt;DummyForForceWrite&gt;&lt;/DummyForForceWrite&gt;"/>
  <p:tag name="HTML_SHAPEINFO" val="&lt;ThreeDShapeInfo&gt;&lt;uuid val=&quot;{D07CE051-AC97-4FEE-9D1A-A197F6238A18}&quot;/&gt;&lt;isInvalidForFieldText val=&quot;0&quot;/&gt;&lt;Image&gt;&lt;filename val=&quot;C:\Users\delroy\AppData\Local\Temp\CP508013406343Session\CPTrustFolder508013406343\PPTImport508018896093\data\asimages\{D07CE051-AC97-4FEE-9D1A-A197F6238A18}_1.png&quot;/&gt;&lt;left val=&quot;282&quot;/&gt;&lt;top val=&quot;449&quot;/&gt;&lt;width val=&quot;715&quot;/&gt;&lt;height val=&quot;141&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6FBA3A7-FE19-4583-B34E-F20392A02EA4}&quot;/&gt;&lt;isInvalidForFieldText val=&quot;0&quot;/&gt;&lt;Image&gt;&lt;filename val=&quot;C:\Users\delroy\AppData\Local\Temp\CP508013406343Session\CPTrustFolder508013406343\PPTImport508018896093\data\asimages\{36FBA3A7-FE19-4583-B34E-F20392A02EA4}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F012D038-417B-47E0-BCAF-45F9A7229FBB}&quot;/&gt;&lt;isInvalidForFieldText val=&quot;0&quot;/&gt;&lt;Image&gt;&lt;filename val=&quot;C:\Users\delroy\AppData\Local\Temp\CP508013406343Session\CPTrustFolder508013406343\PPTImport508018896093\data\asimages\{F012D038-417B-47E0-BCAF-45F9A7229FBB}_2.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20&quot;/&gt;&lt;/TableIndex&gt;&lt;/ShapeTextInfo&gt;"/>
  <p:tag name="HTML_SHAPEINFO" val="&lt;ThreeDShapeInfo&gt;&lt;uuid val=&quot;{1F7A2243-11CC-46A9-B620-3A3BACF41141}&quot;/&gt;&lt;isInvalidForFieldText val=&quot;0&quot;/&gt;&lt;Image&gt;&lt;filename val=&quot;C:\Users\delroy\AppData\Local\Temp\CP508013406343Session\CPTrustFolder508013406343\PPTImport508018896093\data\asimages\{1F7A2243-11CC-46A9-B620-3A3BACF41141}_3.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3&quot;/&gt;&lt;lineCharCount val=&quot;1&quot;/&gt;&lt;lineCharCount val=&quot;1&quot;/&gt;&lt;lineCharCount val=&quot;1&quot;/&gt;&lt;lineCharCount val=&quot;60&quot;/&gt;&lt;lineCharCount val=&quot;2&quot;/&gt;&lt;lineCharCount val=&quot;30&quot;/&gt;&lt;lineCharCount val=&quot;3&quot;/&gt;&lt;lineCharCount val=&quot;38&quot;/&gt;&lt;lineCharCount val=&quot;3&quot;/&gt;&lt;lineCharCount val=&quot;1&quot;/&gt;&lt;/TableIndex&gt;&lt;/ShapeTextInfo&gt;"/>
  <p:tag name="HTML_SHAPEINFO" val="&lt;ThreeDShapeInfo&gt;&lt;uuid val=&quot;{30865D67-4556-4EBB-A9E2-BCF7D15699E0}&quot;/&gt;&lt;isInvalidForFieldText val=&quot;0&quot;/&gt;&lt;Image&gt;&lt;filename val=&quot;C:\Users\delroy\AppData\Local\Temp\CP508013406343Session\CPTrustFolder508013406343\PPTImport508018896093\data\asimages\{30865D67-4556-4EBB-A9E2-BCF7D15699E0}_3.png&quot;/&gt;&lt;left val=&quot;236&quot;/&gt;&lt;top val=&quot;261&quot;/&gt;&lt;width val=&quot;807&quot;/&gt;&lt;height val=&quot;340&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5&quot;/&gt;&lt;lineCharCount val=&quot;10&quot;/&gt;&lt;/TableIndex&gt;&lt;/ShapeTextInfo&gt;"/>
  <p:tag name="HTML_SHAPEINFO" val="&lt;ThreeDShapeInfo&gt;&lt;uuid val=&quot;{9B06206E-FBC6-45A2-A6DD-EDEFB8C91E0F}&quot;/&gt;&lt;isInvalidForFieldText val=&quot;0&quot;/&gt;&lt;Image&gt;&lt;filename val=&quot;C:\Users\delroy\AppData\Local\Temp\CP508013406343Session\CPTrustFolder508013406343\PPTImport508018896093\data\asimages\{9B06206E-FBC6-45A2-A6DD-EDEFB8C91E0F}_4.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7&quot;/&gt;&lt;lineCharCount val=&quot;4&quot;/&gt;&lt;lineCharCount val=&quot;19&quot;/&gt;&lt;lineCharCount val=&quot;19&quot;/&gt;&lt;lineCharCount val=&quot;9&quot;/&gt;&lt;lineCharCount val=&quot;5&quot;/&gt;&lt;lineCharCount val=&quot;1&quot;/&gt;&lt;lineCharCount val=&quot;18&quot;/&gt;&lt;lineCharCount val=&quot;17&quot;/&gt;&lt;/TableIndex&gt;&lt;/ShapeTextInfo&gt;"/>
  <p:tag name="HTML_SHAPEINFO" val="&lt;ThreeDShapeInfo&gt;&lt;uuid val=&quot;{661C0AD2-9594-4DF0-B86B-4CD3A5F5174F}&quot;/&gt;&lt;isInvalidForFieldText val=&quot;0&quot;/&gt;&lt;Image&gt;&lt;filename val=&quot;C:\Users\delroy\AppData\Local\Temp\CP508013406343Session\CPTrustFolder508013406343\PPTImport508018896093\data\asimages\{661C0AD2-9594-4DF0-B86B-4CD3A5F5174F}_4.png&quot;/&gt;&lt;left val=&quot;234&quot;/&gt;&lt;top val=&quot;273&quot;/&gt;&lt;width val=&quot;320&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9&quot;/&gt;&lt;lineCharCount val=&quot;2&quot;/&gt;&lt;lineCharCount val=&quot;22&quot;/&gt;&lt;lineCharCount val=&quot;20&quot;/&gt;&lt;lineCharCount val=&quot;8&quot;/&gt;&lt;lineCharCount val=&quot;1&quot;/&gt;&lt;/TableIndex&gt;&lt;/ShapeTextInfo&gt;"/>
  <p:tag name="HTML_SHAPEINFO" val="&lt;ThreeDShapeInfo&gt;&lt;uuid val=&quot;{35280248-7D7F-43CD-9A40-ED72C846DB07}&quot;/&gt;&lt;isInvalidForFieldText val=&quot;0&quot;/&gt;&lt;Image&gt;&lt;filename val=&quot;C:\Users\delroy\AppData\Local\Temp\CP508013406343Session\CPTrustFolder508013406343\PPTImport508018896093\data\asimages\{35280248-7D7F-43CD-9A40-ED72C846DB07}_4.png&quot;/&gt;&lt;left val=&quot;681&quot;/&gt;&lt;top val=&quot;410&quot;/&gt;&lt;width val=&quot;399&quot;/&gt;&lt;height val=&quot;19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0&quot;/&gt;&lt;/TableIndex&gt;&lt;/ShapeTextInfo&gt;"/>
  <p:tag name="HTML_SHAPEINFO" val="&lt;ThreeDShapeInfo&gt;&lt;uuid val=&quot;{325F50AB-1E3C-4D62-A2CB-1DCB8665EC4C}&quot;/&gt;&lt;isInvalidForFieldText val=&quot;0&quot;/&gt;&lt;Image&gt;&lt;filename val=&quot;C:\Users\delroy\AppData\Local\Temp\CP508013406343Session\CPTrustFolder508013406343\PPTImport508018896093\data\asimages\{325F50AB-1E3C-4D62-A2CB-1DCB8665EC4C}_5.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8&quot;/&gt;&lt;lineCharCount val=&quot;18&quot;/&gt;&lt;lineCharCount val=&quot;37&quot;/&gt;&lt;lineCharCount val=&quot;1&quot;/&gt;&lt;lineCharCount val=&quot;36&quot;/&gt;&lt;lineCharCount val=&quot;4&quot;/&gt;&lt;lineCharCount val=&quot;35&quot;/&gt;&lt;lineCharCount val=&quot;33&quot;/&gt;&lt;lineCharCount val=&quot;9&quot;/&gt;&lt;lineCharCount val=&quot;3&quot;/&gt;&lt;/TableIndex&gt;&lt;/ShapeTextInfo&gt;"/>
  <p:tag name="HTML_SHAPEINFO" val="&lt;ThreeDShapeInfo&gt;&lt;uuid val=&quot;{6A39B58A-132F-491A-A950-0B729E8C684D}&quot;/&gt;&lt;isInvalidForFieldText val=&quot;0&quot;/&gt;&lt;Image&gt;&lt;filename val=&quot;C:\Users\delroy\AppData\Local\Temp\CP508013406343Session\CPTrustFolder508013406343\PPTImport508018896093\data\asimages\{6A39B58A-132F-491A-A950-0B729E8C684D}_5.png&quot;/&gt;&lt;left val=&quot;161&quot;/&gt;&lt;top val=&quot;273&quot;/&gt;&lt;width val=&quot;624&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14&quot;/&gt;&lt;/TableIndex&gt;&lt;/ShapeTextInfo&gt;"/>
  <p:tag name="HTML_SHAPEINFO" val="&lt;ThreeDShapeInfo&gt;&lt;uuid val=&quot;{B6BDFE2F-5DEC-41DE-B1ED-F5A1680516E1}&quot;/&gt;&lt;isInvalidForFieldText val=&quot;0&quot;/&gt;&lt;Image&gt;&lt;filename val=&quot;C:\Users\delroy\AppData\Local\Temp\CP508013406343Session\CPTrustFolder508013406343\PPTImport508018896093\data\asimages\{B6BDFE2F-5DEC-41DE-B1ED-F5A1680516E1}_6.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8&quot;/&gt;&lt;lineCharCount val=&quot;20&quot;/&gt;&lt;lineCharCount val=&quot;36&quot;/&gt;&lt;lineCharCount val=&quot;1&quot;/&gt;&lt;lineCharCount val=&quot;35&quot;/&gt;&lt;lineCharCount val=&quot;39&quot;/&gt;&lt;lineCharCount val=&quot;4&quot;/&gt;&lt;lineCharCount val=&quot;34&quot;/&gt;&lt;lineCharCount val=&quot;25&quot;/&gt;&lt;lineCharCount val=&quot;3&quot;/&gt;&lt;/TableIndex&gt;&lt;/ShapeTextInfo&gt;"/>
  <p:tag name="HTML_SHAPEINFO" val="&lt;ThreeDShapeInfo&gt;&lt;uuid val=&quot;{9FDB03CC-31B0-4E04-B58D-B5369C5CDDBE}&quot;/&gt;&lt;isInvalidForFieldText val=&quot;0&quot;/&gt;&lt;Image&gt;&lt;filename val=&quot;C:\Users\delroy\AppData\Local\Temp\CP508013406343Session\CPTrustFolder508013406343\PPTImport508018896093\data\asimages\{9FDB03CC-31B0-4E04-B58D-B5369C5CDDBE}_6.png&quot;/&gt;&lt;left val=&quot;161&quot;/&gt;&lt;top val=&quot;273&quot;/&gt;&lt;width val=&quot;574&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14&quot;/&gt;&lt;/TableIndex&gt;&lt;/ShapeTextInfo&gt;"/>
  <p:tag name="HTML_SHAPEINFO" val="&lt;ThreeDShapeInfo&gt;&lt;uuid val=&quot;{656BA430-E9B7-4084-9FAE-1C1F1C9DEC2A}&quot;/&gt;&lt;isInvalidForFieldText val=&quot;0&quot;/&gt;&lt;Image&gt;&lt;filename val=&quot;C:\Users\delroy\AppData\Local\Temp\CP508013406343Session\CPTrustFolder508013406343\PPTImport508018896093\data\asimages\{656BA430-E9B7-4084-9FAE-1C1F1C9DEC2A}_7.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8&quot;/&gt;&lt;lineCharCount val=&quot;20&quot;/&gt;&lt;lineCharCount val=&quot;36&quot;/&gt;&lt;lineCharCount val=&quot;1&quot;/&gt;&lt;lineCharCount val=&quot;35&quot;/&gt;&lt;lineCharCount val=&quot;4&quot;/&gt;&lt;lineCharCount val=&quot;23&quot;/&gt;&lt;lineCharCount val=&quot;37&quot;/&gt;&lt;lineCharCount val=&quot;3&quot;/&gt;&lt;/TableIndex&gt;&lt;/ShapeTextInfo&gt;"/>
  <p:tag name="HTML_SHAPEINFO" val="&lt;ThreeDShapeInfo&gt;&lt;uuid val=&quot;{F48214F5-FB13-42AE-9401-45D4FACACAC9}&quot;/&gt;&lt;isInvalidForFieldText val=&quot;0&quot;/&gt;&lt;Image&gt;&lt;filename val=&quot;C:\Users\delroy\AppData\Local\Temp\CP508013406343Session\CPTrustFolder508013406343\PPTImport508018896093\data\asimages\{F48214F5-FB13-42AE-9401-45D4FACACAC9}_7.png&quot;/&gt;&lt;left val=&quot;161&quot;/&gt;&lt;top val=&quot;273&quot;/&gt;&lt;width val=&quot;574&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14&quot;/&gt;&lt;/TableIndex&gt;&lt;/ShapeTextInfo&gt;"/>
  <p:tag name="HTML_SHAPEINFO" val="&lt;ThreeDShapeInfo&gt;&lt;uuid val=&quot;{CAB5760C-B616-443A-8F37-4E29E422E95A}&quot;/&gt;&lt;isInvalidForFieldText val=&quot;0&quot;/&gt;&lt;Image&gt;&lt;filename val=&quot;C:\Users\delroy\AppData\Local\Temp\CP508013406343Session\CPTrustFolder508013406343\PPTImport508018896093\data\asimages\{CAB5760C-B616-443A-8F37-4E29E422E95A}_8.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8&quot;/&gt;&lt;lineCharCount val=&quot;20&quot;/&gt;&lt;lineCharCount val=&quot;42&quot;/&gt;&lt;lineCharCount val=&quot;1&quot;/&gt;&lt;lineCharCount val=&quot;41&quot;/&gt;&lt;lineCharCount val=&quot;4&quot;/&gt;&lt;lineCharCount val=&quot;35&quot;/&gt;&lt;lineCharCount val=&quot;37&quot;/&gt;&lt;lineCharCount val=&quot;3&quot;/&gt;&lt;/TableIndex&gt;&lt;/ShapeTextInfo&gt;"/>
  <p:tag name="HTML_SHAPEINFO" val="&lt;ThreeDShapeInfo&gt;&lt;uuid val=&quot;{2BD59FCB-B03B-4E7D-84BC-4203FB567251}&quot;/&gt;&lt;isInvalidForFieldText val=&quot;0&quot;/&gt;&lt;Image&gt;&lt;filename val=&quot;C:\Users\delroy\AppData\Local\Temp\CP508013406343Session\CPTrustFolder508013406343\PPTImport508018896093\data\asimages\{2BD59FCB-B03B-4E7D-84BC-4203FB567251}_8.png&quot;/&gt;&lt;left val=&quot;161&quot;/&gt;&lt;top val=&quot;273&quot;/&gt;&lt;width val=&quot;597&quot;/&gt;&lt;height val=&quot;329&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2BFA61E9-7A20-4B65-8C1A-5853C9EA3A62}&quot;/&gt;&lt;isInvalidForFieldText val=&quot;0&quot;/&gt;&lt;Image&gt;&lt;filename val=&quot;C:\Users\delroy\AppData\Local\Temp\CP508013406343Session\CPTrustFolder508013406343\PPTImport508018896093\data\asimages\{2BFA61E9-7A20-4B65-8C1A-5853C9EA3A62}_9.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6&quot;/&gt;&lt;lineCharCount val=&quot;41&quot;/&gt;&lt;lineCharCount val=&quot;20&quot;/&gt;&lt;lineCharCount val=&quot;10&quot;/&gt;&lt;lineCharCount val=&quot;30&quot;/&gt;&lt;lineCharCount val=&quot;8&quot;/&gt;&lt;lineCharCount val=&quot;29&quot;/&gt;&lt;/TableIndex&gt;&lt;/ShapeTextInfo&gt;"/>
  <p:tag name="HTML_SHAPEINFO" val="&lt;ThreeDShapeInfo&gt;&lt;uuid val=&quot;{17684846-B72E-4500-A78F-E5A1F198EF54}&quot;/&gt;&lt;isInvalidForFieldText val=&quot;0&quot;/&gt;&lt;Image&gt;&lt;filename val=&quot;C:\Users\delroy\AppData\Local\Temp\CP508013406343Session\CPTrustFolder508013406343\PPTImport508018896093\data\asimages\{17684846-B72E-4500-A78F-E5A1F198EF54}_9.png&quot;/&gt;&lt;left val=&quot;660&quot;/&gt;&lt;top val=&quot;273&quot;/&gt;&lt;width val=&quot;453&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C7ACC93A-9AFE-45FE-99E9-AF4695EBCF6D}&quot;/&gt;&lt;isInvalidForFieldText val=&quot;0&quot;/&gt;&lt;Image&gt;&lt;filename val=&quot;C:\Users\delroy\AppData\Local\Temp\CP508013406343Session\CPTrustFolder508013406343\PPTImport508018896093\data\asimages\{C7ACC93A-9AFE-45FE-99E9-AF4695EBCF6D}_10.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0&quot;/&gt;&lt;lineCharCount val=&quot;1&quot;/&gt;&lt;lineCharCount val=&quot;29&quot;/&gt;&lt;lineCharCount val=&quot;2&quot;/&gt;&lt;lineCharCount val=&quot;27&quot;/&gt;&lt;lineCharCount val=&quot;23&quot;/&gt;&lt;lineCharCount val=&quot;16&quot;/&gt;&lt;lineCharCount val=&quot;1&quot;/&gt;&lt;/TableIndex&gt;&lt;/ShapeTextInfo&gt;"/>
  <p:tag name="HTML_SHAPEINFO" val="&lt;ThreeDShapeInfo&gt;&lt;uuid val=&quot;{BEED2292-49E1-4C47-B3B3-2C1A7D603E55}&quot;/&gt;&lt;isInvalidForFieldText val=&quot;0&quot;/&gt;&lt;Image&gt;&lt;filename val=&quot;C:\Users\delroy\AppData\Local\Temp\CP508013406343Session\CPTrustFolder508013406343\PPTImport508018896093\data\asimages\{BEED2292-49E1-4C47-B3B3-2C1A7D603E55}_10.png&quot;/&gt;&lt;left val=&quot;132&quot;/&gt;&lt;top val=&quot;273&quot;/&gt;&lt;width val=&quot;485&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5&quot;/&gt;&lt;lineCharCount val=&quot;1&quot;/&gt;&lt;lineCharCount val=&quot;27&quot;/&gt;&lt;/TableIndex&gt;&lt;/ShapeTextInfo&gt;"/>
  <p:tag name="HTML_SHAPEINFO" val="&lt;ThreeDShapeInfo&gt;&lt;uuid val=&quot;{3F0BEAFC-66C1-46C4-AD88-4E0E9B62DB8C}&quot;/&gt;&lt;isInvalidForFieldText val=&quot;0&quot;/&gt;&lt;Image&gt;&lt;filename val=&quot;C:\Users\delroy\AppData\Local\Temp\CP508013406343Session\CPTrustFolder508013406343\PPTImport508018896093\data\asimages\{3F0BEAFC-66C1-46C4-AD88-4E0E9B62DB8C}_10.png&quot;/&gt;&lt;left val=&quot;660&quot;/&gt;&lt;top val=&quot;273&quot;/&gt;&lt;width val=&quot;501&quot;/&gt;&lt;height val=&quot;32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1C8F0893-5D3F-49A2-A254-AB9AE4A42AE1}&quot;/&gt;&lt;isInvalidForFieldText val=&quot;0&quot;/&gt;&lt;Image&gt;&lt;filename val=&quot;C:\Users\delroy\AppData\Local\Temp\CP508013406343Session\CPTrustFolder508013406343\PPTImport508018896093\data\asimages\{1C8F0893-5D3F-49A2-A254-AB9AE4A42AE1}_11.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0&quot;/&gt;&lt;lineCharCount val=&quot;1&quot;/&gt;&lt;lineCharCount val=&quot;29&quot;/&gt;&lt;lineCharCount val=&quot;2&quot;/&gt;&lt;lineCharCount val=&quot;27&quot;/&gt;&lt;lineCharCount val=&quot;23&quot;/&gt;&lt;lineCharCount val=&quot;17&quot;/&gt;&lt;lineCharCount val=&quot;1&quot;/&gt;&lt;/TableIndex&gt;&lt;/ShapeTextInfo&gt;"/>
  <p:tag name="HTML_SHAPEINFO" val="&lt;ThreeDShapeInfo&gt;&lt;uuid val=&quot;{A7781003-E069-4AF5-ADE8-EBE9E2F8C2E4}&quot;/&gt;&lt;isInvalidForFieldText val=&quot;0&quot;/&gt;&lt;Image&gt;&lt;filename val=&quot;C:\Users\delroy\AppData\Local\Temp\CP508013406343Session\CPTrustFolder508013406343\PPTImport508018896093\data\asimages\{A7781003-E069-4AF5-ADE8-EBE9E2F8C2E4}_11.png&quot;/&gt;&lt;left val=&quot;131&quot;/&gt;&lt;top val=&quot;273&quot;/&gt;&lt;width val=&quot;485&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5&quot;/&gt;&lt;lineCharCount val=&quot;1&quot;/&gt;&lt;lineCharCount val=&quot;30&quot;/&gt;&lt;lineCharCount val=&quot;28&quot;/&gt;&lt;/TableIndex&gt;&lt;/ShapeTextInfo&gt;"/>
  <p:tag name="HTML_SHAPEINFO" val="&lt;ThreeDShapeInfo&gt;&lt;uuid val=&quot;{7CADAF5C-930E-4792-A66B-61F98BFECC8B}&quot;/&gt;&lt;isInvalidForFieldText val=&quot;0&quot;/&gt;&lt;Image&gt;&lt;filename val=&quot;C:\Users\delroy\AppData\Local\Temp\CP508013406343Session\CPTrustFolder508013406343\PPTImport508018896093\data\asimages\{7CADAF5C-930E-4792-A66B-61F98BFECC8B}_11.png&quot;/&gt;&lt;left val=&quot;660&quot;/&gt;&lt;top val=&quot;273&quot;/&gt;&lt;width val=&quot;519&quot;/&gt;&lt;height val=&quot;329&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C32B2575-2418-44B9-9ED2-757DFDCC1D2E}&quot;/&gt;&lt;isInvalidForFieldText val=&quot;0&quot;/&gt;&lt;Image&gt;&lt;filename val=&quot;C:\Users\delroy\AppData\Local\Temp\CP508013406343Session\CPTrustFolder508013406343\PPTImport508018896093\data\asimages\{C32B2575-2418-44B9-9ED2-757DFDCC1D2E}_12.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0&quot;/&gt;&lt;lineCharCount val=&quot;1&quot;/&gt;&lt;lineCharCount val=&quot;29&quot;/&gt;&lt;lineCharCount val=&quot;2&quot;/&gt;&lt;lineCharCount val=&quot;27&quot;/&gt;&lt;lineCharCount val=&quot;23&quot;/&gt;&lt;lineCharCount val=&quot;17&quot;/&gt;&lt;lineCharCount val=&quot;1&quot;/&gt;&lt;/TableIndex&gt;&lt;/ShapeTextInfo&gt;"/>
  <p:tag name="HTML_SHAPEINFO" val="&lt;ThreeDShapeInfo&gt;&lt;uuid val=&quot;{F207AA48-E3F7-480E-BC50-FC74EC8157FB}&quot;/&gt;&lt;isInvalidForFieldText val=&quot;0&quot;/&gt;&lt;Image&gt;&lt;filename val=&quot;C:\Users\delroy\AppData\Local\Temp\CP508013406343Session\CPTrustFolder508013406343\PPTImport508018896093\data\asimages\{F207AA48-E3F7-480E-BC50-FC74EC8157FB}_12.png&quot;/&gt;&lt;left val=&quot;131&quot;/&gt;&lt;top val=&quot;273&quot;/&gt;&lt;width val=&quot;485&quot;/&gt;&lt;height val=&quot;32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1&quot;/&gt;&lt;lineCharCount val=&quot;27&quot;/&gt;&lt;lineCharCount val=&quot;31&quot;/&gt;&lt;lineCharCount val=&quot;1&quot;/&gt;&lt;lineCharCount val=&quot;27&quot;/&gt;&lt;/TableIndex&gt;&lt;/ShapeTextInfo&gt;"/>
  <p:tag name="HTML_SHAPEINFO" val="&lt;ThreeDShapeInfo&gt;&lt;uuid val=&quot;{3E1C4764-9EFF-485A-8B7F-4CA65C464364}&quot;/&gt;&lt;isInvalidForFieldText val=&quot;0&quot;/&gt;&lt;Image&gt;&lt;filename val=&quot;C:\Users\delroy\AppData\Local\Temp\CP508013406343Session\CPTrustFolder508013406343\PPTImport508018896093\data\asimages\{3E1C4764-9EFF-485A-8B7F-4CA65C464364}_12.png&quot;/&gt;&lt;left val=&quot;660&quot;/&gt;&lt;top val=&quot;273&quot;/&gt;&lt;width val=&quot;518&quot;/&gt;&lt;height val=&quot;32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2131</TotalTime>
  <Words>1804</Words>
  <Application>Microsoft Office PowerPoint</Application>
  <PresentationFormat>Widescreen</PresentationFormat>
  <Paragraphs>150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Consolas</vt:lpstr>
      <vt:lpstr>Gill Sans MT</vt:lpstr>
      <vt:lpstr>Parcel</vt:lpstr>
      <vt:lpstr>Functions and the const keyword</vt:lpstr>
      <vt:lpstr>Input Only vs. INOUT</vt:lpstr>
      <vt:lpstr>Pass-By-Value Separates Program And Function</vt:lpstr>
      <vt:lpstr>Pass-by-value: Large Data</vt:lpstr>
      <vt:lpstr>Pass-By-Reference: large data</vt:lpstr>
      <vt:lpstr>Pass-By-Pointer: large data (1)</vt:lpstr>
      <vt:lpstr>Pass-By-Pointer: large data (2)</vt:lpstr>
      <vt:lpstr>Pass-By-Pointer: large data (3)</vt:lpstr>
      <vt:lpstr>The return operator</vt:lpstr>
      <vt:lpstr>Returning a constant Reference</vt:lpstr>
      <vt:lpstr>Returning A Constant pointer (1)</vt:lpstr>
      <vt:lpstr>Returning A Constant Pointer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And const</dc:title>
  <dc:creator>Delroy Brinkerhoff</dc:creator>
  <cp:lastModifiedBy>delroy</cp:lastModifiedBy>
  <cp:revision>54</cp:revision>
  <dcterms:created xsi:type="dcterms:W3CDTF">2016-07-13T22:03:45Z</dcterms:created>
  <dcterms:modified xsi:type="dcterms:W3CDTF">2026-07-14T19:37:00Z</dcterms:modified>
</cp:coreProperties>
</file>