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9"/>
  </p:notesMasterIdLst>
  <p:sldIdLst>
    <p:sldId id="256" r:id="rId2"/>
    <p:sldId id="257" r:id="rId3"/>
    <p:sldId id="258" r:id="rId4"/>
    <p:sldId id="259" r:id="rId5"/>
    <p:sldId id="260" r:id="rId6"/>
    <p:sldId id="261" r:id="rId7"/>
    <p:sldId id="264"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7" d="100"/>
          <a:sy n="67" d="100"/>
        </p:scale>
        <p:origin x="384"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4B50F88-254F-4C19-9F7B-3B0EDA20F976}" type="datetimeFigureOut">
              <a:rPr lang="en-US" smtClean="0"/>
              <a:t>7/15/2026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E0CCD8F-2BD4-462A-A255-7E1F0BBAD0E3}" type="slidenum">
              <a:rPr lang="en-US" smtClean="0"/>
              <a:t>‹#›</a:t>
            </a:fld>
            <a:endParaRPr lang="en-US"/>
          </a:p>
        </p:txBody>
      </p:sp>
    </p:spTree>
    <p:extLst>
      <p:ext uri="{BB962C8B-B14F-4D97-AF65-F5344CB8AC3E}">
        <p14:creationId xmlns:p14="http://schemas.microsoft.com/office/powerpoint/2010/main" val="6530682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Recursion is the situation where a function is called while it is still running. The only known solutions for some problems are recursive, and even when there are non-recursive solutions, the recursive solutions are often more elegant.</a:t>
            </a:r>
          </a:p>
          <a:p>
            <a:endParaRPr lang="en-US" dirty="0"/>
          </a:p>
        </p:txBody>
      </p:sp>
      <p:sp>
        <p:nvSpPr>
          <p:cNvPr id="4" name="Slide Number Placeholder 3"/>
          <p:cNvSpPr>
            <a:spLocks noGrp="1"/>
          </p:cNvSpPr>
          <p:nvPr>
            <p:ph type="sldNum" sz="quarter" idx="5"/>
          </p:nvPr>
        </p:nvSpPr>
        <p:spPr/>
        <p:txBody>
          <a:bodyPr/>
          <a:lstStyle/>
          <a:p>
            <a:fld id="{FE0CCD8F-2BD4-462A-A255-7E1F0BBAD0E3}" type="slidenum">
              <a:rPr lang="en-US" smtClean="0"/>
              <a:t>1</a:t>
            </a:fld>
            <a:endParaRPr lang="en-US"/>
          </a:p>
        </p:txBody>
      </p:sp>
    </p:spTree>
    <p:extLst>
      <p:ext uri="{BB962C8B-B14F-4D97-AF65-F5344CB8AC3E}">
        <p14:creationId xmlns:p14="http://schemas.microsoft.com/office/powerpoint/2010/main" val="122322640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There are two main kinds of recursion. The first is “direct recursion,” where a function calls itself. This is the only kind of recursion we will explore this semester.</a:t>
            </a:r>
          </a:p>
          <a:p>
            <a:endParaRPr lang="en-US" dirty="0"/>
          </a:p>
        </p:txBody>
      </p:sp>
      <p:sp>
        <p:nvSpPr>
          <p:cNvPr id="4" name="Slide Number Placeholder 3"/>
          <p:cNvSpPr>
            <a:spLocks noGrp="1"/>
          </p:cNvSpPr>
          <p:nvPr>
            <p:ph type="sldNum" sz="quarter" idx="5"/>
          </p:nvPr>
        </p:nvSpPr>
        <p:spPr/>
        <p:txBody>
          <a:bodyPr/>
          <a:lstStyle/>
          <a:p>
            <a:fld id="{FE0CCD8F-2BD4-462A-A255-7E1F0BBAD0E3}" type="slidenum">
              <a:rPr lang="en-US" smtClean="0"/>
              <a:t>2</a:t>
            </a:fld>
            <a:endParaRPr lang="en-US"/>
          </a:p>
        </p:txBody>
      </p:sp>
    </p:spTree>
    <p:extLst>
      <p:ext uri="{BB962C8B-B14F-4D97-AF65-F5344CB8AC3E}">
        <p14:creationId xmlns:p14="http://schemas.microsoft.com/office/powerpoint/2010/main" val="198641406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The second kind of recursion is “indirect recursion.” Indirect recursion arises when a sequence of function calls results in a function being called again while it is still running. The sequence of calls may be of any length and may recurs any number of times – limited only by the amount of available memory.</a:t>
            </a:r>
          </a:p>
          <a:p>
            <a:endParaRPr lang="en-US" dirty="0"/>
          </a:p>
        </p:txBody>
      </p:sp>
      <p:sp>
        <p:nvSpPr>
          <p:cNvPr id="4" name="Slide Number Placeholder 3"/>
          <p:cNvSpPr>
            <a:spLocks noGrp="1"/>
          </p:cNvSpPr>
          <p:nvPr>
            <p:ph type="sldNum" sz="quarter" idx="5"/>
          </p:nvPr>
        </p:nvSpPr>
        <p:spPr/>
        <p:txBody>
          <a:bodyPr/>
          <a:lstStyle/>
          <a:p>
            <a:fld id="{FE0CCD8F-2BD4-462A-A255-7E1F0BBAD0E3}" type="slidenum">
              <a:rPr lang="en-US" smtClean="0"/>
              <a:t>3</a:t>
            </a:fld>
            <a:endParaRPr lang="en-US"/>
          </a:p>
        </p:txBody>
      </p:sp>
    </p:spTree>
    <p:extLst>
      <p:ext uri="{BB962C8B-B14F-4D97-AF65-F5344CB8AC3E}">
        <p14:creationId xmlns:p14="http://schemas.microsoft.com/office/powerpoint/2010/main" val="330058609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Correctly formed recursive functions have three requirements:</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First, there must be at least one execution path through the function where recursion can take place.</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Second, there must be at least one execution path through the function where recursion does not take place. This path might be implicit – for example, an if-statement where the true branch causes recursion but where there isn’t an “else” part – or it might be trivial to calculate, such as a constant value. The simple, constant value is often called the base case.</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And last, at least one value, typically a function argument, that changes in some controlled way such that the function can tell when the recursion is finished. The function chooses between the recursive and the non-recursive paths based on this changing value.</a:t>
            </a:r>
          </a:p>
          <a:p>
            <a:endParaRPr lang="en-US" dirty="0"/>
          </a:p>
        </p:txBody>
      </p:sp>
      <p:sp>
        <p:nvSpPr>
          <p:cNvPr id="4" name="Slide Number Placeholder 3"/>
          <p:cNvSpPr>
            <a:spLocks noGrp="1"/>
          </p:cNvSpPr>
          <p:nvPr>
            <p:ph type="sldNum" sz="quarter" idx="5"/>
          </p:nvPr>
        </p:nvSpPr>
        <p:spPr/>
        <p:txBody>
          <a:bodyPr/>
          <a:lstStyle/>
          <a:p>
            <a:fld id="{FE0CCD8F-2BD4-462A-A255-7E1F0BBAD0E3}" type="slidenum">
              <a:rPr lang="en-US" smtClean="0"/>
              <a:t>4</a:t>
            </a:fld>
            <a:endParaRPr lang="en-US"/>
          </a:p>
        </p:txBody>
      </p:sp>
    </p:spTree>
    <p:extLst>
      <p:ext uri="{BB962C8B-B14F-4D97-AF65-F5344CB8AC3E}">
        <p14:creationId xmlns:p14="http://schemas.microsoft.com/office/powerpoint/2010/main" val="213614298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The factorial function is one of the common examples of recursion. There are a couple of ways to describe the requirements for a recursive function. The first is as a set of rules. The rule is that when n is 0, the function should return 1; this is the non-recursive path or the base case. When n is greater than 1, then the function must return the product of the numbers from 1 to n; this is the recursive path. Functional notation is also commonly used to describe recursive functions. The two notations are really equivalent.</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For n = 8, the factorial function produces this extended product.</a:t>
            </a:r>
          </a:p>
          <a:p>
            <a:endParaRPr lang="en-US" dirty="0"/>
          </a:p>
        </p:txBody>
      </p:sp>
      <p:sp>
        <p:nvSpPr>
          <p:cNvPr id="4" name="Slide Number Placeholder 3"/>
          <p:cNvSpPr>
            <a:spLocks noGrp="1"/>
          </p:cNvSpPr>
          <p:nvPr>
            <p:ph type="sldNum" sz="quarter" idx="5"/>
          </p:nvPr>
        </p:nvSpPr>
        <p:spPr/>
        <p:txBody>
          <a:bodyPr/>
          <a:lstStyle/>
          <a:p>
            <a:fld id="{FE0CCD8F-2BD4-462A-A255-7E1F0BBAD0E3}" type="slidenum">
              <a:rPr lang="en-US" smtClean="0"/>
              <a:t>5</a:t>
            </a:fld>
            <a:endParaRPr lang="en-US"/>
          </a:p>
        </p:txBody>
      </p:sp>
    </p:spTree>
    <p:extLst>
      <p:ext uri="{BB962C8B-B14F-4D97-AF65-F5344CB8AC3E}">
        <p14:creationId xmlns:p14="http://schemas.microsoft.com/office/powerpoint/2010/main" val="171860003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The factorial rules or function can be converted into the C++ factorial function shown here. Recursion takes place when “n” is greater than 0. Notice also that when the factorial function is called recursively, that the value or the argument “n” is decreased by 1, which was the last rule for implementing recursion. When “n” becomes 0, the non-recursive or base case path runs, which ends the recursive calls.</a:t>
            </a:r>
          </a:p>
          <a:p>
            <a:endParaRPr lang="en-US" dirty="0"/>
          </a:p>
        </p:txBody>
      </p:sp>
      <p:sp>
        <p:nvSpPr>
          <p:cNvPr id="4" name="Slide Number Placeholder 3"/>
          <p:cNvSpPr>
            <a:spLocks noGrp="1"/>
          </p:cNvSpPr>
          <p:nvPr>
            <p:ph type="sldNum" sz="quarter" idx="5"/>
          </p:nvPr>
        </p:nvSpPr>
        <p:spPr/>
        <p:txBody>
          <a:bodyPr/>
          <a:lstStyle/>
          <a:p>
            <a:fld id="{FE0CCD8F-2BD4-462A-A255-7E1F0BBAD0E3}" type="slidenum">
              <a:rPr lang="en-US" smtClean="0"/>
              <a:t>6</a:t>
            </a:fld>
            <a:endParaRPr lang="en-US"/>
          </a:p>
        </p:txBody>
      </p:sp>
    </p:spTree>
    <p:extLst>
      <p:ext uri="{BB962C8B-B14F-4D97-AF65-F5344CB8AC3E}">
        <p14:creationId xmlns:p14="http://schemas.microsoft.com/office/powerpoint/2010/main" val="161712830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Recursion is based on automatic variables whose memory is allocated on the stack. Whenever a function or method is called in program written in a modern programming language, the system pushes a data structure called a “stack frame” on the runtime stack. A stack frame contains memory to hold the arguments passed into the function and any variables defined in the function.</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So, when a function is called recursively, a new stack frame is pushed on the runtime stack to represent the new function call, while the stack frame from the previous call remains in place. In this example, there is a frame for each recursive call to the factorial function. That means that there are nine different variables named “n” and each has a unique value. The return address, that is, the address where control returns when the function ends, is also stored in the stack frame. Each frame is popped off the stack and discarded when the function returns from the call.</a:t>
            </a:r>
          </a:p>
          <a:p>
            <a:endParaRPr lang="en-US" dirty="0"/>
          </a:p>
        </p:txBody>
      </p:sp>
      <p:sp>
        <p:nvSpPr>
          <p:cNvPr id="4" name="Slide Number Placeholder 3"/>
          <p:cNvSpPr>
            <a:spLocks noGrp="1"/>
          </p:cNvSpPr>
          <p:nvPr>
            <p:ph type="sldNum" sz="quarter" idx="5"/>
          </p:nvPr>
        </p:nvSpPr>
        <p:spPr/>
        <p:txBody>
          <a:bodyPr/>
          <a:lstStyle/>
          <a:p>
            <a:fld id="{FE0CCD8F-2BD4-462A-A255-7E1F0BBAD0E3}" type="slidenum">
              <a:rPr lang="en-US" smtClean="0"/>
              <a:t>7</a:t>
            </a:fld>
            <a:endParaRPr lang="en-US"/>
          </a:p>
        </p:txBody>
      </p:sp>
    </p:spTree>
    <p:extLst>
      <p:ext uri="{BB962C8B-B14F-4D97-AF65-F5344CB8AC3E}">
        <p14:creationId xmlns:p14="http://schemas.microsoft.com/office/powerpoint/2010/main" val="271437083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en-US"/>
              <a:t>Click to edit Master title style</a:t>
            </a:r>
            <a:endParaRPr lang="en-US" dirty="0"/>
          </a:p>
        </p:txBody>
      </p:sp>
      <p:sp>
        <p:nvSpPr>
          <p:cNvPr id="3" name="Subtitle 2"/>
          <p:cNvSpPr>
            <a:spLocks noGrp="1"/>
          </p:cNvSpPr>
          <p:nvPr>
            <p:ph type="subTitle" idx="1"/>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fld id="{B40FB4B4-2185-4162-9846-7C5876CD7D32}" type="datetimeFigureOut">
              <a:rPr lang="en-US" smtClean="0"/>
              <a:t>7/15/2026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02981806"/>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0FB4B4-2185-4162-9846-7C5876CD7D32}" type="datetimeFigureOut">
              <a:rPr lang="en-US" smtClean="0"/>
              <a:t>7/15/2026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9133353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0FB4B4-2185-4162-9846-7C5876CD7D32}" type="datetimeFigureOut">
              <a:rPr lang="en-US" smtClean="0"/>
              <a:t>7/15/2026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42185053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40FB4B4-2185-4162-9846-7C5876CD7D32}" type="datetimeFigureOut">
              <a:rPr lang="en-US" smtClean="0"/>
              <a:t>7/15/2026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2863047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en-US"/>
              <a:t>Click to edit Master title style</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7" name="Date Placeholder 6"/>
          <p:cNvSpPr>
            <a:spLocks noGrp="1"/>
          </p:cNvSpPr>
          <p:nvPr>
            <p:ph type="dt" sz="half" idx="10"/>
          </p:nvPr>
        </p:nvSpPr>
        <p:spPr/>
        <p:txBody>
          <a:bodyPr/>
          <a:lstStyle/>
          <a:p>
            <a:fld id="{B40FB4B4-2185-4162-9846-7C5876CD7D32}" type="datetimeFigureOut">
              <a:rPr lang="en-US" smtClean="0"/>
              <a:t>7/15/2026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941962398"/>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581912" y="2638044"/>
            <a:ext cx="4271771" cy="310198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38315" y="2638044"/>
            <a:ext cx="4270247" cy="310198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nvPr>
        </p:nvSpPr>
        <p:spPr/>
        <p:txBody>
          <a:bodyPr/>
          <a:lstStyle/>
          <a:p>
            <a:fld id="{B40FB4B4-2185-4162-9846-7C5876CD7D32}" type="datetimeFigureOut">
              <a:rPr lang="en-US" smtClean="0"/>
              <a:t>7/15/2026</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9242365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583436" y="3143250"/>
            <a:ext cx="4270248" cy="259677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7" name="Date Placeholder 6"/>
          <p:cNvSpPr>
            <a:spLocks noGrp="1"/>
          </p:cNvSpPr>
          <p:nvPr>
            <p:ph type="dt" sz="half" idx="10"/>
          </p:nvPr>
        </p:nvSpPr>
        <p:spPr/>
        <p:txBody>
          <a:bodyPr/>
          <a:lstStyle/>
          <a:p>
            <a:fld id="{B40FB4B4-2185-4162-9846-7C5876CD7D32}" type="datetimeFigureOut">
              <a:rPr lang="en-US" smtClean="0"/>
              <a:t>7/15/2026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dirty="0"/>
          </a:p>
        </p:txBody>
      </p:sp>
      <p:sp>
        <p:nvSpPr>
          <p:cNvPr id="10" name="Title 9"/>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23451363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40FB4B4-2185-4162-9846-7C5876CD7D32}" type="datetimeFigureOut">
              <a:rPr lang="en-US" smtClean="0"/>
              <a:t>7/15/2026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2118290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40FB4B4-2185-4162-9846-7C5876CD7D32}" type="datetimeFigureOut">
              <a:rPr lang="en-US" smtClean="0"/>
              <a:t>7/15/2026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6909036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en-US"/>
              <a:t>Click to edit Master title style</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9" name="Date Placeholder 8"/>
          <p:cNvSpPr>
            <a:spLocks noGrp="1"/>
          </p:cNvSpPr>
          <p:nvPr>
            <p:ph type="dt" sz="half" idx="10"/>
          </p:nvPr>
        </p:nvSpPr>
        <p:spPr/>
        <p:txBody>
          <a:bodyPr/>
          <a:lstStyle/>
          <a:p>
            <a:fld id="{B40FB4B4-2185-4162-9846-7C5876CD7D32}" type="datetimeFigureOut">
              <a:rPr lang="en-US" smtClean="0"/>
              <a:t>7/15/2026</a:t>
            </a:fld>
            <a:endParaRPr lang="en-US" dirty="0"/>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1" name="Slide Number Placeholder 10"/>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2969191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B40FB4B4-2185-4162-9846-7C5876CD7D32}" type="datetimeFigureOut">
              <a:rPr lang="en-US" smtClean="0"/>
              <a:t>7/15/2026</a:t>
            </a:fld>
            <a:endParaRPr lang="en-US" dirty="0"/>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0" name="Slide Number Placeholder 9"/>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10598021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2231136" y="2638044"/>
            <a:ext cx="7729728" cy="310198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B40FB4B4-2185-4162-9846-7C5876CD7D32}" type="datetimeFigureOut">
              <a:rPr lang="en-US" smtClean="0"/>
              <a:t>7/15/2026</a:t>
            </a:fld>
            <a:endParaRPr lang="en-US" dirty="0"/>
          </a:p>
        </p:txBody>
      </p:sp>
      <p:sp>
        <p:nvSpPr>
          <p:cNvPr id="5" name="Footer Placeholder 4"/>
          <p:cNvSpPr>
            <a:spLocks noGrp="1"/>
          </p:cNvSpPr>
          <p:nvPr>
            <p:ph type="ftr" sz="quarter" idx="3"/>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n-US" dirty="0"/>
          </a:p>
        </p:txBody>
      </p:sp>
      <p:sp>
        <p:nvSpPr>
          <p:cNvPr id="6" name="Slide Number Placeholder 5"/>
          <p:cNvSpPr>
            <a:spLocks noGrp="1"/>
          </p:cNvSpPr>
          <p:nvPr>
            <p:ph type="sldNum" sz="quarter" idx="4"/>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BD0C1318-927F-4BC9-B599-DD0BEB3764AB}" type="slidenum">
              <a:rPr lang="en-US" smtClean="0"/>
              <a:t>‹#›</a:t>
            </a:fld>
            <a:endParaRPr lang="en-US" dirty="0"/>
          </a:p>
        </p:txBody>
      </p:sp>
    </p:spTree>
    <p:extLst>
      <p:ext uri="{BB962C8B-B14F-4D97-AF65-F5344CB8AC3E}">
        <p14:creationId xmlns:p14="http://schemas.microsoft.com/office/powerpoint/2010/main" val="254524647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7.xml"/><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Recursion</a:t>
            </a:r>
          </a:p>
        </p:txBody>
      </p:sp>
      <p:sp>
        <p:nvSpPr>
          <p:cNvPr id="3" name="Subtitle 2"/>
          <p:cNvSpPr>
            <a:spLocks noGrp="1"/>
          </p:cNvSpPr>
          <p:nvPr>
            <p:ph type="subTitle" idx="1"/>
          </p:nvPr>
        </p:nvSpPr>
        <p:spPr/>
        <p:txBody>
          <a:bodyPr/>
          <a:lstStyle/>
          <a:p>
            <a:r>
              <a:rPr lang="en-US" dirty="0"/>
              <a:t>Calling a function again before it ends</a:t>
            </a:r>
          </a:p>
        </p:txBody>
      </p:sp>
      <p:sp>
        <p:nvSpPr>
          <p:cNvPr id="4" name="TextBox 3"/>
          <p:cNvSpPr txBox="1"/>
          <p:nvPr/>
        </p:nvSpPr>
        <p:spPr>
          <a:xfrm>
            <a:off x="1600200" y="6179127"/>
            <a:ext cx="1506566" cy="276999"/>
          </a:xfrm>
          <a:prstGeom prst="rect">
            <a:avLst/>
          </a:prstGeom>
          <a:noFill/>
        </p:spPr>
        <p:txBody>
          <a:bodyPr wrap="none" rtlCol="0">
            <a:spAutoFit/>
          </a:bodyPr>
          <a:lstStyle/>
          <a:p>
            <a:r>
              <a:rPr lang="en-US" sz="1200" dirty="0"/>
              <a:t>Delroy A. Brinkerhoff</a:t>
            </a:r>
          </a:p>
        </p:txBody>
      </p:sp>
    </p:spTree>
    <p:extLst>
      <p:ext uri="{BB962C8B-B14F-4D97-AF65-F5344CB8AC3E}">
        <p14:creationId xmlns:p14="http://schemas.microsoft.com/office/powerpoint/2010/main" val="21247260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Direct Recursion</a:t>
            </a:r>
          </a:p>
        </p:txBody>
      </p:sp>
      <p:sp>
        <p:nvSpPr>
          <p:cNvPr id="3" name="Content Placeholder 2"/>
          <p:cNvSpPr>
            <a:spLocks noGrp="1"/>
          </p:cNvSpPr>
          <p:nvPr>
            <p:ph idx="1"/>
          </p:nvPr>
        </p:nvSpPr>
        <p:spPr>
          <a:xfrm>
            <a:off x="2231136" y="2638045"/>
            <a:ext cx="7729728" cy="398454"/>
          </a:xfrm>
        </p:spPr>
        <p:txBody>
          <a:bodyPr/>
          <a:lstStyle/>
          <a:p>
            <a:r>
              <a:rPr lang="en-US" dirty="0"/>
              <a:t>A function calls itself</a:t>
            </a:r>
          </a:p>
        </p:txBody>
      </p:sp>
      <p:sp>
        <p:nvSpPr>
          <p:cNvPr id="4" name="TextBox 3"/>
          <p:cNvSpPr txBox="1"/>
          <p:nvPr/>
        </p:nvSpPr>
        <p:spPr>
          <a:xfrm>
            <a:off x="5181600" y="3521132"/>
            <a:ext cx="1828800" cy="1754326"/>
          </a:xfrm>
          <a:prstGeom prst="rect">
            <a:avLst/>
          </a:prstGeom>
          <a:noFill/>
        </p:spPr>
        <p:txBody>
          <a:bodyPr wrap="square" rtlCol="0">
            <a:spAutoFit/>
          </a:bodyPr>
          <a:lstStyle/>
          <a:p>
            <a:r>
              <a:rPr lang="en-US" dirty="0">
                <a:latin typeface="Courier New" panose="02070309020205020404" pitchFamily="49" charset="0"/>
                <a:cs typeface="Courier New" panose="02070309020205020404" pitchFamily="49" charset="0"/>
              </a:rPr>
              <a:t>void f()</a:t>
            </a:r>
          </a:p>
          <a:p>
            <a:r>
              <a:rPr lang="en-US" dirty="0">
                <a:latin typeface="Courier New" panose="02070309020205020404" pitchFamily="49" charset="0"/>
                <a:cs typeface="Courier New" panose="02070309020205020404" pitchFamily="49" charset="0"/>
              </a:rPr>
              <a:t>{</a:t>
            </a:r>
          </a:p>
          <a:p>
            <a:r>
              <a:rPr lang="en-US" dirty="0">
                <a:latin typeface="Courier New" panose="02070309020205020404" pitchFamily="49" charset="0"/>
                <a:cs typeface="Courier New" panose="02070309020205020404" pitchFamily="49" charset="0"/>
              </a:rPr>
              <a:t>	. . .</a:t>
            </a:r>
          </a:p>
          <a:p>
            <a:r>
              <a:rPr lang="en-US" dirty="0">
                <a:latin typeface="Courier New" panose="02070309020205020404" pitchFamily="49" charset="0"/>
                <a:cs typeface="Courier New" panose="02070309020205020404" pitchFamily="49" charset="0"/>
              </a:rPr>
              <a:t>	f();</a:t>
            </a:r>
          </a:p>
          <a:p>
            <a:r>
              <a:rPr lang="en-US" dirty="0">
                <a:latin typeface="Courier New" panose="02070309020205020404" pitchFamily="49" charset="0"/>
                <a:cs typeface="Courier New" panose="02070309020205020404" pitchFamily="49" charset="0"/>
              </a:rPr>
              <a:t>	. . .</a:t>
            </a:r>
          </a:p>
          <a:p>
            <a:r>
              <a:rPr lang="en-US" dirty="0">
                <a:latin typeface="Courier New" panose="02070309020205020404" pitchFamily="49" charset="0"/>
                <a:cs typeface="Courier New" panose="02070309020205020404" pitchFamily="49" charset="0"/>
              </a:rPr>
              <a:t>}</a:t>
            </a:r>
          </a:p>
        </p:txBody>
      </p:sp>
    </p:spTree>
    <p:extLst>
      <p:ext uri="{BB962C8B-B14F-4D97-AF65-F5344CB8AC3E}">
        <p14:creationId xmlns:p14="http://schemas.microsoft.com/office/powerpoint/2010/main" val="23598884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Indirect Recursion</a:t>
            </a:r>
          </a:p>
        </p:txBody>
      </p:sp>
      <p:sp>
        <p:nvSpPr>
          <p:cNvPr id="3" name="Content Placeholder 2"/>
          <p:cNvSpPr>
            <a:spLocks noGrp="1"/>
          </p:cNvSpPr>
          <p:nvPr>
            <p:ph idx="1"/>
          </p:nvPr>
        </p:nvSpPr>
        <p:spPr>
          <a:xfrm>
            <a:off x="2231136" y="2638044"/>
            <a:ext cx="7729728" cy="795269"/>
          </a:xfrm>
        </p:spPr>
        <p:txBody>
          <a:bodyPr/>
          <a:lstStyle/>
          <a:p>
            <a:r>
              <a:rPr lang="en-US" dirty="0"/>
              <a:t>A chain of function calls that results in a function being called before the first call returns</a:t>
            </a:r>
          </a:p>
        </p:txBody>
      </p:sp>
      <p:sp>
        <p:nvSpPr>
          <p:cNvPr id="4" name="TextBox 3"/>
          <p:cNvSpPr txBox="1"/>
          <p:nvPr/>
        </p:nvSpPr>
        <p:spPr>
          <a:xfrm>
            <a:off x="2275998" y="3497965"/>
            <a:ext cx="1335787" cy="1754326"/>
          </a:xfrm>
          <a:prstGeom prst="rect">
            <a:avLst/>
          </a:prstGeom>
          <a:noFill/>
        </p:spPr>
        <p:txBody>
          <a:bodyPr wrap="square" rtlCol="0">
            <a:spAutoFit/>
          </a:bodyPr>
          <a:lstStyle/>
          <a:p>
            <a:r>
              <a:rPr lang="en-US" dirty="0">
                <a:latin typeface="Courier New" panose="02070309020205020404" pitchFamily="49" charset="0"/>
                <a:cs typeface="Courier New" panose="02070309020205020404" pitchFamily="49" charset="0"/>
              </a:rPr>
              <a:t>void </a:t>
            </a:r>
            <a:r>
              <a:rPr lang="en-US" dirty="0">
                <a:highlight>
                  <a:srgbClr val="FFFF00"/>
                </a:highlight>
                <a:latin typeface="Courier New" panose="02070309020205020404" pitchFamily="49" charset="0"/>
                <a:cs typeface="Courier New" panose="02070309020205020404" pitchFamily="49" charset="0"/>
              </a:rPr>
              <a:t>a()</a:t>
            </a:r>
          </a:p>
          <a:p>
            <a:r>
              <a:rPr lang="en-US" dirty="0">
                <a:latin typeface="Courier New" panose="02070309020205020404" pitchFamily="49" charset="0"/>
                <a:cs typeface="Courier New" panose="02070309020205020404" pitchFamily="49" charset="0"/>
              </a:rPr>
              <a:t>{</a:t>
            </a:r>
          </a:p>
          <a:p>
            <a:r>
              <a:rPr lang="en-US" dirty="0">
                <a:latin typeface="Courier New" panose="02070309020205020404" pitchFamily="49" charset="0"/>
                <a:cs typeface="Courier New" panose="02070309020205020404" pitchFamily="49" charset="0"/>
              </a:rPr>
              <a:t>	. . .</a:t>
            </a:r>
          </a:p>
          <a:p>
            <a:r>
              <a:rPr lang="en-US" dirty="0">
                <a:latin typeface="Courier New" panose="02070309020205020404" pitchFamily="49" charset="0"/>
                <a:cs typeface="Courier New" panose="02070309020205020404" pitchFamily="49" charset="0"/>
              </a:rPr>
              <a:t>	b();</a:t>
            </a:r>
          </a:p>
          <a:p>
            <a:r>
              <a:rPr lang="en-US" dirty="0">
                <a:latin typeface="Courier New" panose="02070309020205020404" pitchFamily="49" charset="0"/>
                <a:cs typeface="Courier New" panose="02070309020205020404" pitchFamily="49" charset="0"/>
              </a:rPr>
              <a:t>	. . .</a:t>
            </a:r>
          </a:p>
          <a:p>
            <a:r>
              <a:rPr lang="en-US" dirty="0">
                <a:latin typeface="Courier New" panose="02070309020205020404" pitchFamily="49" charset="0"/>
                <a:cs typeface="Courier New" panose="02070309020205020404" pitchFamily="49" charset="0"/>
              </a:rPr>
              <a:t>}</a:t>
            </a:r>
          </a:p>
        </p:txBody>
      </p:sp>
      <p:sp>
        <p:nvSpPr>
          <p:cNvPr id="6" name="TextBox 5"/>
          <p:cNvSpPr txBox="1"/>
          <p:nvPr/>
        </p:nvSpPr>
        <p:spPr>
          <a:xfrm>
            <a:off x="4444969" y="3497965"/>
            <a:ext cx="1346243" cy="1754326"/>
          </a:xfrm>
          <a:prstGeom prst="rect">
            <a:avLst/>
          </a:prstGeom>
          <a:noFill/>
        </p:spPr>
        <p:txBody>
          <a:bodyPr wrap="square" rtlCol="0">
            <a:spAutoFit/>
          </a:bodyPr>
          <a:lstStyle/>
          <a:p>
            <a:r>
              <a:rPr lang="en-US" dirty="0">
                <a:latin typeface="Courier New" panose="02070309020205020404" pitchFamily="49" charset="0"/>
                <a:cs typeface="Courier New" panose="02070309020205020404" pitchFamily="49" charset="0"/>
              </a:rPr>
              <a:t>void b()</a:t>
            </a:r>
          </a:p>
          <a:p>
            <a:r>
              <a:rPr lang="en-US" dirty="0">
                <a:latin typeface="Courier New" panose="02070309020205020404" pitchFamily="49" charset="0"/>
                <a:cs typeface="Courier New" panose="02070309020205020404" pitchFamily="49" charset="0"/>
              </a:rPr>
              <a:t>{</a:t>
            </a:r>
          </a:p>
          <a:p>
            <a:r>
              <a:rPr lang="en-US" dirty="0">
                <a:latin typeface="Courier New" panose="02070309020205020404" pitchFamily="49" charset="0"/>
                <a:cs typeface="Courier New" panose="02070309020205020404" pitchFamily="49" charset="0"/>
              </a:rPr>
              <a:t>	. . .</a:t>
            </a:r>
          </a:p>
          <a:p>
            <a:r>
              <a:rPr lang="en-US" dirty="0">
                <a:latin typeface="Courier New" panose="02070309020205020404" pitchFamily="49" charset="0"/>
                <a:cs typeface="Courier New" panose="02070309020205020404" pitchFamily="49" charset="0"/>
              </a:rPr>
              <a:t>	c();</a:t>
            </a:r>
          </a:p>
          <a:p>
            <a:r>
              <a:rPr lang="en-US" dirty="0">
                <a:latin typeface="Courier New" panose="02070309020205020404" pitchFamily="49" charset="0"/>
                <a:cs typeface="Courier New" panose="02070309020205020404" pitchFamily="49" charset="0"/>
              </a:rPr>
              <a:t>	. . .</a:t>
            </a:r>
          </a:p>
          <a:p>
            <a:r>
              <a:rPr lang="en-US" dirty="0">
                <a:latin typeface="Courier New" panose="02070309020205020404" pitchFamily="49" charset="0"/>
                <a:cs typeface="Courier New" panose="02070309020205020404" pitchFamily="49" charset="0"/>
              </a:rPr>
              <a:t>}</a:t>
            </a:r>
          </a:p>
        </p:txBody>
      </p:sp>
      <p:sp>
        <p:nvSpPr>
          <p:cNvPr id="7" name="TextBox 6"/>
          <p:cNvSpPr txBox="1"/>
          <p:nvPr/>
        </p:nvSpPr>
        <p:spPr>
          <a:xfrm>
            <a:off x="6624395" y="3497965"/>
            <a:ext cx="1358617" cy="1754326"/>
          </a:xfrm>
          <a:prstGeom prst="rect">
            <a:avLst/>
          </a:prstGeom>
          <a:noFill/>
        </p:spPr>
        <p:txBody>
          <a:bodyPr wrap="square" rtlCol="0">
            <a:spAutoFit/>
          </a:bodyPr>
          <a:lstStyle/>
          <a:p>
            <a:r>
              <a:rPr lang="en-US" dirty="0">
                <a:latin typeface="Courier New" panose="02070309020205020404" pitchFamily="49" charset="0"/>
                <a:cs typeface="Courier New" panose="02070309020205020404" pitchFamily="49" charset="0"/>
              </a:rPr>
              <a:t>void c()</a:t>
            </a:r>
          </a:p>
          <a:p>
            <a:r>
              <a:rPr lang="en-US" dirty="0">
                <a:latin typeface="Courier New" panose="02070309020205020404" pitchFamily="49" charset="0"/>
                <a:cs typeface="Courier New" panose="02070309020205020404" pitchFamily="49" charset="0"/>
              </a:rPr>
              <a:t>{</a:t>
            </a:r>
          </a:p>
          <a:p>
            <a:r>
              <a:rPr lang="en-US" dirty="0">
                <a:latin typeface="Courier New" panose="02070309020205020404" pitchFamily="49" charset="0"/>
                <a:cs typeface="Courier New" panose="02070309020205020404" pitchFamily="49" charset="0"/>
              </a:rPr>
              <a:t>	. . .</a:t>
            </a:r>
          </a:p>
          <a:p>
            <a:r>
              <a:rPr lang="en-US" dirty="0">
                <a:latin typeface="Courier New" panose="02070309020205020404" pitchFamily="49" charset="0"/>
                <a:cs typeface="Courier New" panose="02070309020205020404" pitchFamily="49" charset="0"/>
              </a:rPr>
              <a:t>	d();</a:t>
            </a:r>
          </a:p>
          <a:p>
            <a:r>
              <a:rPr lang="en-US" dirty="0">
                <a:latin typeface="Courier New" panose="02070309020205020404" pitchFamily="49" charset="0"/>
                <a:cs typeface="Courier New" panose="02070309020205020404" pitchFamily="49" charset="0"/>
              </a:rPr>
              <a:t>	. . .</a:t>
            </a:r>
          </a:p>
          <a:p>
            <a:r>
              <a:rPr lang="en-US" dirty="0">
                <a:latin typeface="Courier New" panose="02070309020205020404" pitchFamily="49" charset="0"/>
                <a:cs typeface="Courier New" panose="02070309020205020404" pitchFamily="49" charset="0"/>
              </a:rPr>
              <a:t>}</a:t>
            </a:r>
          </a:p>
        </p:txBody>
      </p:sp>
      <p:sp>
        <p:nvSpPr>
          <p:cNvPr id="8" name="TextBox 7"/>
          <p:cNvSpPr txBox="1"/>
          <p:nvPr/>
        </p:nvSpPr>
        <p:spPr>
          <a:xfrm>
            <a:off x="8816196" y="3497965"/>
            <a:ext cx="1346181" cy="1754326"/>
          </a:xfrm>
          <a:prstGeom prst="rect">
            <a:avLst/>
          </a:prstGeom>
          <a:noFill/>
        </p:spPr>
        <p:txBody>
          <a:bodyPr wrap="square" rtlCol="0">
            <a:spAutoFit/>
          </a:bodyPr>
          <a:lstStyle/>
          <a:p>
            <a:r>
              <a:rPr lang="en-US" dirty="0">
                <a:latin typeface="Courier New" panose="02070309020205020404" pitchFamily="49" charset="0"/>
                <a:cs typeface="Courier New" panose="02070309020205020404" pitchFamily="49" charset="0"/>
              </a:rPr>
              <a:t>void d()</a:t>
            </a:r>
          </a:p>
          <a:p>
            <a:r>
              <a:rPr lang="en-US" dirty="0">
                <a:latin typeface="Courier New" panose="02070309020205020404" pitchFamily="49" charset="0"/>
                <a:cs typeface="Courier New" panose="02070309020205020404" pitchFamily="49" charset="0"/>
              </a:rPr>
              <a:t>{</a:t>
            </a:r>
          </a:p>
          <a:p>
            <a:r>
              <a:rPr lang="en-US" dirty="0">
                <a:latin typeface="Courier New" panose="02070309020205020404" pitchFamily="49" charset="0"/>
                <a:cs typeface="Courier New" panose="02070309020205020404" pitchFamily="49" charset="0"/>
              </a:rPr>
              <a:t>	. . .</a:t>
            </a:r>
          </a:p>
          <a:p>
            <a:r>
              <a:rPr lang="en-US" dirty="0">
                <a:latin typeface="Courier New" panose="02070309020205020404" pitchFamily="49" charset="0"/>
                <a:cs typeface="Courier New" panose="02070309020205020404" pitchFamily="49" charset="0"/>
              </a:rPr>
              <a:t>	</a:t>
            </a:r>
            <a:r>
              <a:rPr lang="en-US" dirty="0">
                <a:highlight>
                  <a:srgbClr val="FFFF00"/>
                </a:highlight>
                <a:latin typeface="Courier New" panose="02070309020205020404" pitchFamily="49" charset="0"/>
                <a:cs typeface="Courier New" panose="02070309020205020404" pitchFamily="49" charset="0"/>
              </a:rPr>
              <a:t>a();</a:t>
            </a:r>
          </a:p>
          <a:p>
            <a:r>
              <a:rPr lang="en-US" dirty="0">
                <a:latin typeface="Courier New" panose="02070309020205020404" pitchFamily="49" charset="0"/>
                <a:cs typeface="Courier New" panose="02070309020205020404" pitchFamily="49" charset="0"/>
              </a:rPr>
              <a:t>	. . .</a:t>
            </a:r>
          </a:p>
          <a:p>
            <a:r>
              <a:rPr lang="en-US" dirty="0">
                <a:latin typeface="Courier New" panose="02070309020205020404" pitchFamily="49" charset="0"/>
                <a:cs typeface="Courier New" panose="02070309020205020404" pitchFamily="49" charset="0"/>
              </a:rPr>
              <a:t>}</a:t>
            </a:r>
          </a:p>
        </p:txBody>
      </p:sp>
    </p:spTree>
    <p:extLst>
      <p:ext uri="{BB962C8B-B14F-4D97-AF65-F5344CB8AC3E}">
        <p14:creationId xmlns:p14="http://schemas.microsoft.com/office/powerpoint/2010/main" val="33691166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Requirements for Recursion</a:t>
            </a:r>
          </a:p>
        </p:txBody>
      </p:sp>
      <p:sp>
        <p:nvSpPr>
          <p:cNvPr id="3" name="Content Placeholder 2"/>
          <p:cNvSpPr>
            <a:spLocks noGrp="1"/>
          </p:cNvSpPr>
          <p:nvPr>
            <p:ph idx="1"/>
          </p:nvPr>
        </p:nvSpPr>
        <p:spPr/>
        <p:txBody>
          <a:bodyPr/>
          <a:lstStyle/>
          <a:p>
            <a:r>
              <a:rPr lang="en-US" dirty="0"/>
              <a:t>One or more paths through the function where recursion takes place</a:t>
            </a:r>
          </a:p>
          <a:p>
            <a:r>
              <a:rPr lang="en-US" dirty="0"/>
              <a:t>One or more paths through the function where recursion </a:t>
            </a:r>
            <a:r>
              <a:rPr lang="en-US" i="1" dirty="0"/>
              <a:t>does not</a:t>
            </a:r>
            <a:r>
              <a:rPr lang="en-US" dirty="0"/>
              <a:t> take place. These are the </a:t>
            </a:r>
            <a:r>
              <a:rPr lang="en-US" i="1" dirty="0"/>
              <a:t>base cases</a:t>
            </a:r>
            <a:endParaRPr lang="en-US" dirty="0"/>
          </a:p>
          <a:p>
            <a:pPr lvl="1"/>
            <a:r>
              <a:rPr lang="en-US" dirty="0"/>
              <a:t>may be implicit for simple functions</a:t>
            </a:r>
          </a:p>
          <a:p>
            <a:pPr lvl="1"/>
            <a:r>
              <a:rPr lang="en-US" dirty="0"/>
              <a:t>easy to calculate (e.g., a constant value)</a:t>
            </a:r>
          </a:p>
          <a:p>
            <a:r>
              <a:rPr lang="en-US" dirty="0"/>
              <a:t>A value, typically an argument, that changes from one function call to the next</a:t>
            </a:r>
          </a:p>
        </p:txBody>
      </p:sp>
    </p:spTree>
    <p:extLst>
      <p:ext uri="{BB962C8B-B14F-4D97-AF65-F5344CB8AC3E}">
        <p14:creationId xmlns:p14="http://schemas.microsoft.com/office/powerpoint/2010/main" val="24808889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t>Recursion Example:</a:t>
            </a:r>
            <a:br>
              <a:rPr lang="en-US" dirty="0"/>
            </a:br>
            <a:r>
              <a:rPr lang="en-US" dirty="0"/>
              <a:t>The Factorial Function</a:t>
            </a:r>
          </a:p>
        </p:txBody>
      </p:sp>
      <p:sp>
        <p:nvSpPr>
          <p:cNvPr id="6" name="Content Placeholder 5"/>
          <p:cNvSpPr>
            <a:spLocks noGrp="1"/>
          </p:cNvSpPr>
          <p:nvPr>
            <p:ph sz="half" idx="1"/>
          </p:nvPr>
        </p:nvSpPr>
        <p:spPr/>
        <p:txBody>
          <a:bodyPr/>
          <a:lstStyle/>
          <a:p>
            <a:pPr marL="0" indent="0">
              <a:buNone/>
            </a:pPr>
            <a:r>
              <a:rPr lang="pt-BR" dirty="0"/>
              <a:t>0! = 1 (base case)</a:t>
            </a:r>
          </a:p>
          <a:p>
            <a:pPr marL="0" indent="0">
              <a:buNone/>
            </a:pPr>
            <a:r>
              <a:rPr lang="pt-BR" dirty="0"/>
              <a:t>n! = 1 * 2 * 3 * . . . * (n - 1) * n</a:t>
            </a:r>
          </a:p>
          <a:p>
            <a:pPr marL="0" indent="0">
              <a:buNone/>
            </a:pPr>
            <a:endParaRPr lang="pt-BR" dirty="0"/>
          </a:p>
          <a:p>
            <a:pPr marL="0" indent="0">
              <a:buNone/>
            </a:pPr>
            <a:r>
              <a:rPr lang="pt-BR" dirty="0"/>
              <a:t>8! = 1 * 2 * 3 * 4 * 5 * 6 * 7 * 8</a:t>
            </a:r>
            <a:endParaRPr lang="en-US" dirty="0"/>
          </a:p>
        </p:txBody>
      </p:sp>
      <p:sp>
        <p:nvSpPr>
          <p:cNvPr id="7" name="Content Placeholder 6"/>
          <p:cNvSpPr>
            <a:spLocks noGrp="1"/>
          </p:cNvSpPr>
          <p:nvPr>
            <p:ph sz="half" idx="2"/>
          </p:nvPr>
        </p:nvSpPr>
        <p:spPr/>
        <p:txBody>
          <a:bodyPr/>
          <a:lstStyle/>
          <a:p>
            <a:pPr marL="0" indent="0">
              <a:buNone/>
            </a:pPr>
            <a:endParaRPr lang="en-US" dirty="0"/>
          </a:p>
          <a:p>
            <a:pPr marL="0" indent="0">
              <a:buNone/>
            </a:pPr>
            <a:endParaRPr lang="en-US" dirty="0"/>
          </a:p>
          <a:p>
            <a:pPr marL="0" indent="0">
              <a:buNone/>
            </a:pPr>
            <a:endParaRPr lang="en-US" dirty="0"/>
          </a:p>
        </p:txBody>
      </p:sp>
      <mc:AlternateContent xmlns:mc="http://schemas.openxmlformats.org/markup-compatibility/2006" xmlns:a14="http://schemas.microsoft.com/office/drawing/2010/main">
        <mc:Choice Requires="a14">
          <p:sp>
            <p:nvSpPr>
              <p:cNvPr id="4" name="TextBox 3"/>
              <p:cNvSpPr txBox="1"/>
              <p:nvPr/>
            </p:nvSpPr>
            <p:spPr>
              <a:xfrm>
                <a:off x="6950873" y="2680811"/>
                <a:ext cx="3009991" cy="617861"/>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𝑓</m:t>
                      </m:r>
                      <m:d>
                        <m:dPr>
                          <m:ctrlPr>
                            <a:rPr lang="en-US" b="0" i="1" smtClean="0">
                              <a:latin typeface="Cambria Math" panose="02040503050406030204" pitchFamily="18" charset="0"/>
                            </a:rPr>
                          </m:ctrlPr>
                        </m:dPr>
                        <m:e>
                          <m:r>
                            <a:rPr lang="en-US" b="0" i="1" smtClean="0">
                              <a:latin typeface="Cambria Math" panose="02040503050406030204" pitchFamily="18" charset="0"/>
                            </a:rPr>
                            <m:t>𝑛</m:t>
                          </m:r>
                        </m:e>
                      </m:d>
                      <m:r>
                        <a:rPr lang="en-US" b="0" i="1" smtClean="0">
                          <a:latin typeface="Cambria Math" panose="02040503050406030204" pitchFamily="18" charset="0"/>
                        </a:rPr>
                        <m:t>= </m:t>
                      </m:r>
                      <m:d>
                        <m:dPr>
                          <m:begChr m:val="{"/>
                          <m:endChr m:val=""/>
                          <m:ctrlPr>
                            <a:rPr lang="en-US" b="0" i="1" smtClean="0">
                              <a:latin typeface="Cambria Math" panose="02040503050406030204" pitchFamily="18" charset="0"/>
                            </a:rPr>
                          </m:ctrlPr>
                        </m:dPr>
                        <m:e>
                          <m:m>
                            <m:mPr>
                              <m:mcs>
                                <m:mc>
                                  <m:mcPr>
                                    <m:count m:val="1"/>
                                    <m:mcJc m:val="center"/>
                                  </m:mcPr>
                                </m:mc>
                              </m:mcs>
                              <m:ctrlPr>
                                <a:rPr lang="en-US" b="0" i="1" smtClean="0">
                                  <a:latin typeface="Cambria Math" panose="02040503050406030204" pitchFamily="18" charset="0"/>
                                </a:rPr>
                              </m:ctrlPr>
                            </m:mPr>
                            <m:mr>
                              <m:e>
                                <m:r>
                                  <m:rPr>
                                    <m:brk m:alnAt="7"/>
                                  </m:rPr>
                                  <a:rPr lang="en-US" b="0" i="1" smtClean="0">
                                    <a:latin typeface="Cambria Math" panose="02040503050406030204" pitchFamily="18" charset="0"/>
                                  </a:rPr>
                                  <m:t>1</m:t>
                                </m:r>
                                <m:r>
                                  <a:rPr lang="en-US" b="0" i="1" smtClean="0">
                                    <a:latin typeface="Cambria Math" panose="02040503050406030204" pitchFamily="18" charset="0"/>
                                  </a:rPr>
                                  <m:t>, </m:t>
                                </m:r>
                                <m:r>
                                  <a:rPr lang="en-US" b="0" i="1" smtClean="0">
                                    <a:latin typeface="Cambria Math" panose="02040503050406030204" pitchFamily="18" charset="0"/>
                                  </a:rPr>
                                  <m:t>𝑛</m:t>
                                </m:r>
                                <m:r>
                                  <a:rPr lang="en-US" b="0" i="1" smtClean="0">
                                    <a:latin typeface="Cambria Math" panose="02040503050406030204" pitchFamily="18" charset="0"/>
                                  </a:rPr>
                                  <m:t>=0 (</m:t>
                                </m:r>
                                <m:r>
                                  <a:rPr lang="en-US" b="0" i="1" smtClean="0">
                                    <a:latin typeface="Cambria Math" panose="02040503050406030204" pitchFamily="18" charset="0"/>
                                  </a:rPr>
                                  <m:t>𝑏𝑎𝑠𝑒</m:t>
                                </m:r>
                                <m:r>
                                  <a:rPr lang="en-US" b="0" i="1" smtClean="0">
                                    <a:latin typeface="Cambria Math" panose="02040503050406030204" pitchFamily="18" charset="0"/>
                                  </a:rPr>
                                  <m:t> </m:t>
                                </m:r>
                                <m:r>
                                  <a:rPr lang="en-US" b="0" i="1" smtClean="0">
                                    <a:latin typeface="Cambria Math" panose="02040503050406030204" pitchFamily="18" charset="0"/>
                                  </a:rPr>
                                  <m:t>𝑐𝑎𝑠𝑒</m:t>
                                </m:r>
                                <m:r>
                                  <a:rPr lang="en-US" b="0" i="1" smtClean="0">
                                    <a:latin typeface="Cambria Math" panose="02040503050406030204" pitchFamily="18" charset="0"/>
                                  </a:rPr>
                                  <m:t>)</m:t>
                                </m:r>
                              </m:e>
                            </m:mr>
                            <m:mr>
                              <m:e>
                                <m:r>
                                  <a:rPr lang="en-US" b="0" i="1" smtClean="0">
                                    <a:latin typeface="Cambria Math" panose="02040503050406030204" pitchFamily="18" charset="0"/>
                                  </a:rPr>
                                  <m:t>𝑛</m:t>
                                </m:r>
                                <m:d>
                                  <m:dPr>
                                    <m:ctrlPr>
                                      <a:rPr lang="en-US" b="0" i="1" smtClean="0">
                                        <a:latin typeface="Cambria Math" panose="02040503050406030204" pitchFamily="18" charset="0"/>
                                      </a:rPr>
                                    </m:ctrlPr>
                                  </m:dPr>
                                  <m:e>
                                    <m:r>
                                      <a:rPr lang="en-US" b="0" i="1" smtClean="0">
                                        <a:latin typeface="Cambria Math" panose="02040503050406030204" pitchFamily="18" charset="0"/>
                                      </a:rPr>
                                      <m:t>𝑛</m:t>
                                    </m:r>
                                    <m:r>
                                      <a:rPr lang="en-US" b="0" i="1" smtClean="0">
                                        <a:latin typeface="Cambria Math" panose="02040503050406030204" pitchFamily="18" charset="0"/>
                                      </a:rPr>
                                      <m:t>−1</m:t>
                                    </m:r>
                                  </m:e>
                                </m:d>
                                <m:r>
                                  <a:rPr lang="en-US" b="0" i="1" smtClean="0">
                                    <a:latin typeface="Cambria Math" panose="02040503050406030204" pitchFamily="18" charset="0"/>
                                  </a:rPr>
                                  <m:t>, </m:t>
                                </m:r>
                                <m:r>
                                  <a:rPr lang="en-US" b="0" i="1" smtClean="0">
                                    <a:latin typeface="Cambria Math" panose="02040503050406030204" pitchFamily="18" charset="0"/>
                                  </a:rPr>
                                  <m:t>𝑛</m:t>
                                </m:r>
                                <m:r>
                                  <a:rPr lang="en-US" b="0" i="1" smtClean="0">
                                    <a:latin typeface="Cambria Math" panose="02040503050406030204" pitchFamily="18" charset="0"/>
                                  </a:rPr>
                                  <m:t>&gt;0</m:t>
                                </m:r>
                              </m:e>
                            </m:mr>
                          </m:m>
                        </m:e>
                      </m:d>
                    </m:oMath>
                  </m:oMathPara>
                </a14:m>
                <a:endParaRPr lang="en-US" dirty="0"/>
              </a:p>
            </p:txBody>
          </p:sp>
        </mc:Choice>
        <mc:Fallback xmlns="">
          <p:sp>
            <p:nvSpPr>
              <p:cNvPr id="4" name="TextBox 3"/>
              <p:cNvSpPr txBox="1">
                <a:spLocks noRot="1" noChangeAspect="1" noMove="1" noResize="1" noEditPoints="1" noAdjustHandles="1" noChangeArrowheads="1" noChangeShapeType="1" noTextEdit="1"/>
              </p:cNvSpPr>
              <p:nvPr/>
            </p:nvSpPr>
            <p:spPr>
              <a:xfrm>
                <a:off x="6950873" y="2680811"/>
                <a:ext cx="3009991" cy="617861"/>
              </a:xfrm>
              <a:prstGeom prst="rect">
                <a:avLst/>
              </a:prstGeom>
              <a:blipFill>
                <a:blip r:embed="rId3"/>
                <a:stretch>
                  <a:fillRect/>
                </a:stretch>
              </a:blipFill>
            </p:spPr>
            <p:txBody>
              <a:bodyPr/>
              <a:lstStyle/>
              <a:p>
                <a:r>
                  <a:rPr lang="en-US">
                    <a:noFill/>
                  </a:rPr>
                  <a:t> </a:t>
                </a:r>
              </a:p>
            </p:txBody>
          </p:sp>
        </mc:Fallback>
      </mc:AlternateContent>
    </p:spTree>
    <p:extLst>
      <p:ext uri="{BB962C8B-B14F-4D97-AF65-F5344CB8AC3E}">
        <p14:creationId xmlns:p14="http://schemas.microsoft.com/office/powerpoint/2010/main" val="11599112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C++ Factorial Function</a:t>
            </a:r>
          </a:p>
        </p:txBody>
      </p:sp>
      <p:sp>
        <p:nvSpPr>
          <p:cNvPr id="5" name="Rectangle 4"/>
          <p:cNvSpPr/>
          <p:nvPr/>
        </p:nvSpPr>
        <p:spPr>
          <a:xfrm>
            <a:off x="2432649" y="2827409"/>
            <a:ext cx="7315200" cy="2308324"/>
          </a:xfrm>
          <a:prstGeom prst="rect">
            <a:avLst/>
          </a:prstGeom>
        </p:spPr>
        <p:txBody>
          <a:bodyPr wrap="square">
            <a:spAutoFit/>
          </a:bodyPr>
          <a:lstStyle/>
          <a:p>
            <a:r>
              <a:rPr lang="en-US" dirty="0">
                <a:latin typeface="Courier New" panose="02070309020205020404" pitchFamily="49" charset="0"/>
                <a:cs typeface="Courier New" panose="02070309020205020404" pitchFamily="49" charset="0"/>
              </a:rPr>
              <a:t>int fact(int n)</a:t>
            </a:r>
          </a:p>
          <a:p>
            <a:r>
              <a:rPr lang="en-US" dirty="0">
                <a:latin typeface="Courier New" panose="02070309020205020404" pitchFamily="49" charset="0"/>
                <a:cs typeface="Courier New" panose="02070309020205020404" pitchFamily="49" charset="0"/>
              </a:rPr>
              <a:t>{</a:t>
            </a:r>
          </a:p>
          <a:p>
            <a:r>
              <a:rPr lang="en-US" dirty="0">
                <a:latin typeface="Courier New" panose="02070309020205020404" pitchFamily="49" charset="0"/>
                <a:cs typeface="Courier New" panose="02070309020205020404" pitchFamily="49" charset="0"/>
              </a:rPr>
              <a:t>	if (n &gt; 0)</a:t>
            </a:r>
          </a:p>
          <a:p>
            <a:r>
              <a:rPr lang="en-US" dirty="0">
                <a:latin typeface="Courier New" panose="02070309020205020404" pitchFamily="49" charset="0"/>
                <a:cs typeface="Courier New" panose="02070309020205020404" pitchFamily="49" charset="0"/>
              </a:rPr>
              <a:t>		return n * fact(n - 1);	// recursion</a:t>
            </a:r>
          </a:p>
          <a:p>
            <a:r>
              <a:rPr lang="en-US" dirty="0">
                <a:latin typeface="Courier New" panose="02070309020205020404" pitchFamily="49" charset="0"/>
                <a:cs typeface="Courier New" panose="02070309020205020404" pitchFamily="49" charset="0"/>
              </a:rPr>
              <a:t>	else</a:t>
            </a:r>
          </a:p>
          <a:p>
            <a:r>
              <a:rPr lang="en-US" dirty="0">
                <a:latin typeface="Courier New" panose="02070309020205020404" pitchFamily="49" charset="0"/>
                <a:cs typeface="Courier New" panose="02070309020205020404" pitchFamily="49" charset="0"/>
              </a:rPr>
              <a:t>		return 1;					// non-recursion</a:t>
            </a:r>
          </a:p>
          <a:p>
            <a:r>
              <a:rPr lang="en-US" dirty="0">
                <a:latin typeface="Courier New" panose="02070309020205020404" pitchFamily="49" charset="0"/>
                <a:cs typeface="Courier New" panose="02070309020205020404" pitchFamily="49" charset="0"/>
              </a:rPr>
              <a:t>									// (base case)</a:t>
            </a:r>
          </a:p>
          <a:p>
            <a:r>
              <a:rPr lang="en-US" dirty="0">
                <a:latin typeface="Courier New" panose="02070309020205020404" pitchFamily="49" charset="0"/>
                <a:cs typeface="Courier New" panose="02070309020205020404" pitchFamily="49" charset="0"/>
              </a:rPr>
              <a:t>}</a:t>
            </a:r>
          </a:p>
        </p:txBody>
      </p:sp>
    </p:spTree>
    <p:extLst>
      <p:ext uri="{BB962C8B-B14F-4D97-AF65-F5344CB8AC3E}">
        <p14:creationId xmlns:p14="http://schemas.microsoft.com/office/powerpoint/2010/main" val="39320725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12" name="Rectangle 11"/>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0" y="0"/>
            <a:ext cx="12192000" cy="6858000"/>
          </a:xfrm>
          <a:prstGeom prst="rect">
            <a:avLst/>
          </a:prstGeom>
          <a:solidFill>
            <a:schemeClr val="bg1">
              <a:lumMod val="95000"/>
            </a:schemeClr>
          </a:solidFill>
          <a:effectLst/>
        </p:spPr>
      </p:sp>
      <p:sp>
        <p:nvSpPr>
          <p:cNvPr id="14" name="Rectangle 13"/>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534655" y="640080"/>
            <a:ext cx="4017265" cy="5263134"/>
          </a:xfrm>
          <a:prstGeom prst="rect">
            <a:avLst/>
          </a:prstGeom>
          <a:noFill/>
          <a:ln w="317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700771" y="802767"/>
            <a:ext cx="3685032" cy="493776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804671" y="2865770"/>
            <a:ext cx="6096641" cy="1126462"/>
          </a:xfrm>
        </p:spPr>
        <p:txBody>
          <a:bodyPr vert="horz" wrap="square" lIns="182880" tIns="182880" rIns="182880" bIns="182880" rtlCol="0" anchor="ctr">
            <a:normAutofit/>
          </a:bodyPr>
          <a:lstStyle/>
          <a:p>
            <a:r>
              <a:rPr lang="en-US" sz="2800" dirty="0"/>
              <a:t>How Recursion Works</a:t>
            </a:r>
          </a:p>
        </p:txBody>
      </p:sp>
      <p:pic>
        <p:nvPicPr>
          <p:cNvPr id="10" name="Picture 9"/>
          <p:cNvPicPr>
            <a:picLocks noChangeAspect="1"/>
          </p:cNvPicPr>
          <p:nvPr/>
        </p:nvPicPr>
        <p:blipFill>
          <a:blip r:embed="rId3"/>
          <a:stretch>
            <a:fillRect/>
          </a:stretch>
        </p:blipFill>
        <p:spPr>
          <a:xfrm>
            <a:off x="8908599" y="922147"/>
            <a:ext cx="1269375" cy="4699000"/>
          </a:xfrm>
          <a:prstGeom prst="rect">
            <a:avLst/>
          </a:prstGeom>
        </p:spPr>
      </p:pic>
    </p:spTree>
    <p:extLst>
      <p:ext uri="{BB962C8B-B14F-4D97-AF65-F5344CB8AC3E}">
        <p14:creationId xmlns:p14="http://schemas.microsoft.com/office/powerpoint/2010/main" val="409211272"/>
      </p:ext>
    </p:extLst>
  </p:cSld>
  <p:clrMapOvr>
    <a:masterClrMapping/>
  </p:clrMapOvr>
</p:sld>
</file>

<file path=ppt/theme/theme1.xml><?xml version="1.0" encoding="utf-8"?>
<a:theme xmlns:a="http://schemas.openxmlformats.org/drawingml/2006/main" name="Parcel">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Parcel</Template>
  <TotalTime>194</TotalTime>
  <Words>981</Words>
  <Application>Microsoft Office PowerPoint</Application>
  <PresentationFormat>Widescreen</PresentationFormat>
  <Paragraphs>79</Paragraphs>
  <Slides>7</Slides>
  <Notes>7</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7</vt:i4>
      </vt:variant>
    </vt:vector>
  </HeadingPairs>
  <TitlesOfParts>
    <vt:vector size="13" baseType="lpstr">
      <vt:lpstr>Arial</vt:lpstr>
      <vt:lpstr>Calibri</vt:lpstr>
      <vt:lpstr>Cambria Math</vt:lpstr>
      <vt:lpstr>Courier New</vt:lpstr>
      <vt:lpstr>Gill Sans MT</vt:lpstr>
      <vt:lpstr>Parcel</vt:lpstr>
      <vt:lpstr>Recursion</vt:lpstr>
      <vt:lpstr>Direct Recursion</vt:lpstr>
      <vt:lpstr>Indirect Recursion</vt:lpstr>
      <vt:lpstr>Requirements for Recursion</vt:lpstr>
      <vt:lpstr>Recursion Example: The Factorial Function</vt:lpstr>
      <vt:lpstr>The C++ Factorial Function</vt:lpstr>
      <vt:lpstr>How Recursion Works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Recursion</dc:title>
  <dc:creator>Delroy Brinkerhoff</dc:creator>
  <cp:lastModifiedBy>delroy</cp:lastModifiedBy>
  <cp:revision>18</cp:revision>
  <dcterms:created xsi:type="dcterms:W3CDTF">2016-07-13T22:03:45Z</dcterms:created>
  <dcterms:modified xsi:type="dcterms:W3CDTF">2026-07-15T15:21:27Z</dcterms:modified>
</cp:coreProperties>
</file>