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heme/theme2.xml" ContentType="application/vnd.openxmlformats-officedocument.theme+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notesSlides/notesSlide1.xml" ContentType="application/vnd.openxmlformats-officedocument.presentationml.notesSlide+xml"/>
  <Override PartName="/ppt/tags/tag19.xml" ContentType="application/vnd.openxmlformats-officedocument.presentationml.tags+xml"/>
  <Override PartName="/ppt/tags/tag20.xml" ContentType="application/vnd.openxmlformats-officedocument.presentationml.tags+xml"/>
  <Override PartName="/ppt/notesSlides/notesSlide2.xml" ContentType="application/vnd.openxmlformats-officedocument.presentationml.notesSlide+xml"/>
  <Override PartName="/ppt/tags/tag21.xml" ContentType="application/vnd.openxmlformats-officedocument.presentationml.tags+xml"/>
  <Override PartName="/ppt/tags/tag22.xml" ContentType="application/vnd.openxmlformats-officedocument.presentationml.tags+xml"/>
  <Override PartName="/ppt/notesSlides/notesSlide3.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notesSlides/notesSlide4.xml" ContentType="application/vnd.openxmlformats-officedocument.presentationml.notesSlide+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notesSlides/notesSlide5.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notesSlides/notesSlide6.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65" r:id="rId3"/>
    <p:sldId id="259" r:id="rId4"/>
    <p:sldId id="266" r:id="rId5"/>
    <p:sldId id="258" r:id="rId6"/>
    <p:sldId id="260" r:id="rId7"/>
    <p:sldId id="264"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38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54E8CE-F5E0-41E9-9102-A23547DE5C4B}" type="datetimeFigureOut">
              <a:rPr lang="en-US" smtClean="0"/>
              <a:t>7/15/2026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9DB82FE-FF65-4E79-A6F0-D8E179480CE6}" type="slidenum">
              <a:rPr lang="en-US" smtClean="0"/>
              <a:t>‹#›</a:t>
            </a:fld>
            <a:endParaRPr lang="en-US" dirty="0"/>
          </a:p>
        </p:txBody>
      </p:sp>
    </p:spTree>
    <p:extLst>
      <p:ext uri="{BB962C8B-B14F-4D97-AF65-F5344CB8AC3E}">
        <p14:creationId xmlns:p14="http://schemas.microsoft.com/office/powerpoint/2010/main" val="8970522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Although knowing how to search online for basic programming information, examples, and videos is a common practice and a crucial skill, learning to read and use technical documentation is still essential for all practicing computer scientists. Programmers who habitually rely on YouTube videos to complete a program are inefficient and can never achieve their full potential. Furthermore, programmers working on sensitive projects may work in environments without Internet access.</a:t>
            </a:r>
          </a:p>
          <a:p>
            <a:endParaRPr lang="en-US" dirty="0"/>
          </a:p>
        </p:txBody>
      </p:sp>
      <p:sp>
        <p:nvSpPr>
          <p:cNvPr id="4" name="Slide Number Placeholder 3"/>
          <p:cNvSpPr>
            <a:spLocks noGrp="1"/>
          </p:cNvSpPr>
          <p:nvPr>
            <p:ph type="sldNum" sz="quarter" idx="5"/>
          </p:nvPr>
        </p:nvSpPr>
        <p:spPr/>
        <p:txBody>
          <a:bodyPr/>
          <a:lstStyle/>
          <a:p>
            <a:fld id="{39DB82FE-FF65-4E79-A6F0-D8E179480CE6}" type="slidenum">
              <a:rPr lang="en-US" smtClean="0"/>
              <a:t>1</a:t>
            </a:fld>
            <a:endParaRPr lang="en-US" dirty="0"/>
          </a:p>
        </p:txBody>
      </p:sp>
    </p:spTree>
    <p:extLst>
      <p:ext uri="{BB962C8B-B14F-4D97-AF65-F5344CB8AC3E}">
        <p14:creationId xmlns:p14="http://schemas.microsoft.com/office/powerpoint/2010/main" val="3521115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Documentation comes in many formats from different vendors. Nevertheless, it usually contains similar information describing functions, classes, and structures. The table illustrates some information included in standard documentation, focusing on functions for now.</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first column summarizes the contained information, while the remaining columns describe the section header names appearing in three representative documents. Of these, the prototype is universal and the most important. It fully characterizes the function's name, parameters, and returned value type – the critical information needed to use it in a program. So, we begin with two prerequisite concepts frequently encountered in library function documentation.</a:t>
            </a:r>
          </a:p>
          <a:p>
            <a:endParaRPr lang="en-US" dirty="0"/>
          </a:p>
        </p:txBody>
      </p:sp>
      <p:sp>
        <p:nvSpPr>
          <p:cNvPr id="4" name="Slide Number Placeholder 3"/>
          <p:cNvSpPr>
            <a:spLocks noGrp="1"/>
          </p:cNvSpPr>
          <p:nvPr>
            <p:ph type="sldNum" sz="quarter" idx="5"/>
          </p:nvPr>
        </p:nvSpPr>
        <p:spPr/>
        <p:txBody>
          <a:bodyPr/>
          <a:lstStyle/>
          <a:p>
            <a:fld id="{39DB82FE-FF65-4E79-A6F0-D8E179480CE6}" type="slidenum">
              <a:rPr lang="en-US" smtClean="0"/>
              <a:t>2</a:t>
            </a:fld>
            <a:endParaRPr lang="en-US" dirty="0"/>
          </a:p>
        </p:txBody>
      </p:sp>
    </p:spTree>
    <p:extLst>
      <p:ext uri="{BB962C8B-B14F-4D97-AF65-F5344CB8AC3E}">
        <p14:creationId xmlns:p14="http://schemas.microsoft.com/office/powerpoint/2010/main" val="41799025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Symbolic constants make programs more human-readable by replacing "magic numbers" with meaningful names. Similarly, type aliases make programs more readable by replacing general data type names with names suggesting the type's role in a program. For example, C and C++ are deliberately vague about the size and sign of some specific data types. C was designed, at least in part, as a partial replacement for assembly language. To run most efficiently on a given hardware platform, the size of an integer is the hardware's word size, which can vary from one computer to the next. The ANSI standard calls these features "implementation dependent."</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Programmers make their programs more portable and readable by using type aliases. The compiler replaces the aliases with types appropriate for a given system. Returning to the size example, we often see the alias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size_t</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in programs and documentation. The compiler may replace it with unsigned int on some systems and unsigned long on others.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errno_t</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is another alias representing error codes. When readers see variables defined as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size_t</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or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errno_t</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they know what the saved data represents. There are many of these type aliases, but they are all recognized by ending with an _t.</a:t>
            </a:r>
          </a:p>
          <a:p>
            <a:endParaRPr lang="en-US" dirty="0"/>
          </a:p>
        </p:txBody>
      </p:sp>
      <p:sp>
        <p:nvSpPr>
          <p:cNvPr id="4" name="Slide Number Placeholder 3"/>
          <p:cNvSpPr>
            <a:spLocks noGrp="1"/>
          </p:cNvSpPr>
          <p:nvPr>
            <p:ph type="sldNum" sz="quarter" idx="5"/>
          </p:nvPr>
        </p:nvSpPr>
        <p:spPr/>
        <p:txBody>
          <a:bodyPr/>
          <a:lstStyle/>
          <a:p>
            <a:fld id="{39DB82FE-FF65-4E79-A6F0-D8E179480CE6}" type="slidenum">
              <a:rPr lang="en-US" smtClean="0"/>
              <a:t>3</a:t>
            </a:fld>
            <a:endParaRPr lang="en-US" dirty="0"/>
          </a:p>
        </p:txBody>
      </p:sp>
    </p:spTree>
    <p:extLst>
      <p:ext uri="{BB962C8B-B14F-4D97-AF65-F5344CB8AC3E}">
        <p14:creationId xmlns:p14="http://schemas.microsoft.com/office/powerpoint/2010/main" val="33965840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One C++ representation of a string is as a character pointer. We'll learn more about strings in a few chapters, but the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strlen</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function is simple enough to demonstrate type aliases. The prototype tells us that the function takes a C-string argument and returns its length as the alias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size_t</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This typical example defines the loop control variable,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i</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as type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size_t</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matching the return type of the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strlen</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function. The loop prints the string's characters individually on separate lines.</a:t>
            </a:r>
          </a:p>
          <a:p>
            <a:endParaRPr lang="en-US" dirty="0"/>
          </a:p>
        </p:txBody>
      </p:sp>
      <p:sp>
        <p:nvSpPr>
          <p:cNvPr id="4" name="Slide Number Placeholder 3"/>
          <p:cNvSpPr>
            <a:spLocks noGrp="1"/>
          </p:cNvSpPr>
          <p:nvPr>
            <p:ph type="sldNum" sz="quarter" idx="5"/>
          </p:nvPr>
        </p:nvSpPr>
        <p:spPr/>
        <p:txBody>
          <a:bodyPr/>
          <a:lstStyle/>
          <a:p>
            <a:fld id="{39DB82FE-FF65-4E79-A6F0-D8E179480CE6}" type="slidenum">
              <a:rPr lang="en-US" smtClean="0"/>
              <a:t>4</a:t>
            </a:fld>
            <a:endParaRPr lang="en-US" dirty="0"/>
          </a:p>
        </p:txBody>
      </p:sp>
    </p:spTree>
    <p:extLst>
      <p:ext uri="{BB962C8B-B14F-4D97-AF65-F5344CB8AC3E}">
        <p14:creationId xmlns:p14="http://schemas.microsoft.com/office/powerpoint/2010/main" val="27376236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Modern object-oriented programming languages typically throw an exception when they detect an error. However, C++ inherits many functions from C, a non-object-oriented language. Our experience with the sqrt function makes it a good choice to help us understand the older error-reporting methods. Its domain or valid arguments are non-negative real numbers. If a program calls it with a negative number, it doesn't "crash" but returns a value indicating an error. The IEEE 754 floating point standard specifies how computers represent floating point numbers and defines a few values representing anomalous conditions. The sqrt function returns an anomalous value,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NaN</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or not a number, when its argument is less than zero; the minus sign indicates the error results from a negative input. When the program prints the value saved in x, it displays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NaN</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on the console.</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 computation with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NaN</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produces another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NaN</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propagating the error through subsequent operations. If the program doesn't print the result but continues with further calculations, the error may go undetected, wasting computation time. When the square root function detects the error, it stores a numeric error code in the global variable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errno</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defined in the system runtime code. Modern versions of C++ define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errno</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as either type "int" or type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errno_t</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and provide several symbolic constants naming the error codes. In this example, the function sets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errno</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to EDOM, meaning "domain error," where a program can check it with a simple if-statement.</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values assigned to specific errors are arbitrary and convey little meaning on output. The program can add descriptive messages to the output, but this makes writing generic error reporting difficult. A library function named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perror</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short for print error solves the problem. Its argument is a programmer-supplied string. When it runs, it prints the string followed by a brief message describing the error.</a:t>
            </a:r>
          </a:p>
          <a:p>
            <a:endParaRPr lang="en-US" dirty="0"/>
          </a:p>
        </p:txBody>
      </p:sp>
      <p:sp>
        <p:nvSpPr>
          <p:cNvPr id="4" name="Slide Number Placeholder 3"/>
          <p:cNvSpPr>
            <a:spLocks noGrp="1"/>
          </p:cNvSpPr>
          <p:nvPr>
            <p:ph type="sldNum" sz="quarter" idx="5"/>
          </p:nvPr>
        </p:nvSpPr>
        <p:spPr/>
        <p:txBody>
          <a:bodyPr/>
          <a:lstStyle/>
          <a:p>
            <a:fld id="{39DB82FE-FF65-4E79-A6F0-D8E179480CE6}" type="slidenum">
              <a:rPr lang="en-US" smtClean="0"/>
              <a:t>5</a:t>
            </a:fld>
            <a:endParaRPr lang="en-US" dirty="0"/>
          </a:p>
        </p:txBody>
      </p:sp>
    </p:spTree>
    <p:extLst>
      <p:ext uri="{BB962C8B-B14F-4D97-AF65-F5344CB8AC3E}">
        <p14:creationId xmlns:p14="http://schemas.microsoft.com/office/powerpoint/2010/main" val="3165497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pow function provides a typical example of a simple function's prototype. Different documentation sets use different names for the arguments. Some names better describe the arguments' roles in the function than others. Nevertheless, the names are not significant in the prototype, but the number and the type of the arguments are. The prototypes illustrate the function taking two double arguments and returning a double value. The arguments are passed by value or copy, meaning that a program can use expressions as arguments. The comma separates and groups the two arguments, making additional parentheses unnecessary.</a:t>
            </a:r>
          </a:p>
          <a:p>
            <a:endParaRPr lang="en-US" dirty="0"/>
          </a:p>
        </p:txBody>
      </p:sp>
      <p:sp>
        <p:nvSpPr>
          <p:cNvPr id="4" name="Slide Number Placeholder 3"/>
          <p:cNvSpPr>
            <a:spLocks noGrp="1"/>
          </p:cNvSpPr>
          <p:nvPr>
            <p:ph type="sldNum" sz="quarter" idx="5"/>
          </p:nvPr>
        </p:nvSpPr>
        <p:spPr/>
        <p:txBody>
          <a:bodyPr/>
          <a:lstStyle/>
          <a:p>
            <a:fld id="{39DB82FE-FF65-4E79-A6F0-D8E179480CE6}" type="slidenum">
              <a:rPr lang="en-US" smtClean="0"/>
              <a:t>6</a:t>
            </a:fld>
            <a:endParaRPr lang="en-US" dirty="0"/>
          </a:p>
        </p:txBody>
      </p:sp>
    </p:spTree>
    <p:extLst>
      <p:ext uri="{BB962C8B-B14F-4D97-AF65-F5344CB8AC3E}">
        <p14:creationId xmlns:p14="http://schemas.microsoft.com/office/powerpoint/2010/main" val="24047731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last example demonstrates a more complex function call and highlights an easily made error. Programs communicate directly with the operating system through system calls, which look like ordinary functions. However, different operating systems support different system calls, sometimes with similar names and other times very different. This example demonstrates a Windows system call, but Unix and Linux historically included a similar function.</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prototype illustrates several documentation features:</a:t>
            </a:r>
          </a:p>
          <a:p>
            <a:pPr marL="342900" marR="0" lvl="0" indent="-342900">
              <a:lnSpc>
                <a:spcPct val="107000"/>
              </a:lnSpc>
              <a:spcBef>
                <a:spcPts val="0"/>
              </a:spcBef>
              <a:spcAft>
                <a:spcPts val="800"/>
              </a:spcAft>
              <a:buFont typeface="Symbol" panose="05050102010706020507" pitchFamily="18" charset="2"/>
              <a:buChar cha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return value type is the type alias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errno_t</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signaling to programmers the purpose of the returned value.</a:t>
            </a:r>
          </a:p>
          <a:p>
            <a:pPr marL="342900" marR="0" lvl="0" indent="-342900">
              <a:lnSpc>
                <a:spcPct val="107000"/>
              </a:lnSpc>
              <a:spcBef>
                <a:spcPts val="0"/>
              </a:spcBef>
              <a:spcAft>
                <a:spcPts val="800"/>
              </a:spcAft>
              <a:buFont typeface="Symbol" panose="05050102010706020507" pitchFamily="18" charset="2"/>
              <a:buChar char=""/>
            </a:pP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timeb</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is a structure specified in the sys/</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timeb.h</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header file.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ftime</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is an old system call that predates C++ and follows the C language syntax. When defining a structure variable, C requires the "struct" keyword as part of the definition.</a:t>
            </a:r>
          </a:p>
          <a:p>
            <a:pPr marL="342900" marR="0" lvl="0" indent="-342900">
              <a:lnSpc>
                <a:spcPct val="107000"/>
              </a:lnSpc>
              <a:spcBef>
                <a:spcPts val="0"/>
              </a:spcBef>
              <a:spcAft>
                <a:spcPts val="800"/>
              </a:spcAft>
              <a:buFont typeface="Symbol" panose="05050102010706020507" pitchFamily="18" charset="2"/>
              <a:buChar cha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function retrieves information about a file from the operating system and saves it in the structure, suggesting the program must pass the structure with an INOUT method. The prototype indicates that the argument is a pointer to a structure, tempting us to define the structure as a pointer in the client program.</a:t>
            </a:r>
          </a:p>
          <a:p>
            <a:pPr marL="342900" marR="0" lvl="0" indent="-342900">
              <a:lnSpc>
                <a:spcPct val="107000"/>
              </a:lnSpc>
              <a:spcBef>
                <a:spcPts val="0"/>
              </a:spcBef>
              <a:spcAft>
                <a:spcPts val="800"/>
              </a:spcAft>
              <a:buFont typeface="Symbol" panose="05050102010706020507" pitchFamily="18" charset="2"/>
              <a:buChar cha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But the correct way to use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ftime</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is to create a structure in the client program and pass its address to the function.</a:t>
            </a:r>
          </a:p>
          <a:p>
            <a:pPr marL="22860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Using language documentation is a skill learned through frequent practice.</a:t>
            </a:r>
          </a:p>
          <a:p>
            <a:endParaRPr lang="en-US" dirty="0"/>
          </a:p>
        </p:txBody>
      </p:sp>
      <p:sp>
        <p:nvSpPr>
          <p:cNvPr id="4" name="Slide Number Placeholder 3"/>
          <p:cNvSpPr>
            <a:spLocks noGrp="1"/>
          </p:cNvSpPr>
          <p:nvPr>
            <p:ph type="sldNum" sz="quarter" idx="5"/>
          </p:nvPr>
        </p:nvSpPr>
        <p:spPr/>
        <p:txBody>
          <a:bodyPr/>
          <a:lstStyle/>
          <a:p>
            <a:fld id="{39DB82FE-FF65-4E79-A6F0-D8E179480CE6}" type="slidenum">
              <a:rPr lang="en-US" smtClean="0"/>
              <a:t>7</a:t>
            </a:fld>
            <a:endParaRPr lang="en-US" dirty="0"/>
          </a:p>
        </p:txBody>
      </p:sp>
    </p:spTree>
    <p:extLst>
      <p:ext uri="{BB962C8B-B14F-4D97-AF65-F5344CB8AC3E}">
        <p14:creationId xmlns:p14="http://schemas.microsoft.com/office/powerpoint/2010/main" val="308009539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7/15/2026</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7/15/2026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7/15/2026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7/15/2026</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7/15/2026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7/15/2026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7/15/2026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7/15/2026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7/15/2026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7/15/2026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7/15/2026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7/15/2026</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tags" Target="../tags/tag16.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hyperlink" Target="http://www.manpagez.com/man/3/pow/" TargetMode="External"/><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hyperlink" Target="https://docs.microsoft.com/en-us/cpp/c-runtime-library/reference/pow-powf-powl" TargetMode="External"/><Relationship Id="rId5" Type="http://schemas.openxmlformats.org/officeDocument/2006/relationships/hyperlink" Target="http://www.cplusplus.com/reference/cmath/pow/" TargetMode="External"/><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2.xml"/><Relationship Id="rId1" Type="http://schemas.openxmlformats.org/officeDocument/2006/relationships/tags" Target="../tags/tag2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tags" Target="../tags/tag25.xml"/><Relationship Id="rId2" Type="http://schemas.openxmlformats.org/officeDocument/2006/relationships/tags" Target="../tags/tag24.xml"/><Relationship Id="rId1" Type="http://schemas.openxmlformats.org/officeDocument/2006/relationships/tags" Target="../tags/tag23.xml"/><Relationship Id="rId5" Type="http://schemas.openxmlformats.org/officeDocument/2006/relationships/notesSlide" Target="../notesSlides/notesSlide4.xml"/><Relationship Id="rId4"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5" Type="http://schemas.openxmlformats.org/officeDocument/2006/relationships/notesSlide" Target="../notesSlides/notesSlide5.xml"/><Relationship Id="rId4"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tags" Target="../tags/tag29.xml"/><Relationship Id="rId5" Type="http://schemas.openxmlformats.org/officeDocument/2006/relationships/notesSlide" Target="../notesSlides/notesSlide6.xml"/><Relationship Id="rId4"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3.xml"/><Relationship Id="rId1" Type="http://schemas.openxmlformats.org/officeDocument/2006/relationships/tags" Target="../tags/tag32.xml"/><Relationship Id="rId4"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From Documentation to Programs</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Using technical documentation to write programs</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D54CB1-2D32-EEB9-A254-A2E7DBBAAE2F}"/>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Common Document Sections</a:t>
            </a:r>
          </a:p>
        </p:txBody>
      </p:sp>
      <p:graphicFrame>
        <p:nvGraphicFramePr>
          <p:cNvPr id="4" name="Content Placeholder 3">
            <a:extLst>
              <a:ext uri="{FF2B5EF4-FFF2-40B4-BE49-F238E27FC236}">
                <a16:creationId xmlns:a16="http://schemas.microsoft.com/office/drawing/2014/main" id="{4C4E9C46-1153-5E47-CB1C-816430DC221F}"/>
              </a:ext>
            </a:extLst>
          </p:cNvPr>
          <p:cNvGraphicFramePr>
            <a:graphicFrameLocks noGrp="1"/>
          </p:cNvGraphicFramePr>
          <p:nvPr>
            <p:ph idx="1"/>
            <p:custDataLst>
              <p:tags r:id="rId2"/>
            </p:custDataLst>
            <p:extLst>
              <p:ext uri="{D42A27DB-BD31-4B8C-83A1-F6EECF244321}">
                <p14:modId xmlns:p14="http://schemas.microsoft.com/office/powerpoint/2010/main" val="1899439172"/>
              </p:ext>
            </p:extLst>
          </p:nvPr>
        </p:nvGraphicFramePr>
        <p:xfrm>
          <a:off x="2230438" y="2638425"/>
          <a:ext cx="7731125" cy="3337560"/>
        </p:xfrm>
        <a:graphic>
          <a:graphicData uri="http://schemas.openxmlformats.org/drawingml/2006/table">
            <a:tbl>
              <a:tblPr firstRow="1" bandRow="1">
                <a:tableStyleId>{5C22544A-7EE6-4342-B048-85BDC9FD1C3A}</a:tableStyleId>
              </a:tblPr>
              <a:tblGrid>
                <a:gridCol w="1037863">
                  <a:extLst>
                    <a:ext uri="{9D8B030D-6E8A-4147-A177-3AD203B41FA5}">
                      <a16:colId xmlns:a16="http://schemas.microsoft.com/office/drawing/2014/main" val="4232284934"/>
                    </a:ext>
                  </a:extLst>
                </a:gridCol>
                <a:gridCol w="894919">
                  <a:extLst>
                    <a:ext uri="{9D8B030D-6E8A-4147-A177-3AD203B41FA5}">
                      <a16:colId xmlns:a16="http://schemas.microsoft.com/office/drawing/2014/main" val="3076762827"/>
                    </a:ext>
                  </a:extLst>
                </a:gridCol>
                <a:gridCol w="1932781">
                  <a:extLst>
                    <a:ext uri="{9D8B030D-6E8A-4147-A177-3AD203B41FA5}">
                      <a16:colId xmlns:a16="http://schemas.microsoft.com/office/drawing/2014/main" val="1507110621"/>
                    </a:ext>
                  </a:extLst>
                </a:gridCol>
                <a:gridCol w="1932781">
                  <a:extLst>
                    <a:ext uri="{9D8B030D-6E8A-4147-A177-3AD203B41FA5}">
                      <a16:colId xmlns:a16="http://schemas.microsoft.com/office/drawing/2014/main" val="1804621134"/>
                    </a:ext>
                  </a:extLst>
                </a:gridCol>
                <a:gridCol w="1932781">
                  <a:extLst>
                    <a:ext uri="{9D8B030D-6E8A-4147-A177-3AD203B41FA5}">
                      <a16:colId xmlns:a16="http://schemas.microsoft.com/office/drawing/2014/main" val="916875690"/>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Info</a:t>
                      </a:r>
                      <a:r>
                        <a:rPr lang="en-US" sz="1800" dirty="0"/>
                        <a:t>▼</a:t>
                      </a:r>
                      <a:endParaRPr lang="en-US" sz="1800" b="1" kern="1200" dirty="0">
                        <a:solidFill>
                          <a:schemeClr val="lt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Src</a:t>
                      </a:r>
                      <a:r>
                        <a:rPr lang="en-US" sz="1800" dirty="0"/>
                        <a:t>►</a:t>
                      </a:r>
                      <a:endParaRPr lang="en-US" sz="1800" b="1" kern="1200" dirty="0">
                        <a:solidFill>
                          <a:schemeClr val="lt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linkClick r:id="rId5"/>
                        </a:rPr>
                        <a:t>cplusplus.com</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linkClick r:id="rId6"/>
                        </a:rPr>
                        <a:t>Microsoft</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linkClick r:id="rId7"/>
                        </a:rPr>
                        <a:t>Unix / Linux</a:t>
                      </a:r>
                      <a:endParaRPr lang="en-US" dirty="0"/>
                    </a:p>
                  </a:txBody>
                  <a:tcPr/>
                </a:tc>
                <a:extLst>
                  <a:ext uri="{0D108BD9-81ED-4DB2-BD59-A6C34878D82A}">
                    <a16:rowId xmlns:a16="http://schemas.microsoft.com/office/drawing/2014/main" val="2002308138"/>
                  </a:ext>
                </a:extLst>
              </a:tr>
              <a:tr h="370840">
                <a:tc gridSpan="2">
                  <a:txBody>
                    <a:bodyPr/>
                    <a:lstStyle/>
                    <a:p>
                      <a:r>
                        <a:rPr lang="en-US" dirty="0"/>
                        <a:t>Function Name</a:t>
                      </a:r>
                    </a:p>
                  </a:txBody>
                  <a:tcPr/>
                </a:tc>
                <a:tc hMerge="1">
                  <a:txBody>
                    <a:bodyPr/>
                    <a:lstStyle/>
                    <a:p>
                      <a:endParaRPr lang="en-US"/>
                    </a:p>
                  </a:txBody>
                  <a:tcPr/>
                </a:tc>
                <a:tc>
                  <a:txBody>
                    <a:bodyPr/>
                    <a:lstStyle/>
                    <a:p>
                      <a:r>
                        <a:rPr lang="en-US" dirty="0"/>
                        <a:t>Function</a:t>
                      </a:r>
                    </a:p>
                  </a:txBody>
                  <a:tcPr/>
                </a:tc>
                <a:tc>
                  <a:txBody>
                    <a:bodyPr/>
                    <a:lstStyle/>
                    <a:p>
                      <a:r>
                        <a:rPr lang="en-US" dirty="0"/>
                        <a:t>Unlabeled</a:t>
                      </a:r>
                    </a:p>
                  </a:txBody>
                  <a:tcPr/>
                </a:tc>
                <a:tc>
                  <a:txBody>
                    <a:bodyPr/>
                    <a:lstStyle/>
                    <a:p>
                      <a:r>
                        <a:rPr lang="en-US" dirty="0"/>
                        <a:t>Name</a:t>
                      </a:r>
                    </a:p>
                  </a:txBody>
                  <a:tcPr/>
                </a:tc>
                <a:extLst>
                  <a:ext uri="{0D108BD9-81ED-4DB2-BD59-A6C34878D82A}">
                    <a16:rowId xmlns:a16="http://schemas.microsoft.com/office/drawing/2014/main" val="2825773507"/>
                  </a:ext>
                </a:extLst>
              </a:tr>
              <a:tr h="370840">
                <a:tc gridSpan="2">
                  <a:txBody>
                    <a:bodyPr/>
                    <a:lstStyle/>
                    <a:p>
                      <a:r>
                        <a:rPr lang="en-US" dirty="0"/>
                        <a:t>Prototype</a:t>
                      </a:r>
                    </a:p>
                  </a:txBody>
                  <a:tcPr/>
                </a:tc>
                <a:tc hMerge="1">
                  <a:txBody>
                    <a:bodyPr/>
                    <a:lstStyle/>
                    <a:p>
                      <a:endParaRPr lang="en-US"/>
                    </a:p>
                  </a:txBody>
                  <a:tcPr/>
                </a:tc>
                <a:tc>
                  <a:txBody>
                    <a:bodyPr/>
                    <a:lstStyle/>
                    <a:p>
                      <a:r>
                        <a:rPr lang="en-US" dirty="0"/>
                        <a:t>Follows function</a:t>
                      </a:r>
                    </a:p>
                  </a:txBody>
                  <a:tcPr/>
                </a:tc>
                <a:tc>
                  <a:txBody>
                    <a:bodyPr/>
                    <a:lstStyle/>
                    <a:p>
                      <a:r>
                        <a:rPr lang="en-US" dirty="0"/>
                        <a:t>Syntax</a:t>
                      </a:r>
                    </a:p>
                  </a:txBody>
                  <a:tcPr/>
                </a:tc>
                <a:tc>
                  <a:txBody>
                    <a:bodyPr/>
                    <a:lstStyle/>
                    <a:p>
                      <a:r>
                        <a:rPr lang="en-US" dirty="0"/>
                        <a:t>Synopsis</a:t>
                      </a:r>
                    </a:p>
                  </a:txBody>
                  <a:tcPr/>
                </a:tc>
                <a:extLst>
                  <a:ext uri="{0D108BD9-81ED-4DB2-BD59-A6C34878D82A}">
                    <a16:rowId xmlns:a16="http://schemas.microsoft.com/office/drawing/2014/main" val="2165316817"/>
                  </a:ext>
                </a:extLst>
              </a:tr>
              <a:tr h="370840">
                <a:tc gridSpan="2">
                  <a:txBody>
                    <a:bodyPr/>
                    <a:lstStyle/>
                    <a:p>
                      <a:r>
                        <a:rPr lang="en-US" dirty="0"/>
                        <a:t>Header File</a:t>
                      </a:r>
                    </a:p>
                  </a:txBody>
                  <a:tcPr/>
                </a:tc>
                <a:tc hMerge="1">
                  <a:txBody>
                    <a:bodyPr/>
                    <a:lstStyle/>
                    <a:p>
                      <a:endParaRPr lang="en-US"/>
                    </a:p>
                  </a:txBody>
                  <a:tcPr/>
                </a:tc>
                <a:tc>
                  <a:txBody>
                    <a:bodyPr/>
                    <a:lstStyle/>
                    <a:p>
                      <a:r>
                        <a:rPr lang="en-US" dirty="0"/>
                        <a:t>Follows function</a:t>
                      </a:r>
                    </a:p>
                  </a:txBody>
                  <a:tcPr/>
                </a:tc>
                <a:tc>
                  <a:txBody>
                    <a:bodyPr/>
                    <a:lstStyle/>
                    <a:p>
                      <a:r>
                        <a:rPr lang="en-US" dirty="0"/>
                        <a:t>Requirements</a:t>
                      </a:r>
                    </a:p>
                  </a:txBody>
                  <a:tcPr/>
                </a:tc>
                <a:tc>
                  <a:txBody>
                    <a:bodyPr/>
                    <a:lstStyle/>
                    <a:p>
                      <a:r>
                        <a:rPr lang="en-US" dirty="0"/>
                        <a:t>Synopsis</a:t>
                      </a:r>
                    </a:p>
                  </a:txBody>
                  <a:tcPr/>
                </a:tc>
                <a:extLst>
                  <a:ext uri="{0D108BD9-81ED-4DB2-BD59-A6C34878D82A}">
                    <a16:rowId xmlns:a16="http://schemas.microsoft.com/office/drawing/2014/main" val="725541499"/>
                  </a:ext>
                </a:extLst>
              </a:tr>
              <a:tr h="370840">
                <a:tc gridSpan="2">
                  <a:txBody>
                    <a:bodyPr/>
                    <a:lstStyle/>
                    <a:p>
                      <a:r>
                        <a:rPr lang="en-US" dirty="0"/>
                        <a:t>Brief Description</a:t>
                      </a:r>
                    </a:p>
                  </a:txBody>
                  <a:tcPr/>
                </a:tc>
                <a:tc hMerge="1">
                  <a:txBody>
                    <a:bodyPr/>
                    <a:lstStyle/>
                    <a:p>
                      <a:endParaRPr lang="en-US"/>
                    </a:p>
                  </a:txBody>
                  <a:tcPr/>
                </a:tc>
                <a:tc>
                  <a:txBody>
                    <a:bodyPr/>
                    <a:lstStyle/>
                    <a:p>
                      <a:r>
                        <a:rPr lang="en-US" dirty="0"/>
                        <a:t>Derived - function</a:t>
                      </a:r>
                    </a:p>
                  </a:txBody>
                  <a:tcPr/>
                </a:tc>
                <a:tc>
                  <a:txBody>
                    <a:bodyPr/>
                    <a:lstStyle/>
                    <a:p>
                      <a:r>
                        <a:rPr lang="en-US" dirty="0"/>
                        <a:t>Unlabeled</a:t>
                      </a:r>
                    </a:p>
                  </a:txBody>
                  <a:tcPr/>
                </a:tc>
                <a:tc>
                  <a:txBody>
                    <a:bodyPr/>
                    <a:lstStyle/>
                    <a:p>
                      <a:r>
                        <a:rPr lang="en-US" dirty="0"/>
                        <a:t>Description</a:t>
                      </a:r>
                    </a:p>
                  </a:txBody>
                  <a:tcPr/>
                </a:tc>
                <a:extLst>
                  <a:ext uri="{0D108BD9-81ED-4DB2-BD59-A6C34878D82A}">
                    <a16:rowId xmlns:a16="http://schemas.microsoft.com/office/drawing/2014/main" val="1997226305"/>
                  </a:ext>
                </a:extLst>
              </a:tr>
              <a:tr h="370840">
                <a:tc gridSpan="2">
                  <a:txBody>
                    <a:bodyPr/>
                    <a:lstStyle/>
                    <a:p>
                      <a:r>
                        <a:rPr lang="en-US" dirty="0"/>
                        <a:t>Input</a:t>
                      </a:r>
                    </a:p>
                  </a:txBody>
                  <a:tcPr/>
                </a:tc>
                <a:tc hMerge="1">
                  <a:txBody>
                    <a:bodyPr/>
                    <a:lstStyle/>
                    <a:p>
                      <a:endParaRPr lang="en-US"/>
                    </a:p>
                  </a:txBody>
                  <a:tcPr/>
                </a:tc>
                <a:tc>
                  <a:txBody>
                    <a:bodyPr/>
                    <a:lstStyle/>
                    <a:p>
                      <a:r>
                        <a:rPr lang="en-US" dirty="0"/>
                        <a:t>Parameters</a:t>
                      </a:r>
                    </a:p>
                  </a:txBody>
                  <a:tcPr/>
                </a:tc>
                <a:tc>
                  <a:txBody>
                    <a:bodyPr/>
                    <a:lstStyle/>
                    <a:p>
                      <a:r>
                        <a:rPr lang="en-US" dirty="0"/>
                        <a:t>Parameters</a:t>
                      </a:r>
                    </a:p>
                  </a:txBody>
                  <a:tcPr/>
                </a:tc>
                <a:tc>
                  <a:txBody>
                    <a:bodyPr/>
                    <a:lstStyle/>
                    <a:p>
                      <a:r>
                        <a:rPr lang="en-US" dirty="0"/>
                        <a:t>SPECIAL VALUES</a:t>
                      </a:r>
                    </a:p>
                  </a:txBody>
                  <a:tcPr/>
                </a:tc>
                <a:extLst>
                  <a:ext uri="{0D108BD9-81ED-4DB2-BD59-A6C34878D82A}">
                    <a16:rowId xmlns:a16="http://schemas.microsoft.com/office/drawing/2014/main" val="1446028223"/>
                  </a:ext>
                </a:extLst>
              </a:tr>
              <a:tr h="370840">
                <a:tc gridSpan="2">
                  <a:txBody>
                    <a:bodyPr/>
                    <a:lstStyle/>
                    <a:p>
                      <a:r>
                        <a:rPr lang="en-US" dirty="0"/>
                        <a:t>Return Value</a:t>
                      </a:r>
                    </a:p>
                  </a:txBody>
                  <a:tcPr/>
                </a:tc>
                <a:tc hMerge="1">
                  <a:txBody>
                    <a:bodyPr/>
                    <a:lstStyle/>
                    <a:p>
                      <a:endParaRPr lang="en-US"/>
                    </a:p>
                  </a:txBody>
                  <a:tcPr/>
                </a:tc>
                <a:tc>
                  <a:txBody>
                    <a:bodyPr/>
                    <a:lstStyle/>
                    <a:p>
                      <a:r>
                        <a:rPr lang="en-US" dirty="0"/>
                        <a:t>Return Value</a:t>
                      </a:r>
                    </a:p>
                  </a:txBody>
                  <a:tcPr/>
                </a:tc>
                <a:tc>
                  <a:txBody>
                    <a:bodyPr/>
                    <a:lstStyle/>
                    <a:p>
                      <a:r>
                        <a:rPr lang="en-US" dirty="0"/>
                        <a:t>Output</a:t>
                      </a:r>
                    </a:p>
                  </a:txBody>
                  <a:tcPr/>
                </a:tc>
                <a:tc>
                  <a:txBody>
                    <a:bodyPr/>
                    <a:lstStyle/>
                    <a:p>
                      <a:r>
                        <a:rPr lang="en-US" dirty="0"/>
                        <a:t>N/A</a:t>
                      </a:r>
                    </a:p>
                  </a:txBody>
                  <a:tcPr/>
                </a:tc>
                <a:extLst>
                  <a:ext uri="{0D108BD9-81ED-4DB2-BD59-A6C34878D82A}">
                    <a16:rowId xmlns:a16="http://schemas.microsoft.com/office/drawing/2014/main" val="3660728645"/>
                  </a:ext>
                </a:extLst>
              </a:tr>
              <a:tr h="370840">
                <a:tc gridSpan="2">
                  <a:txBody>
                    <a:bodyPr/>
                    <a:lstStyle/>
                    <a:p>
                      <a:r>
                        <a:rPr lang="en-US" dirty="0"/>
                        <a:t>Example</a:t>
                      </a:r>
                    </a:p>
                  </a:txBody>
                  <a:tcPr/>
                </a:tc>
                <a:tc hMerge="1">
                  <a:txBody>
                    <a:bodyPr/>
                    <a:lstStyle/>
                    <a:p>
                      <a:endParaRPr lang="en-US"/>
                    </a:p>
                  </a:txBody>
                  <a:tcPr/>
                </a:tc>
                <a:tc>
                  <a:txBody>
                    <a:bodyPr/>
                    <a:lstStyle/>
                    <a:p>
                      <a:r>
                        <a:rPr lang="en-US" dirty="0"/>
                        <a:t>Example</a:t>
                      </a:r>
                    </a:p>
                  </a:txBody>
                  <a:tcPr/>
                </a:tc>
                <a:tc>
                  <a:txBody>
                    <a:bodyPr/>
                    <a:lstStyle/>
                    <a:p>
                      <a:r>
                        <a:rPr lang="en-US" dirty="0"/>
                        <a:t>Example</a:t>
                      </a:r>
                    </a:p>
                  </a:txBody>
                  <a:tcPr/>
                </a:tc>
                <a:tc>
                  <a:txBody>
                    <a:bodyPr/>
                    <a:lstStyle/>
                    <a:p>
                      <a:r>
                        <a:rPr lang="en-US" dirty="0"/>
                        <a:t>N/A</a:t>
                      </a:r>
                    </a:p>
                  </a:txBody>
                  <a:tcPr/>
                </a:tc>
                <a:extLst>
                  <a:ext uri="{0D108BD9-81ED-4DB2-BD59-A6C34878D82A}">
                    <a16:rowId xmlns:a16="http://schemas.microsoft.com/office/drawing/2014/main" val="815727660"/>
                  </a:ext>
                </a:extLst>
              </a:tr>
              <a:tr h="370840">
                <a:tc gridSpan="2">
                  <a:txBody>
                    <a:bodyPr/>
                    <a:lstStyle/>
                    <a:p>
                      <a:r>
                        <a:rPr lang="en-US" dirty="0"/>
                        <a:t>Related Docs</a:t>
                      </a:r>
                    </a:p>
                  </a:txBody>
                  <a:tcPr/>
                </a:tc>
                <a:tc hMerge="1">
                  <a:txBody>
                    <a:bodyPr/>
                    <a:lstStyle/>
                    <a:p>
                      <a:endParaRPr lang="en-US"/>
                    </a:p>
                  </a:txBody>
                  <a:tcPr/>
                </a:tc>
                <a:tc>
                  <a:txBody>
                    <a:bodyPr/>
                    <a:lstStyle/>
                    <a:p>
                      <a:r>
                        <a:rPr lang="en-US" dirty="0"/>
                        <a:t>See also</a:t>
                      </a:r>
                    </a:p>
                  </a:txBody>
                  <a:tcPr/>
                </a:tc>
                <a:tc>
                  <a:txBody>
                    <a:bodyPr/>
                    <a:lstStyle/>
                    <a:p>
                      <a:r>
                        <a:rPr lang="en-US" dirty="0"/>
                        <a:t>See Also</a:t>
                      </a:r>
                    </a:p>
                  </a:txBody>
                  <a:tcPr/>
                </a:tc>
                <a:tc>
                  <a:txBody>
                    <a:bodyPr/>
                    <a:lstStyle/>
                    <a:p>
                      <a:r>
                        <a:rPr lang="en-US" dirty="0"/>
                        <a:t>See Also</a:t>
                      </a:r>
                    </a:p>
                  </a:txBody>
                  <a:tcPr/>
                </a:tc>
                <a:extLst>
                  <a:ext uri="{0D108BD9-81ED-4DB2-BD59-A6C34878D82A}">
                    <a16:rowId xmlns:a16="http://schemas.microsoft.com/office/drawing/2014/main" val="2953328984"/>
                  </a:ext>
                </a:extLst>
              </a:tr>
            </a:tbl>
          </a:graphicData>
        </a:graphic>
      </p:graphicFrame>
    </p:spTree>
    <p:extLst>
      <p:ext uri="{BB962C8B-B14F-4D97-AF65-F5344CB8AC3E}">
        <p14:creationId xmlns:p14="http://schemas.microsoft.com/office/powerpoint/2010/main" val="16366150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type aliases:</a:t>
            </a:r>
            <a:br>
              <a:rPr lang="en-US" dirty="0"/>
            </a:br>
            <a:r>
              <a:rPr lang="en-US" dirty="0"/>
              <a:t>Portable Data Types</a:t>
            </a:r>
          </a:p>
        </p:txBody>
      </p:sp>
      <p:sp>
        <p:nvSpPr>
          <p:cNvPr id="3" name="Content Placeholder 2"/>
          <p:cNvSpPr>
            <a:spLocks noGrp="1"/>
          </p:cNvSpPr>
          <p:nvPr>
            <p:ph idx="1"/>
            <p:custDataLst>
              <p:tags r:id="rId2"/>
            </p:custDataLst>
          </p:nvPr>
        </p:nvSpPr>
        <p:spPr>
          <a:xfrm>
            <a:off x="2231136" y="2638044"/>
            <a:ext cx="7729728" cy="3381756"/>
          </a:xfrm>
        </p:spPr>
        <p:txBody>
          <a:bodyPr>
            <a:normAutofit/>
          </a:bodyPr>
          <a:lstStyle/>
          <a:p>
            <a:r>
              <a:rPr lang="en-US" dirty="0"/>
              <a:t>C++ is deliberately vague about the size and sign of some data types</a:t>
            </a:r>
          </a:p>
          <a:p>
            <a:pPr lvl="1"/>
            <a:r>
              <a:rPr lang="en-US" dirty="0"/>
              <a:t>C was designed as a partial replacement for assembly, so it is tied to hardware more than other languages – the ANSI standard calls this “implementation dependent”</a:t>
            </a:r>
          </a:p>
          <a:p>
            <a:r>
              <a:rPr lang="en-US" dirty="0"/>
              <a:t>Type aliases</a:t>
            </a:r>
            <a:endParaRPr lang="en-US" dirty="0">
              <a:latin typeface="Courier New" panose="02070309020205020404" pitchFamily="49" charset="0"/>
              <a:cs typeface="Courier New" panose="02070309020205020404" pitchFamily="49" charset="0"/>
            </a:endParaRPr>
          </a:p>
          <a:p>
            <a:pPr lvl="1"/>
            <a:r>
              <a:rPr lang="en-US" dirty="0"/>
              <a:t>usually end with </a:t>
            </a:r>
            <a:r>
              <a:rPr lang="en-US" dirty="0">
                <a:latin typeface="Courier New" panose="02070309020205020404" pitchFamily="49" charset="0"/>
                <a:cs typeface="Courier New" panose="02070309020205020404" pitchFamily="49" charset="0"/>
              </a:rPr>
              <a:t>_t</a:t>
            </a:r>
          </a:p>
          <a:p>
            <a:pPr lvl="1"/>
            <a:r>
              <a:rPr lang="en-US" dirty="0"/>
              <a:t>are replaces with “real” types by the compiler</a:t>
            </a:r>
          </a:p>
          <a:p>
            <a:pPr lvl="2"/>
            <a:r>
              <a:rPr lang="en-US" dirty="0">
                <a:latin typeface="Courier New" panose="02070309020205020404" pitchFamily="49" charset="0"/>
                <a:cs typeface="Courier New" panose="02070309020205020404" pitchFamily="49" charset="0"/>
              </a:rPr>
              <a:t>typedef size_t unsigned int</a:t>
            </a:r>
          </a:p>
          <a:p>
            <a:pPr lvl="2"/>
            <a:r>
              <a:rPr lang="en-US" dirty="0">
                <a:latin typeface="Courier New" panose="02070309020205020404" pitchFamily="49" charset="0"/>
                <a:cs typeface="Courier New" panose="02070309020205020404" pitchFamily="49" charset="0"/>
              </a:rPr>
              <a:t>typedef size_t unsigned long</a:t>
            </a:r>
          </a:p>
        </p:txBody>
      </p:sp>
    </p:spTree>
    <p:extLst>
      <p:ext uri="{BB962C8B-B14F-4D97-AF65-F5344CB8AC3E}">
        <p14:creationId xmlns:p14="http://schemas.microsoft.com/office/powerpoint/2010/main" val="1923714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A9CA1007-76AF-76E5-E719-E2EBA28B26C2}"/>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type alias example</a:t>
            </a:r>
          </a:p>
        </p:txBody>
      </p:sp>
      <p:sp>
        <p:nvSpPr>
          <p:cNvPr id="9" name="Content Placeholder 8">
            <a:extLst>
              <a:ext uri="{FF2B5EF4-FFF2-40B4-BE49-F238E27FC236}">
                <a16:creationId xmlns:a16="http://schemas.microsoft.com/office/drawing/2014/main" id="{7F906709-09DB-FF2C-6424-981B25177E42}"/>
              </a:ext>
            </a:extLst>
          </p:cNvPr>
          <p:cNvSpPr>
            <a:spLocks noGrp="1"/>
          </p:cNvSpPr>
          <p:nvPr>
            <p:ph idx="1"/>
            <p:custDataLst>
              <p:tags r:id="rId2"/>
            </p:custDataLst>
          </p:nvPr>
        </p:nvSpPr>
        <p:spPr>
          <a:xfrm>
            <a:off x="2231136" y="2638044"/>
            <a:ext cx="7729728" cy="422027"/>
          </a:xfrm>
        </p:spPr>
        <p:txBody>
          <a:bodyPr/>
          <a:lstStyle/>
          <a:p>
            <a:r>
              <a:rPr lang="en-US" dirty="0">
                <a:latin typeface="Consolas" panose="020B0609020204030204" pitchFamily="49" charset="0"/>
              </a:rPr>
              <a:t>size_t strlen(const char* str);</a:t>
            </a:r>
          </a:p>
        </p:txBody>
      </p:sp>
      <p:sp>
        <p:nvSpPr>
          <p:cNvPr id="10" name="TextBox 9">
            <a:extLst>
              <a:ext uri="{FF2B5EF4-FFF2-40B4-BE49-F238E27FC236}">
                <a16:creationId xmlns:a16="http://schemas.microsoft.com/office/drawing/2014/main" id="{672B9810-4BA8-2358-1A0C-84187AC49A82}"/>
              </a:ext>
            </a:extLst>
          </p:cNvPr>
          <p:cNvSpPr txBox="1"/>
          <p:nvPr>
            <p:custDataLst>
              <p:tags r:id="rId3"/>
            </p:custDataLst>
          </p:nvPr>
        </p:nvSpPr>
        <p:spPr>
          <a:xfrm>
            <a:off x="2231136" y="3429000"/>
            <a:ext cx="7729728" cy="2031325"/>
          </a:xfrm>
          <a:prstGeom prst="rect">
            <a:avLst/>
          </a:prstGeom>
          <a:noFill/>
        </p:spPr>
        <p:txBody>
          <a:bodyPr wrap="square" rtlCol="0">
            <a:spAutoFit/>
          </a:bodyPr>
          <a:lstStyle/>
          <a:p>
            <a:r>
              <a:rPr lang="en-US" dirty="0">
                <a:latin typeface="Consolas" panose="020B0609020204030204" pitchFamily="49" charset="0"/>
              </a:rPr>
              <a:t>int main()</a:t>
            </a:r>
          </a:p>
          <a:p>
            <a:r>
              <a:rPr lang="en-US" dirty="0">
                <a:latin typeface="Consolas" panose="020B0609020204030204" pitchFamily="49" charset="0"/>
              </a:rPr>
              <a:t>{</a:t>
            </a:r>
          </a:p>
          <a:p>
            <a:r>
              <a:rPr lang="en-US" dirty="0">
                <a:latin typeface="Consolas" panose="020B0609020204030204" pitchFamily="49" charset="0"/>
              </a:rPr>
              <a:t>    char* s = "Hello world");</a:t>
            </a:r>
          </a:p>
          <a:p>
            <a:r>
              <a:rPr lang="en-US" dirty="0">
                <a:latin typeface="Consolas" panose="020B0609020204030204" pitchFamily="49" charset="0"/>
              </a:rPr>
              <a:t>    for (size_t i = 0; i &lt; strlen(s); i++)</a:t>
            </a:r>
          </a:p>
          <a:p>
            <a:r>
              <a:rPr lang="en-US" dirty="0">
                <a:latin typeface="Consolas" panose="020B0609020204030204" pitchFamily="49" charset="0"/>
              </a:rPr>
              <a:t>        cout &lt;&lt; s[i] &lt;&lt; endl;</a:t>
            </a:r>
          </a:p>
          <a:p>
            <a:r>
              <a:rPr lang="en-US" dirty="0">
                <a:latin typeface="Consolas" panose="020B0609020204030204" pitchFamily="49" charset="0"/>
              </a:rPr>
              <a:t>    return 0;</a:t>
            </a:r>
          </a:p>
          <a:p>
            <a:r>
              <a:rPr lang="en-US" dirty="0">
                <a:latin typeface="Consolas" panose="020B0609020204030204" pitchFamily="49" charset="0"/>
              </a:rPr>
              <a:t>}</a:t>
            </a:r>
          </a:p>
        </p:txBody>
      </p:sp>
    </p:spTree>
    <p:extLst>
      <p:ext uri="{BB962C8B-B14F-4D97-AF65-F5344CB8AC3E}">
        <p14:creationId xmlns:p14="http://schemas.microsoft.com/office/powerpoint/2010/main" val="21411359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Error Reporting</a:t>
            </a:r>
          </a:p>
        </p:txBody>
      </p:sp>
      <p:sp>
        <p:nvSpPr>
          <p:cNvPr id="3" name="Content Placeholder 2"/>
          <p:cNvSpPr>
            <a:spLocks noGrp="1"/>
          </p:cNvSpPr>
          <p:nvPr>
            <p:ph idx="1"/>
            <p:custDataLst>
              <p:tags r:id="rId2"/>
            </p:custDataLst>
          </p:nvPr>
        </p:nvSpPr>
        <p:spPr>
          <a:xfrm>
            <a:off x="6284024" y="2490853"/>
            <a:ext cx="4226814" cy="3541458"/>
          </a:xfrm>
        </p:spPr>
        <p:txBody>
          <a:bodyPr>
            <a:normAutofit/>
          </a:bodyPr>
          <a:lstStyle/>
          <a:p>
            <a:r>
              <a:rPr lang="en-US" dirty="0"/>
              <a:t>Four bit patterns are not numbers</a:t>
            </a:r>
          </a:p>
          <a:p>
            <a:pPr lvl="1"/>
            <a:r>
              <a:rPr lang="en-US" sz="1800" dirty="0"/>
              <a:t>±</a:t>
            </a:r>
            <a:r>
              <a:rPr lang="en-US" dirty="0"/>
              <a:t>NaN – Not a Number</a:t>
            </a:r>
          </a:p>
          <a:p>
            <a:pPr lvl="1"/>
            <a:r>
              <a:rPr lang="en-US" sz="1800" dirty="0"/>
              <a:t>±</a:t>
            </a:r>
            <a:r>
              <a:rPr lang="en-US" dirty="0"/>
              <a:t>INF – infinity</a:t>
            </a:r>
          </a:p>
          <a:p>
            <a:r>
              <a:rPr lang="en-US" dirty="0" err="1"/>
              <a:t>errno</a:t>
            </a:r>
            <a:endParaRPr lang="en-US" dirty="0"/>
          </a:p>
          <a:p>
            <a:pPr lvl="1"/>
            <a:r>
              <a:rPr lang="en-US" dirty="0"/>
              <a:t>int</a:t>
            </a:r>
          </a:p>
          <a:p>
            <a:pPr lvl="1"/>
            <a:r>
              <a:rPr lang="en-US" dirty="0" err="1"/>
              <a:t>errno_t</a:t>
            </a:r>
            <a:endParaRPr lang="en-US" dirty="0"/>
          </a:p>
          <a:p>
            <a:pPr lvl="1"/>
            <a:r>
              <a:rPr lang="en-US" dirty="0"/>
              <a:t>EDOM – domain error</a:t>
            </a:r>
          </a:p>
          <a:p>
            <a:r>
              <a:rPr lang="en-US" dirty="0"/>
              <a:t>perror(“sqrt error");</a:t>
            </a:r>
          </a:p>
          <a:p>
            <a:pPr lvl="1"/>
            <a:r>
              <a:rPr lang="en-US" dirty="0"/>
              <a:t>sqrt error: Domain error</a:t>
            </a:r>
          </a:p>
        </p:txBody>
      </p:sp>
      <p:sp>
        <p:nvSpPr>
          <p:cNvPr id="5" name="TextBox 4"/>
          <p:cNvSpPr txBox="1"/>
          <p:nvPr>
            <p:custDataLst>
              <p:tags r:id="rId3"/>
            </p:custDataLst>
          </p:nvPr>
        </p:nvSpPr>
        <p:spPr>
          <a:xfrm>
            <a:off x="1759208" y="2490853"/>
            <a:ext cx="4160581" cy="3139321"/>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int main()</a:t>
            </a:r>
          </a:p>
          <a:p>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double x = </a:t>
            </a:r>
            <a:r>
              <a:rPr lang="en-US" dirty="0">
                <a:solidFill>
                  <a:srgbClr val="FF0000"/>
                </a:solidFill>
                <a:latin typeface="Courier New" panose="02070309020205020404" pitchFamily="49" charset="0"/>
                <a:cs typeface="Courier New" panose="02070309020205020404" pitchFamily="49" charset="0"/>
              </a:rPr>
              <a:t>sqrt(-2);</a:t>
            </a: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	if (errno != 0)</a:t>
            </a:r>
          </a:p>
          <a:p>
            <a:r>
              <a:rPr lang="en-US" dirty="0">
                <a:latin typeface="Courier New" panose="02070309020205020404" pitchFamily="49" charset="0"/>
                <a:cs typeface="Courier New" panose="02070309020205020404" pitchFamily="49" charset="0"/>
              </a:rPr>
              <a:t>		cout &lt;&lt; </a:t>
            </a:r>
            <a:r>
              <a:rPr lang="en-US" dirty="0">
                <a:solidFill>
                  <a:srgbClr val="FF0000"/>
                </a:solidFill>
                <a:latin typeface="Courier New" panose="02070309020205020404" pitchFamily="49" charset="0"/>
                <a:cs typeface="Courier New" panose="02070309020205020404" pitchFamily="49" charset="0"/>
              </a:rPr>
              <a:t>errno</a:t>
            </a:r>
            <a:r>
              <a:rPr lang="en-US" dirty="0">
                <a:latin typeface="Courier New" panose="02070309020205020404" pitchFamily="49" charset="0"/>
                <a:cs typeface="Courier New" panose="02070309020205020404" pitchFamily="49" charset="0"/>
              </a:rPr>
              <a:t> &lt;&lt; endl;</a:t>
            </a:r>
          </a:p>
          <a:p>
            <a:r>
              <a:rPr lang="en-US" dirty="0">
                <a:latin typeface="Courier New" panose="02070309020205020404" pitchFamily="49" charset="0"/>
                <a:cs typeface="Courier New" panose="02070309020205020404" pitchFamily="49" charset="0"/>
              </a:rPr>
              <a:t>	else</a:t>
            </a:r>
          </a:p>
          <a:p>
            <a:r>
              <a:rPr lang="en-US" dirty="0">
                <a:latin typeface="Courier New" panose="02070309020205020404" pitchFamily="49" charset="0"/>
                <a:cs typeface="Courier New" panose="02070309020205020404" pitchFamily="49" charset="0"/>
              </a:rPr>
              <a:t>		cout &lt;&lt; x &lt;&lt; endl;</a:t>
            </a: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	return 0;</a:t>
            </a:r>
          </a:p>
          <a:p>
            <a:r>
              <a:rPr lang="en-US"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26912582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Simple Functions</a:t>
            </a:r>
          </a:p>
        </p:txBody>
      </p:sp>
      <p:sp>
        <p:nvSpPr>
          <p:cNvPr id="3" name="Content Placeholder 2"/>
          <p:cNvSpPr>
            <a:spLocks noGrp="1"/>
          </p:cNvSpPr>
          <p:nvPr>
            <p:ph idx="1"/>
            <p:custDataLst>
              <p:tags r:id="rId2"/>
            </p:custDataLst>
          </p:nvPr>
        </p:nvSpPr>
        <p:spPr>
          <a:xfrm>
            <a:off x="2231136" y="2638044"/>
            <a:ext cx="7729728" cy="3101983"/>
          </a:xfrm>
        </p:spPr>
        <p:txBody>
          <a:bodyPr>
            <a:normAutofit/>
          </a:bodyPr>
          <a:lstStyle/>
          <a:p>
            <a:r>
              <a:rPr lang="en-US" dirty="0">
                <a:latin typeface="Courier New" panose="02070309020205020404" pitchFamily="49" charset="0"/>
                <a:cs typeface="Courier New" panose="02070309020205020404" pitchFamily="49" charset="0"/>
              </a:rPr>
              <a:t>double pow(double base, double exponent);</a:t>
            </a:r>
          </a:p>
          <a:p>
            <a:r>
              <a:rPr lang="en-US" dirty="0">
                <a:latin typeface="Courier New" panose="02070309020205020404" pitchFamily="49" charset="0"/>
                <a:cs typeface="Courier New" panose="02070309020205020404" pitchFamily="49" charset="0"/>
              </a:rPr>
              <a:t>double pow(double x, double y);</a:t>
            </a:r>
          </a:p>
          <a:p>
            <a:r>
              <a:rPr lang="en-US" dirty="0"/>
              <a:t>The result of raising </a:t>
            </a:r>
            <a:r>
              <a:rPr lang="en-US" i="1" dirty="0"/>
              <a:t>base</a:t>
            </a:r>
            <a:r>
              <a:rPr lang="en-US" dirty="0"/>
              <a:t> to the power </a:t>
            </a:r>
            <a:r>
              <a:rPr lang="en-US" i="1" dirty="0"/>
              <a:t>exponent</a:t>
            </a:r>
            <a:r>
              <a:rPr lang="en-US" dirty="0"/>
              <a:t>.</a:t>
            </a: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cout &lt;&lt; pow(3.14159, 2.0) &lt;&lt; endl;</a:t>
            </a:r>
          </a:p>
          <a:p>
            <a:r>
              <a:rPr lang="en-US" dirty="0">
                <a:latin typeface="Courier New" panose="02070309020205020404" pitchFamily="49" charset="0"/>
                <a:cs typeface="Courier New" panose="02070309020205020404" pitchFamily="49" charset="0"/>
              </a:rPr>
              <a:t>double result = pow(h, 2);</a:t>
            </a:r>
          </a:p>
          <a:p>
            <a:r>
              <a:rPr lang="en-US" dirty="0">
                <a:latin typeface="Courier New" panose="02070309020205020404" pitchFamily="49" charset="0"/>
                <a:cs typeface="Courier New" panose="02070309020205020404" pitchFamily="49" charset="0"/>
              </a:rPr>
              <a:t>double payment = p * r / (1 - pow(1 + r, -n));</a:t>
            </a:r>
          </a:p>
        </p:txBody>
      </p:sp>
      <p:sp>
        <p:nvSpPr>
          <p:cNvPr id="4" name="TextBox 3">
            <a:extLst>
              <a:ext uri="{FF2B5EF4-FFF2-40B4-BE49-F238E27FC236}">
                <a16:creationId xmlns:a16="http://schemas.microsoft.com/office/drawing/2014/main" id="{496A330A-4419-00F9-4F25-A5A5DF5E382D}"/>
              </a:ext>
            </a:extLst>
          </p:cNvPr>
          <p:cNvSpPr txBox="1"/>
          <p:nvPr>
            <p:custDataLst>
              <p:tags r:id="rId3"/>
            </p:custDataLst>
          </p:nvPr>
        </p:nvSpPr>
        <p:spPr>
          <a:xfrm>
            <a:off x="8809022" y="2587209"/>
            <a:ext cx="1294646" cy="923330"/>
          </a:xfrm>
          <a:prstGeom prst="rect">
            <a:avLst/>
          </a:prstGeom>
          <a:noFill/>
        </p:spPr>
        <p:txBody>
          <a:bodyPr wrap="square" rtlCol="0">
            <a:spAutoFit/>
          </a:bodyPr>
          <a:lstStyle/>
          <a:p>
            <a:r>
              <a:rPr lang="en-US" dirty="0">
                <a:solidFill>
                  <a:srgbClr val="FF0000"/>
                </a:solidFill>
              </a:rPr>
              <a:t>base</a:t>
            </a:r>
            <a:r>
              <a:rPr lang="en-US" baseline="30000" dirty="0">
                <a:solidFill>
                  <a:srgbClr val="FF0000"/>
                </a:solidFill>
              </a:rPr>
              <a:t>exponent</a:t>
            </a:r>
            <a:endParaRPr lang="en-US" dirty="0">
              <a:solidFill>
                <a:srgbClr val="FF0000"/>
              </a:solidFill>
            </a:endParaRPr>
          </a:p>
          <a:p>
            <a:endParaRPr lang="en-US" dirty="0">
              <a:solidFill>
                <a:srgbClr val="FF0000"/>
              </a:solidFill>
            </a:endParaRPr>
          </a:p>
          <a:p>
            <a:r>
              <a:rPr lang="en-US" dirty="0">
                <a:solidFill>
                  <a:srgbClr val="FF0000"/>
                </a:solidFill>
              </a:rPr>
              <a:t>X</a:t>
            </a:r>
            <a:r>
              <a:rPr lang="en-US" baseline="30000" dirty="0">
                <a:solidFill>
                  <a:srgbClr val="FF0000"/>
                </a:solidFill>
              </a:rPr>
              <a:t>y</a:t>
            </a:r>
          </a:p>
        </p:txBody>
      </p:sp>
    </p:spTree>
    <p:extLst>
      <p:ext uri="{BB962C8B-B14F-4D97-AF65-F5344CB8AC3E}">
        <p14:creationId xmlns:p14="http://schemas.microsoft.com/office/powerpoint/2010/main" val="792930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Structure Arguments</a:t>
            </a:r>
            <a:br>
              <a:rPr lang="en-US" dirty="0"/>
            </a:br>
            <a:r>
              <a:rPr lang="en-US" dirty="0"/>
              <a:t>(Windows Version)</a:t>
            </a:r>
          </a:p>
        </p:txBody>
      </p:sp>
      <p:sp>
        <p:nvSpPr>
          <p:cNvPr id="3" name="Content Placeholder 2"/>
          <p:cNvSpPr>
            <a:spLocks noGrp="1"/>
          </p:cNvSpPr>
          <p:nvPr>
            <p:ph idx="1"/>
            <p:custDataLst>
              <p:tags r:id="rId2"/>
            </p:custDataLst>
          </p:nvPr>
        </p:nvSpPr>
        <p:spPr>
          <a:xfrm>
            <a:off x="2231136" y="2638044"/>
            <a:ext cx="7729728" cy="3101983"/>
          </a:xfrm>
        </p:spPr>
        <p:txBody>
          <a:bodyPr/>
          <a:lstStyle/>
          <a:p>
            <a:r>
              <a:rPr lang="en-US" dirty="0">
                <a:latin typeface="Courier New" panose="02070309020205020404" pitchFamily="49" charset="0"/>
                <a:cs typeface="Courier New" panose="02070309020205020404" pitchFamily="49" charset="0"/>
              </a:rPr>
              <a:t>#include &lt;sys/</a:t>
            </a:r>
            <a:r>
              <a:rPr lang="en-US" dirty="0" err="1">
                <a:latin typeface="Courier New" panose="02070309020205020404" pitchFamily="49" charset="0"/>
                <a:cs typeface="Courier New" panose="02070309020205020404" pitchFamily="49" charset="0"/>
              </a:rPr>
              <a:t>timeb.h</a:t>
            </a:r>
            <a:r>
              <a:rPr lang="en-US" dirty="0">
                <a:latin typeface="Courier New" panose="02070309020205020404" pitchFamily="49" charset="0"/>
                <a:cs typeface="Courier New" panose="02070309020205020404" pitchFamily="49" charset="0"/>
              </a:rPr>
              <a:t>&gt;</a:t>
            </a:r>
          </a:p>
          <a:p>
            <a:pPr indent="0">
              <a:spcBef>
                <a:spcPts val="0"/>
              </a:spcBef>
              <a:buNone/>
            </a:pPr>
            <a:r>
              <a:rPr lang="en-US" dirty="0">
                <a:latin typeface="Courier New" panose="02070309020205020404" pitchFamily="49" charset="0"/>
                <a:cs typeface="Courier New" panose="02070309020205020404" pitchFamily="49" charset="0"/>
              </a:rPr>
              <a:t>errno_t _ftime_s(struct _timeb</a:t>
            </a:r>
            <a:r>
              <a:rPr lang="en-US" dirty="0">
                <a:solidFill>
                  <a:srgbClr val="FF0000"/>
                </a:solidFill>
                <a:latin typeface="Courier New" panose="02070309020205020404" pitchFamily="49" charset="0"/>
                <a:cs typeface="Courier New" panose="02070309020205020404" pitchFamily="49" charset="0"/>
              </a:rPr>
              <a:t>*</a:t>
            </a:r>
            <a:r>
              <a:rPr lang="en-US" dirty="0">
                <a:latin typeface="Courier New" panose="02070309020205020404" pitchFamily="49" charset="0"/>
                <a:cs typeface="Courier New" panose="02070309020205020404" pitchFamily="49" charset="0"/>
              </a:rPr>
              <a:t> timeptr);</a:t>
            </a:r>
          </a:p>
          <a:p>
            <a:pPr>
              <a:spcBef>
                <a:spcPts val="2400"/>
              </a:spcBef>
            </a:pPr>
            <a:r>
              <a:rPr lang="en-US" dirty="0">
                <a:latin typeface="Courier New" panose="02070309020205020404" pitchFamily="49" charset="0"/>
                <a:cs typeface="Courier New" panose="02070309020205020404" pitchFamily="49" charset="0"/>
              </a:rPr>
              <a:t>struct _timeb</a:t>
            </a:r>
            <a:r>
              <a:rPr lang="en-US" dirty="0">
                <a:solidFill>
                  <a:srgbClr val="FF0000"/>
                </a:solidFill>
                <a:latin typeface="Courier New" panose="02070309020205020404" pitchFamily="49" charset="0"/>
                <a:cs typeface="Courier New" panose="02070309020205020404" pitchFamily="49" charset="0"/>
              </a:rPr>
              <a:t>*</a:t>
            </a:r>
            <a:r>
              <a:rPr lang="en-US" dirty="0">
                <a:latin typeface="Courier New" panose="02070309020205020404" pitchFamily="49" charset="0"/>
                <a:cs typeface="Courier New" panose="02070309020205020404" pitchFamily="49" charset="0"/>
              </a:rPr>
              <a:t> start;		// error!!</a:t>
            </a:r>
          </a:p>
          <a:p>
            <a:pPr indent="0">
              <a:spcBef>
                <a:spcPts val="0"/>
              </a:spcBef>
              <a:buNone/>
            </a:pPr>
            <a:r>
              <a:rPr lang="en-US" dirty="0">
                <a:latin typeface="Courier New" panose="02070309020205020404" pitchFamily="49" charset="0"/>
                <a:cs typeface="Courier New" panose="02070309020205020404" pitchFamily="49" charset="0"/>
              </a:rPr>
              <a:t>_ftime_s(start);</a:t>
            </a:r>
          </a:p>
          <a:p>
            <a:pPr>
              <a:spcBef>
                <a:spcPts val="2400"/>
              </a:spcBef>
            </a:pPr>
            <a:r>
              <a:rPr lang="en-US" dirty="0">
                <a:latin typeface="Courier New" panose="02070309020205020404" pitchFamily="49" charset="0"/>
                <a:cs typeface="Courier New" panose="02070309020205020404" pitchFamily="49" charset="0"/>
              </a:rPr>
              <a:t>struct _timeb start;		// correct, windows</a:t>
            </a:r>
          </a:p>
          <a:p>
            <a:pPr indent="0">
              <a:spcBef>
                <a:spcPts val="0"/>
              </a:spcBef>
              <a:buNone/>
            </a:pPr>
            <a:r>
              <a:rPr lang="en-US" dirty="0">
                <a:latin typeface="Courier New" panose="02070309020205020404" pitchFamily="49" charset="0"/>
                <a:cs typeface="Courier New" panose="02070309020205020404" pitchFamily="49" charset="0"/>
              </a:rPr>
              <a:t>_ftime_s(</a:t>
            </a:r>
            <a:r>
              <a:rPr lang="en-US" dirty="0">
                <a:solidFill>
                  <a:srgbClr val="FF0000"/>
                </a:solidFill>
                <a:latin typeface="Courier New" panose="02070309020205020404" pitchFamily="49" charset="0"/>
                <a:cs typeface="Courier New" panose="02070309020205020404" pitchFamily="49" charset="0"/>
              </a:rPr>
              <a:t>&amp;</a:t>
            </a:r>
            <a:r>
              <a:rPr lang="en-US" dirty="0">
                <a:latin typeface="Courier New" panose="02070309020205020404" pitchFamily="49" charset="0"/>
                <a:cs typeface="Courier New" panose="02070309020205020404" pitchFamily="49" charset="0"/>
              </a:rPr>
              <a:t>start);</a:t>
            </a:r>
          </a:p>
        </p:txBody>
      </p:sp>
    </p:spTree>
    <p:extLst>
      <p:ext uri="{BB962C8B-B14F-4D97-AF65-F5344CB8AC3E}">
        <p14:creationId xmlns:p14="http://schemas.microsoft.com/office/powerpoint/2010/main" val="355319075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2&quot;/&gt;&lt;lineCharCount val=&quot;8&quot;/&gt;&lt;/TableIndex&gt;&lt;/ShapeTextInfo&gt;"/>
  <p:tag name="PRESENTER_DUMMYTAG" val="&lt;DummyForForceWrite&gt;&lt;/DummyForForceWrite&gt;"/>
  <p:tag name="HTML_SHAPEINFO" val="&lt;ThreeDShapeInfo&gt;&lt;uuid val=&quot;{9FAC57B5-37CC-47E3-B733-E337A409F77A}&quot;/&gt;&lt;isInvalidForFieldText val=&quot;0&quot;/&gt;&lt;Image&gt;&lt;filename val=&quot;C:\Users\delroy\AppData\Local\Temp\CP129481688859Session\CPTrustFolder129481688875\PPTImport129484968531\data\asimages\{9FAC57B5-37CC-47E3-B733-E337A409F77A}_1.png&quot;/&gt;&lt;left val=&quot;167&quot;/&gt;&lt;top val=&quot;249&quot;/&gt;&lt;width val=&quot;945&quot;/&gt;&lt;height val=&quot;174&quot;/&gt;&lt;hasText val=&quot;1&quot;/&gt;&lt;/Image&gt;&lt;/ThreeDShape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7&quot;/&gt;&lt;/TableIndex&gt;&lt;/ShapeTextInfo&gt;"/>
  <p:tag name="PRESENTER_DUMMYTAG" val="&lt;DummyForForceWrite&gt;&lt;/DummyForForceWrite&gt;"/>
  <p:tag name="HTML_SHAPEINFO" val="&lt;ThreeDShapeInfo&gt;&lt;uuid val=&quot;{2BA7A267-B5DB-4BDC-B587-2DB6F9DA23F4}&quot;/&gt;&lt;isInvalidForFieldText val=&quot;0&quot;/&gt;&lt;Image&gt;&lt;filename val=&quot;C:\Users\delroy\AppData\Local\Temp\CP129481688859Session\CPTrustFolder129481688875\PPTImport129484968531\data\asimages\{2BA7A267-B5DB-4BDC-B587-2DB6F9DA23F4}_1.png&quot;/&gt;&lt;left val=&quot;282&quot;/&gt;&lt;top val=&quot;452&quot;/&gt;&lt;width val=&quot;715&quot;/&gt;&lt;height val=&quot;134&quot;/&gt;&lt;hasText val=&quot;1&quot;/&gt;&lt;/Image&gt;&lt;/ThreeDShape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BE4F56C4-319D-4107-A1AF-3545381E140F}&quot;/&gt;&lt;isInvalidForFieldText val=&quot;0&quot;/&gt;&lt;Image&gt;&lt;filename val=&quot;C:\Users\delroy\AppData\Local\Temp\CP129481688859Session\CPTrustFolder129481688875\PPTImport129484968531\data\asimages\{BE4F56C4-319D-4107-A1AF-3545381E140F}_1.png&quot;/&gt;&lt;left val=&quot;167&quot;/&gt;&lt;top val=&quot;647&quot;/&gt;&lt;width val=&quot;159&quot;/&gt;&lt;height val=&quot;35&quot;/&gt;&lt;hasText val=&quot;1&quot;/&gt;&lt;/Image&gt;&lt;/ThreeDShape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4&quot;/&gt;&lt;/TableIndex&gt;&lt;/ShapeTextInfo&gt;"/>
  <p:tag name="HTML_SHAPEINFO" val="&lt;ThreeDShapeInfo&gt;&lt;uuid val=&quot;{0A3C28D5-B3AF-4D05-96C1-BB4C42508845}&quot;/&gt;&lt;isInvalidForFieldText val=&quot;0&quot;/&gt;&lt;Image&gt;&lt;filename val=&quot;C:\Users\delroy\AppData\Local\Temp\CP129481688859Session\CPTrustFolder129481688875\PPTImport129484968531\data\asimages\{0A3C28D5-B3AF-4D05-96C1-BB4C42508845}_2.png&quot;/&gt;&lt;left val=&quot;233&quot;/&gt;&lt;top val=&quot;100&quot;/&gt;&lt;width val=&quot;813&quot;/&gt;&lt;height val=&quot;126&quot;/&gt;&lt;hasText val=&quot;1&quot;/&gt;&lt;/Image&gt;&lt;/ThreeDShape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5&quot;/&gt;&lt;/TableIndex&gt;&lt;TableIndex row=&quot;1&quot; col=&quot;2&quot;&gt;&lt;linesCount val=&quot;1&quot;/&gt;&lt;lineCharCount val=&quot;4&quot;/&gt;&lt;/TableIndex&gt;&lt;TableIndex row=&quot;1&quot; col=&quot;3&quot;&gt;&lt;linesCount val=&quot;1&quot;/&gt;&lt;lineCharCount val=&quot;13&quot;/&gt;&lt;/TableIndex&gt;&lt;TableIndex row=&quot;1&quot; col=&quot;4&quot;&gt;&lt;linesCount val=&quot;1&quot;/&gt;&lt;lineCharCount val=&quot;9&quot;/&gt;&lt;/TableIndex&gt;&lt;TableIndex row=&quot;1&quot; col=&quot;5&quot;&gt;&lt;linesCount val=&quot;1&quot;/&gt;&lt;lineCharCount val=&quot;12&quot;/&gt;&lt;/TableIndex&gt;&lt;TableIndex row=&quot;2&quot; col=&quot;1&quot;&gt;&lt;linesCount val=&quot;1&quot;/&gt;&lt;lineCharCount val=&quot;13&quot;/&gt;&lt;/TableIndex&gt;&lt;TableIndex row=&quot;2&quot; col=&quot;2&quot;&gt;&lt;linesCount val=&quot;1&quot;/&gt;&lt;lineCharCount val=&quot;13&quot;/&gt;&lt;/TableIndex&gt;&lt;TableIndex row=&quot;2&quot; col=&quot;3&quot;&gt;&lt;linesCount val=&quot;1&quot;/&gt;&lt;lineCharCount val=&quot;8&quot;/&gt;&lt;/TableIndex&gt;&lt;TableIndex row=&quot;2&quot; col=&quot;4&quot;&gt;&lt;linesCount val=&quot;1&quot;/&gt;&lt;lineCharCount val=&quot;9&quot;/&gt;&lt;/TableIndex&gt;&lt;TableIndex row=&quot;2&quot; col=&quot;5&quot;&gt;&lt;linesCount val=&quot;1&quot;/&gt;&lt;lineCharCount val=&quot;4&quot;/&gt;&lt;/TableIndex&gt;&lt;TableIndex row=&quot;3&quot; col=&quot;1&quot;&gt;&lt;linesCount val=&quot;1&quot;/&gt;&lt;lineCharCount val=&quot;9&quot;/&gt;&lt;/TableIndex&gt;&lt;TableIndex row=&quot;3&quot; col=&quot;2&quot;&gt;&lt;linesCount val=&quot;1&quot;/&gt;&lt;lineCharCount val=&quot;9&quot;/&gt;&lt;/TableIndex&gt;&lt;TableIndex row=&quot;3&quot; col=&quot;3&quot;&gt;&lt;linesCount val=&quot;1&quot;/&gt;&lt;lineCharCount val=&quot;16&quot;/&gt;&lt;/TableIndex&gt;&lt;TableIndex row=&quot;3&quot; col=&quot;4&quot;&gt;&lt;linesCount val=&quot;1&quot;/&gt;&lt;lineCharCount val=&quot;6&quot;/&gt;&lt;/TableIndex&gt;&lt;TableIndex row=&quot;3&quot; col=&quot;5&quot;&gt;&lt;linesCount val=&quot;1&quot;/&gt;&lt;lineCharCount val=&quot;8&quot;/&gt;&lt;/TableIndex&gt;&lt;TableIndex row=&quot;4&quot; col=&quot;1&quot;&gt;&lt;linesCount val=&quot;1&quot;/&gt;&lt;lineCharCount val=&quot;11&quot;/&gt;&lt;/TableIndex&gt;&lt;TableIndex row=&quot;4&quot; col=&quot;2&quot;&gt;&lt;linesCount val=&quot;1&quot;/&gt;&lt;lineCharCount val=&quot;11&quot;/&gt;&lt;/TableIndex&gt;&lt;TableIndex row=&quot;4&quot; col=&quot;3&quot;&gt;&lt;linesCount val=&quot;1&quot;/&gt;&lt;lineCharCount val=&quot;16&quot;/&gt;&lt;/TableIndex&gt;&lt;TableIndex row=&quot;4&quot; col=&quot;4&quot;&gt;&lt;linesCount val=&quot;1&quot;/&gt;&lt;lineCharCount val=&quot;12&quot;/&gt;&lt;/TableIndex&gt;&lt;TableIndex row=&quot;4&quot; col=&quot;5&quot;&gt;&lt;linesCount val=&quot;1&quot;/&gt;&lt;lineCharCount val=&quot;8&quot;/&gt;&lt;/TableIndex&gt;&lt;TableIndex row=&quot;5&quot; col=&quot;1&quot;&gt;&lt;linesCount val=&quot;1&quot;/&gt;&lt;lineCharCount val=&quot;17&quot;/&gt;&lt;/TableIndex&gt;&lt;TableIndex row=&quot;5&quot; col=&quot;2&quot;&gt;&lt;linesCount val=&quot;1&quot;/&gt;&lt;lineCharCount val=&quot;17&quot;/&gt;&lt;/TableIndex&gt;&lt;TableIndex row=&quot;5&quot; col=&quot;3&quot;&gt;&lt;linesCount val=&quot;1&quot;/&gt;&lt;lineCharCount val=&quot;18&quot;/&gt;&lt;/TableIndex&gt;&lt;TableIndex row=&quot;5&quot; col=&quot;4&quot;&gt;&lt;linesCount val=&quot;1&quot;/&gt;&lt;lineCharCount val=&quot;9&quot;/&gt;&lt;/TableIndex&gt;&lt;TableIndex row=&quot;5&quot; col=&quot;5&quot;&gt;&lt;linesCount val=&quot;1&quot;/&gt;&lt;lineCharCount val=&quot;11&quot;/&gt;&lt;/TableIndex&gt;&lt;TableIndex row=&quot;6&quot; col=&quot;1&quot;&gt;&lt;linesCount val=&quot;1&quot;/&gt;&lt;lineCharCount val=&quot;5&quot;/&gt;&lt;/TableIndex&gt;&lt;TableIndex row=&quot;6&quot; col=&quot;2&quot;&gt;&lt;linesCount val=&quot;1&quot;/&gt;&lt;lineCharCount val=&quot;5&quot;/&gt;&lt;/TableIndex&gt;&lt;TableIndex row=&quot;6&quot; col=&quot;3&quot;&gt;&lt;linesCount val=&quot;1&quot;/&gt;&lt;lineCharCount val=&quot;10&quot;/&gt;&lt;/TableIndex&gt;&lt;TableIndex row=&quot;6&quot; col=&quot;4&quot;&gt;&lt;linesCount val=&quot;1&quot;/&gt;&lt;lineCharCount val=&quot;10&quot;/&gt;&lt;/TableIndex&gt;&lt;TableIndex row=&quot;6&quot; col=&quot;5&quot;&gt;&lt;linesCount val=&quot;1&quot;/&gt;&lt;lineCharCount val=&quot;14&quot;/&gt;&lt;/TableIndex&gt;&lt;TableIndex row=&quot;7&quot; col=&quot;1&quot;&gt;&lt;linesCount val=&quot;1&quot;/&gt;&lt;lineCharCount val=&quot;12&quot;/&gt;&lt;/TableIndex&gt;&lt;TableIndex row=&quot;7&quot; col=&quot;2&quot;&gt;&lt;linesCount val=&quot;1&quot;/&gt;&lt;lineCharCount val=&quot;12&quot;/&gt;&lt;/TableIndex&gt;&lt;TableIndex row=&quot;7&quot; col=&quot;3&quot;&gt;&lt;linesCount val=&quot;1&quot;/&gt;&lt;lineCharCount val=&quot;12&quot;/&gt;&lt;/TableIndex&gt;&lt;TableIndex row=&quot;7&quot; col=&quot;4&quot;&gt;&lt;linesCount val=&quot;1&quot;/&gt;&lt;lineCharCount val=&quot;6&quot;/&gt;&lt;/TableIndex&gt;&lt;TableIndex row=&quot;7&quot; col=&quot;5&quot;&gt;&lt;linesCount val=&quot;1&quot;/&gt;&lt;lineCharCount val=&quot;3&quot;/&gt;&lt;/TableIndex&gt;&lt;TableIndex row=&quot;8&quot; col=&quot;1&quot;&gt;&lt;linesCount val=&quot;1&quot;/&gt;&lt;lineCharCount val=&quot;7&quot;/&gt;&lt;/TableIndex&gt;&lt;TableIndex row=&quot;8&quot; col=&quot;2&quot;&gt;&lt;linesCount val=&quot;1&quot;/&gt;&lt;lineCharCount val=&quot;7&quot;/&gt;&lt;/TableIndex&gt;&lt;TableIndex row=&quot;8&quot; col=&quot;3&quot;&gt;&lt;linesCount val=&quot;1&quot;/&gt;&lt;lineCharCount val=&quot;7&quot;/&gt;&lt;/TableIndex&gt;&lt;TableIndex row=&quot;8&quot; col=&quot;4&quot;&gt;&lt;linesCount val=&quot;1&quot;/&gt;&lt;lineCharCount val=&quot;7&quot;/&gt;&lt;/TableIndex&gt;&lt;TableIndex row=&quot;8&quot; col=&quot;5&quot;&gt;&lt;linesCount val=&quot;1&quot;/&gt;&lt;lineCharCount val=&quot;3&quot;/&gt;&lt;/TableIndex&gt;&lt;TableIndex row=&quot;9&quot; col=&quot;1&quot;&gt;&lt;linesCount val=&quot;1&quot;/&gt;&lt;lineCharCount val=&quot;12&quot;/&gt;&lt;/TableIndex&gt;&lt;TableIndex row=&quot;9&quot; col=&quot;2&quot;&gt;&lt;linesCount val=&quot;1&quot;/&gt;&lt;lineCharCount val=&quot;12&quot;/&gt;&lt;/TableIndex&gt;&lt;TableIndex row=&quot;9&quot; col=&quot;3&quot;&gt;&lt;linesCount val=&quot;1&quot;/&gt;&lt;lineCharCount val=&quot;8&quot;/&gt;&lt;/TableIndex&gt;&lt;TableIndex row=&quot;9&quot; col=&quot;4&quot;&gt;&lt;linesCount val=&quot;1&quot;/&gt;&lt;lineCharCount val=&quot;8&quot;/&gt;&lt;/TableIndex&gt;&lt;TableIndex row=&quot;9&quot; col=&quot;5&quot;&gt;&lt;linesCount val=&quot;1&quot;/&gt;&lt;lineCharCount val=&quot;8&quot;/&gt;&lt;/TableIndex&gt;&lt;/ShapeTextInfo&gt;"/>
  <p:tag name="PRESENTER_SHAPEINFO" val="&lt;ThreeDShapeInfo&gt;&lt;uuid val=&quot;{7D69F521-FE71-42B1-BB82-6F5D6C4B9810}&quot;/&gt;&lt;isInvalidForFieldText val=&quot;0&quot;/&gt;&lt;Image&gt;&lt;filename val=&quot;C:\Users\delroy\AppData\Local\Temp\CP129481688859Session\CPTrustFolder129481688875\PPTImport129484968531\data\asimages\{7D69F521-FE71-42B1-BB82-6F5D6C4B9810}_2.png&quot;/&gt;&lt;left val=&quot;232&quot;/&gt;&lt;top val=&quot;273&quot;/&gt;&lt;width val=&quot;816&quot;/&gt;&lt;height val=&quot;363&quot;/&gt;&lt;hasText val=&quot;1&quot;/&gt;&lt;/Image&gt;&lt;/ThreeDShape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4&quot;/&gt;&lt;lineCharCount val=&quot;19&quot;/&gt;&lt;/TableIndex&gt;&lt;/ShapeTextInfo&gt;"/>
  <p:tag name="HTML_SHAPEINFO" val="&lt;ThreeDShapeInfo&gt;&lt;uuid val=&quot;{6A582E52-5906-4467-84B9-738625DFFD35}&quot;/&gt;&lt;isInvalidForFieldText val=&quot;0&quot;/&gt;&lt;Image&gt;&lt;filename val=&quot;C:\Users\delroy\AppData\Local\Temp\CP129481688859Session\CPTrustFolder129481688875\PPTImport129484968531\data\asimages\{6A582E52-5906-4467-84B9-738625DFFD35}_3.png&quot;/&gt;&lt;left val=&quot;233&quot;/&gt;&lt;top val=&quot;100&quot;/&gt;&lt;width val=&quot;813&quot;/&gt;&lt;height val=&quot;126&quot;/&gt;&lt;hasText val=&quot;1&quot;/&gt;&lt;/Image&gt;&lt;/ThreeDShape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69&quot;/&gt;&lt;lineCharCount val=&quot;85&quot;/&gt;&lt;lineCharCount val=&quot;79&quot;/&gt;&lt;lineCharCount val=&quot;13&quot;/&gt;&lt;lineCharCount val=&quot;20&quot;/&gt;&lt;lineCharCount val=&quot;47&quot;/&gt;&lt;lineCharCount val=&quot;28&quot;/&gt;&lt;lineCharCount val=&quot;28&quot;/&gt;&lt;/TableIndex&gt;&lt;/ShapeTextInfo&gt;"/>
  <p:tag name="HTML_SHAPEINFO" val="&lt;ThreeDShapeInfo&gt;&lt;uuid val=&quot;{E815B630-BE52-4102-9474-0C0298C56FEB}&quot;/&gt;&lt;isInvalidForFieldText val=&quot;0&quot;/&gt;&lt;Image&gt;&lt;filename val=&quot;C:\Users\delroy\AppData\Local\Temp\CP129481688859Session\CPTrustFolder129481688875\PPTImport129484968531\data\asimages\{E815B630-BE52-4102-9474-0C0298C56FEB}_3.png&quot;/&gt;&lt;left val=&quot;229&quot;/&gt;&lt;top val=&quot;273&quot;/&gt;&lt;width val=&quot;816&quot;/&gt;&lt;height val=&quot;359&quot;/&gt;&lt;hasText val=&quot;1&quot;/&gt;&lt;/Image&gt;&lt;/ThreeDShape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8&quot;/&gt;&lt;/TableIndex&gt;&lt;/ShapeTextInfo&gt;"/>
  <p:tag name="HTML_SHAPEINFO" val="&lt;ThreeDShapeInfo&gt;&lt;uuid val=&quot;{7F4BF148-21E5-4E36-8508-A01B440BCF4B}&quot;/&gt;&lt;isInvalidForFieldText val=&quot;0&quot;/&gt;&lt;Image&gt;&lt;filename val=&quot;C:\Users\delroy\AppData\Local\Temp\CP129481688859Session\CPTrustFolder129481688875\PPTImport129484968531\data\asimages\{7F4BF148-21E5-4E36-8508-A01B440BCF4B}_4.png&quot;/&gt;&lt;left val=&quot;233&quot;/&gt;&lt;top val=&quot;100&quot;/&gt;&lt;width val=&quot;813&quot;/&gt;&lt;height val=&quot;126&quot;/&gt;&lt;hasText val=&quot;1&quot;/&gt;&lt;/Image&gt;&lt;/ThreeDShape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1&quot;/&gt;&lt;/TableIndex&gt;&lt;/ShapeTextInfo&gt;"/>
  <p:tag name="HTML_SHAPEINFO" val="&lt;ThreeDShapeInfo&gt;&lt;uuid val=&quot;{5D09C35F-C766-4EA2-9AE4-1B157629995E}&quot;/&gt;&lt;isInvalidForFieldText val=&quot;0&quot;/&gt;&lt;Image&gt;&lt;filename val=&quot;C:\Users\delroy\AppData\Local\Temp\CP129481688859Session\CPTrustFolder129481688875\PPTImport129484968531\data\asimages\{5D09C35F-C766-4EA2-9AE4-1B157629995E}_4.png&quot;/&gt;&lt;left val=&quot;229&quot;/&gt;&lt;top val=&quot;273&quot;/&gt;&lt;width val=&quot;816&quot;/&gt;&lt;height val=&quot;52&quot;/&gt;&lt;hasText val=&quot;1&quot;/&gt;&lt;/Image&gt;&lt;/ThreeDShape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11&quot;/&gt;&lt;lineCharCount val=&quot;2&quot;/&gt;&lt;lineCharCount val=&quot;30&quot;/&gt;&lt;lineCharCount val=&quot;43&quot;/&gt;&lt;lineCharCount val=&quot;30&quot;/&gt;&lt;lineCharCount val=&quot;14&quot;/&gt;&lt;lineCharCount val=&quot;1&quot;/&gt;&lt;/TableIndex&gt;&lt;/ShapeTextInfo&gt;"/>
  <p:tag name="HTML_SHAPEINFO" val="&lt;ThreeDShapeInfo&gt;&lt;uuid val=&quot;{FFB1AC81-72CF-4A23-B74D-B1E2A4D68EA6}&quot;/&gt;&lt;isInvalidForFieldText val=&quot;0&quot;/&gt;&lt;Image&gt;&lt;filename val=&quot;C:\Users\delroy\AppData\Local\Temp\CP129481688859Session\CPTrustFolder129481688875\PPTImport129484968531\data\asimages\{FFB1AC81-72CF-4A23-B74D-B1E2A4D68EA6}_4.png&quot;/&gt;&lt;left val=&quot;228&quot;/&gt;&lt;top val=&quot;356&quot;/&gt;&lt;width val=&quot;817&quot;/&gt;&lt;height val=&quot;224&quot;/&gt;&lt;hasText val=&quot;1&quot;/&gt;&lt;/Image&gt;&lt;/ThreeDShape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5&quot;/&gt;&lt;/TableIndex&gt;&lt;/ShapeTextInfo&gt;"/>
  <p:tag name="HTML_SHAPEINFO" val="&lt;ThreeDShapeInfo&gt;&lt;uuid val=&quot;{FC848711-FAA3-4A3F-90D9-D7AEB9826CDC}&quot;/&gt;&lt;isInvalidForFieldText val=&quot;0&quot;/&gt;&lt;Image&gt;&lt;filename val=&quot;C:\Users\delroy\AppData\Local\Temp\CP129481688859Session\CPTrustFolder129481688875\PPTImport129484968531\data\asimages\{FC848711-FAA3-4A3F-90D9-D7AEB9826CDC}_5.png&quot;/&gt;&lt;left val=&quot;233&quot;/&gt;&lt;top val=&quot;100&quot;/&gt;&lt;width val=&quot;813&quot;/&gt;&lt;height val=&quot;126&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34&quot;/&gt;&lt;lineCharCount val=&quot;20&quot;/&gt;&lt;lineCharCount val=&quot;16&quot;/&gt;&lt;lineCharCount val=&quot;6&quot;/&gt;&lt;lineCharCount val=&quot;4&quot;/&gt;&lt;lineCharCount val=&quot;8&quot;/&gt;&lt;lineCharCount val=&quot;20&quot;/&gt;&lt;lineCharCount val=&quot;22&quot;/&gt;&lt;lineCharCount val=&quot;24&quot;/&gt;&lt;/TableIndex&gt;&lt;/ShapeTextInfo&gt;"/>
  <p:tag name="HTML_SHAPEINFO" val="&lt;ThreeDShapeInfo&gt;&lt;uuid val=&quot;{B51ECBEA-EF53-4C01-BD71-0A7C568BEEB6}&quot;/&gt;&lt;isInvalidForFieldText val=&quot;0&quot;/&gt;&lt;Image&gt;&lt;filename val=&quot;C:\Users\delroy\AppData\Local\Temp\CP129481688859Session\CPTrustFolder129481688875\PPTImport129484968531\data\asimages\{B51ECBEA-EF53-4C01-BD71-0A7C568BEEB6}_5.png&quot;/&gt;&lt;left val=&quot;655&quot;/&gt;&lt;top val=&quot;258&quot;/&gt;&lt;width val=&quot;449&quot;/&gt;&lt;height val=&quot;375&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1&quot;/&gt;&lt;lineCharCount val=&quot;11&quot;/&gt;&lt;lineCharCount val=&quot;2&quot;/&gt;&lt;lineCharCount val=&quot;22&quot;/&gt;&lt;lineCharCount val=&quot;1&quot;/&gt;&lt;lineCharCount val=&quot;17&quot;/&gt;&lt;lineCharCount val=&quot;25&quot;/&gt;&lt;lineCharCount val=&quot;6&quot;/&gt;&lt;lineCharCount val=&quot;21&quot;/&gt;&lt;lineCharCount val=&quot;1&quot;/&gt;&lt;lineCharCount val=&quot;11&quot;/&gt;&lt;lineCharCount val=&quot;1&quot;/&gt;&lt;/TableIndex&gt;&lt;/ShapeTextInfo&gt;"/>
  <p:tag name="HTML_SHAPEINFO" val="&lt;ThreeDShapeInfo&gt;&lt;uuid val=&quot;{AAF16153-1DC8-4B3D-965E-FDF91C74F621}&quot;/&gt;&lt;isInvalidForFieldText val=&quot;0&quot;/&gt;&lt;Image&gt;&lt;filename val=&quot;C:\Users\delroy\AppData\Local\Temp\CP129481688859Session\CPTrustFolder129481688875\PPTImport129484968531\data\asimages\{AAF16153-1DC8-4B3D-965E-FDF91C74F621}_5.png&quot;/&gt;&lt;left val=&quot;179&quot;/&gt;&lt;top val=&quot;258&quot;/&gt;&lt;width val=&quot;443&quot;/&gt;&lt;height val=&quot;340&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6&quot;/&gt;&lt;/TableIndex&gt;&lt;/ShapeTextInfo&gt;"/>
  <p:tag name="HTML_SHAPEINFO" val="&lt;ThreeDShapeInfo&gt;&lt;uuid val=&quot;{9BDE1A94-97A9-42D9-A886-1C2BE11BC5BF}&quot;/&gt;&lt;isInvalidForFieldText val=&quot;0&quot;/&gt;&lt;Image&gt;&lt;filename val=&quot;C:\Users\delroy\AppData\Local\Temp\CP129481688859Session\CPTrustFolder129481688875\PPTImport129484968531\data\asimages\{9BDE1A94-97A9-42D9-A886-1C2BE11BC5BF}_6.png&quot;/&gt;&lt;left val=&quot;233&quot;/&gt;&lt;top val=&quot;100&quot;/&gt;&lt;width val=&quot;813&quot;/&gt;&lt;height val=&quot;126&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42&quot;/&gt;&lt;lineCharCount val=&quot;32&quot;/&gt;&lt;lineCharCount val=&quot;50&quot;/&gt;&lt;lineCharCount val=&quot;1&quot;/&gt;&lt;lineCharCount val=&quot;35&quot;/&gt;&lt;lineCharCount val=&quot;27&quot;/&gt;&lt;lineCharCount val=&quot;46&quot;/&gt;&lt;/TableIndex&gt;&lt;/ShapeTextInfo&gt;"/>
  <p:tag name="HTML_SHAPEINFO" val="&lt;ThreeDShapeInfo&gt;&lt;uuid val=&quot;{09322825-17B3-4480-A0CD-7F9194A7E41E}&quot;/&gt;&lt;isInvalidForFieldText val=&quot;0&quot;/&gt;&lt;Image&gt;&lt;filename val=&quot;C:\Users\delroy\AppData\Local\Temp\CP129481688859Session\CPTrustFolder129481688875\PPTImport129484968531\data\asimages\{09322825-17B3-4480-A0CD-7F9194A7E41E}_6.png&quot;/&gt;&lt;left val=&quot;229&quot;/&gt;&lt;top val=&quot;273&quot;/&gt;&lt;width val=&quot;816&quot;/&gt;&lt;height val=&quot;329&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13&quot;/&gt;&lt;lineCharCount val=&quot;1&quot;/&gt;&lt;lineCharCount val=&quot;2&quot;/&gt;&lt;/TableIndex&gt;&lt;/ShapeTextInfo&gt;"/>
  <p:tag name="HTML_SHAPEINFO" val="&lt;ThreeDShapeInfo&gt;&lt;uuid val=&quot;{DB59811A-4ED2-4B22-BF6B-F69D413A6E20}&quot;/&gt;&lt;isInvalidForFieldText val=&quot;0&quot;/&gt;&lt;Image&gt;&lt;filename val=&quot;C:\Users\delroy\AppData\Local\Temp\CP129481688859Session\CPTrustFolder129481688875\PPTImport129484968531\data\asimages\{DB59811A-4ED2-4B22-BF6B-F69D413A6E20}_6.png&quot;/&gt;&lt;left val=&quot;919&quot;/&gt;&lt;top val=&quot;268&quot;/&gt;&lt;width val=&quot;142&quot;/&gt;&lt;height val=&quot;109&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0&quot;/&gt;&lt;lineCharCount val=&quot;17&quot;/&gt;&lt;/TableIndex&gt;&lt;/ShapeTextInfo&gt;"/>
  <p:tag name="HTML_SHAPEINFO" val="&lt;ThreeDShapeInfo&gt;&lt;uuid val=&quot;{B0C3B13F-A00F-45D7-AA9F-159CA3B8C942}&quot;/&gt;&lt;isInvalidForFieldText val=&quot;0&quot;/&gt;&lt;Image&gt;&lt;filename val=&quot;C:\Users\delroy\AppData\Local\Temp\CP129481688859Session\CPTrustFolder129481688875\PPTImport129484968531\data\asimages\{B0C3B13F-A00F-45D7-AA9F-159CA3B8C942}_7.png&quot;/&gt;&lt;left val=&quot;233&quot;/&gt;&lt;top val=&quot;100&quot;/&gt;&lt;width val=&quot;813&quot;/&gt;&lt;height val=&quot;126&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23&quot;/&gt;&lt;lineCharCount val=&quot;42&quot;/&gt;&lt;lineCharCount val=&quot;34&quot;/&gt;&lt;lineCharCount val=&quot;17&quot;/&gt;&lt;lineCharCount val=&quot;42&quot;/&gt;&lt;lineCharCount val=&quot;17&quot;/&gt;&lt;/TableIndex&gt;&lt;/ShapeTextInfo&gt;"/>
  <p:tag name="HTML_SHAPEINFO" val="&lt;ThreeDShapeInfo&gt;&lt;uuid val=&quot;{09A89188-06B8-4E89-95B7-CB5EB1FCF9CE}&quot;/&gt;&lt;isInvalidForFieldText val=&quot;0&quot;/&gt;&lt;Image&gt;&lt;filename val=&quot;C:\Users\delroy\AppData\Local\Temp\CP129481688859Session\CPTrustFolder129481688875\PPTImport129484968531\data\asimages\{09A89188-06B8-4E89-95B7-CB5EB1FCF9CE}_7.png&quot;/&gt;&lt;left val=&quot;229&quot;/&gt;&lt;top val=&quot;273&quot;/&gt;&lt;width val=&quot;816&quot;/&gt;&lt;height val=&quot;329&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1694</TotalTime>
  <Words>1664</Words>
  <Application>Microsoft Office PowerPoint</Application>
  <PresentationFormat>Widescreen</PresentationFormat>
  <Paragraphs>121</Paragraphs>
  <Slides>7</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Calibri</vt:lpstr>
      <vt:lpstr>Consolas</vt:lpstr>
      <vt:lpstr>Courier New</vt:lpstr>
      <vt:lpstr>Gill Sans MT</vt:lpstr>
      <vt:lpstr>Symbol</vt:lpstr>
      <vt:lpstr>Parcel</vt:lpstr>
      <vt:lpstr>From Documentation to Programs</vt:lpstr>
      <vt:lpstr>Common Document Sections</vt:lpstr>
      <vt:lpstr>type aliases: Portable Data Types</vt:lpstr>
      <vt:lpstr>type alias example</vt:lpstr>
      <vt:lpstr>Error Reporting</vt:lpstr>
      <vt:lpstr>Simple Functions</vt:lpstr>
      <vt:lpstr>Structure Arguments (Windows Version)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Documentation</dc:title>
  <dc:creator>Delroy Brinkerhoff</dc:creator>
  <cp:lastModifiedBy>delroy</cp:lastModifiedBy>
  <cp:revision>52</cp:revision>
  <dcterms:created xsi:type="dcterms:W3CDTF">2016-07-13T22:03:45Z</dcterms:created>
  <dcterms:modified xsi:type="dcterms:W3CDTF">2026-07-15T19:06:31Z</dcterms:modified>
</cp:coreProperties>
</file>