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F4C422-9734-44EE-AA5E-664F4BD0FDF7}" type="datetimeFigureOut">
              <a:rPr lang="en-US" smtClean="0"/>
              <a:t>5/29/2024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4D6742-1B70-48F0-9976-C9089C1FBBA0}" type="slidenum">
              <a:rPr lang="en-US" smtClean="0"/>
              <a:t>‹#›</a:t>
            </a:fld>
            <a:endParaRPr lang="en-US"/>
          </a:p>
        </p:txBody>
      </p:sp>
    </p:spTree>
    <p:extLst>
      <p:ext uri="{BB962C8B-B14F-4D97-AF65-F5344CB8AC3E}">
        <p14:creationId xmlns:p14="http://schemas.microsoft.com/office/powerpoint/2010/main" val="7292199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It is generally easier to grasp the basic concepts of arrays if we view them abstractly as a picture. This is especially true once we realize that arrays may come in different shapes.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144D6742-1B70-48F0-9976-C9089C1FBBA0}" type="slidenum">
              <a:rPr lang="en-US" smtClean="0"/>
              <a:t>1</a:t>
            </a:fld>
            <a:endParaRPr lang="en-US"/>
          </a:p>
        </p:txBody>
      </p:sp>
    </p:spTree>
    <p:extLst>
      <p:ext uri="{BB962C8B-B14F-4D97-AF65-F5344CB8AC3E}">
        <p14:creationId xmlns:p14="http://schemas.microsoft.com/office/powerpoint/2010/main" val="6949792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A one-dimensional array looks very much like a list. That is, it forms a sequence or list of values or elements. The array named "test" is defined to contain a sequence or list of 10 integers. The size of the array is the number of rows in the list. Notice that the legal index values began at zero and go to one less than the size of the array.</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144D6742-1B70-48F0-9976-C9089C1FBBA0}" type="slidenum">
              <a:rPr lang="en-US" smtClean="0"/>
              <a:t>2</a:t>
            </a:fld>
            <a:endParaRPr lang="en-US"/>
          </a:p>
        </p:txBody>
      </p:sp>
    </p:spTree>
    <p:extLst>
      <p:ext uri="{BB962C8B-B14F-4D97-AF65-F5344CB8AC3E}">
        <p14:creationId xmlns:p14="http://schemas.microsoft.com/office/powerpoint/2010/main" val="6856048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A two-dimensional array looks like a table, that is, it has rows and columns. When we define a two-dimensional array we must specify two separate sizes. The first size is the maximum number of rows in the table, while a second size is the maximum number of columns. Also notice that each size is enclosed in a separate pair of square brackets (some languages allow a comma separated list of sizes enclosed in a single pair of square brackets, but C++ does not support this notation).</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144D6742-1B70-48F0-9976-C9089C1FBBA0}" type="slidenum">
              <a:rPr lang="en-US" smtClean="0"/>
              <a:t>3</a:t>
            </a:fld>
            <a:endParaRPr lang="en-US"/>
          </a:p>
        </p:txBody>
      </p:sp>
    </p:spTree>
    <p:extLst>
      <p:ext uri="{BB962C8B-B14F-4D97-AF65-F5344CB8AC3E}">
        <p14:creationId xmlns:p14="http://schemas.microsoft.com/office/powerpoint/2010/main" val="23090357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A three-dimensional array looks like a box. A three-dimensional array requires three separate sizes, each in its own pair of square brackets. The first size is the rows, the second size the number of columns, and the third size the number of layers or the depth of the box. Notice that in this example all three dimensions are the same size; furthermore, all of the example element accesses lie on the surface of the box. Both of these features are simply due to my lack of illustrative capability. In general, each dimension may be a different size, and elements inside the box may also be accessed and used.</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There is no limit to the number of dimensions that an array may have, but in practice one- and two-dimensional arrays are generally sufficient (unless you're working in a very specialized area of computer science or engineering).</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144D6742-1B70-48F0-9976-C9089C1FBBA0}" type="slidenum">
              <a:rPr lang="en-US" smtClean="0"/>
              <a:t>4</a:t>
            </a:fld>
            <a:endParaRPr lang="en-US"/>
          </a:p>
        </p:txBody>
      </p:sp>
    </p:spTree>
    <p:extLst>
      <p:ext uri="{BB962C8B-B14F-4D97-AF65-F5344CB8AC3E}">
        <p14:creationId xmlns:p14="http://schemas.microsoft.com/office/powerpoint/2010/main" val="13635244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5/29/2024</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5/29/2024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5/29/2024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5/29/2024</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5/29/2024</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5/29/2024</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image" Target="../media/image1.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3.xml"/><Relationship Id="rId1" Type="http://schemas.openxmlformats.org/officeDocument/2006/relationships/slideLayout" Target="../slideLayouts/slideLayout8.x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4.xml"/><Relationship Id="rId1" Type="http://schemas.openxmlformats.org/officeDocument/2006/relationships/slideLayout" Target="../slideLayouts/slideLayout8.xml"/><Relationship Id="rId4" Type="http://schemas.openxmlformats.org/officeDocument/2006/relationships/image" Target="../media/image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Visualizing Arrays</a:t>
            </a:r>
          </a:p>
        </p:txBody>
      </p:sp>
      <p:sp>
        <p:nvSpPr>
          <p:cNvPr id="3" name="Subtitle 2"/>
          <p:cNvSpPr>
            <a:spLocks noGrp="1"/>
          </p:cNvSpPr>
          <p:nvPr>
            <p:ph type="subTitle" idx="1"/>
          </p:nvPr>
        </p:nvSpPr>
        <p:spPr/>
        <p:txBody>
          <a:bodyPr/>
          <a:lstStyle/>
          <a:p>
            <a:r>
              <a:rPr lang="en-US" dirty="0"/>
              <a:t>Arrays May Have Different Shapes</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One-Dimensional Array</a:t>
            </a:r>
          </a:p>
        </p:txBody>
      </p:sp>
      <p:sp>
        <p:nvSpPr>
          <p:cNvPr id="4" name="Text Placeholder 3"/>
          <p:cNvSpPr>
            <a:spLocks noGrp="1"/>
          </p:cNvSpPr>
          <p:nvPr>
            <p:ph type="body" sz="half" idx="2"/>
          </p:nvPr>
        </p:nvSpPr>
        <p:spPr/>
        <p:txBody>
          <a:bodyPr/>
          <a:lstStyle/>
          <a:p>
            <a:r>
              <a:rPr lang="en-US" dirty="0"/>
              <a:t>Looks like a list</a:t>
            </a:r>
          </a:p>
          <a:p>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test[10];</a:t>
            </a:r>
          </a:p>
          <a:p>
            <a:r>
              <a:rPr lang="en-US" dirty="0"/>
              <a:t>Legal index values: 0 - 9</a:t>
            </a:r>
          </a:p>
        </p:txBody>
      </p:sp>
      <p:graphicFrame>
        <p:nvGraphicFramePr>
          <p:cNvPr id="3" name="Object 2"/>
          <p:cNvGraphicFramePr>
            <a:graphicFrameLocks noChangeAspect="1"/>
          </p:cNvGraphicFramePr>
          <p:nvPr>
            <p:extLst>
              <p:ext uri="{D42A27DB-BD31-4B8C-83A1-F6EECF244321}">
                <p14:modId xmlns:p14="http://schemas.microsoft.com/office/powerpoint/2010/main" val="4279378136"/>
              </p:ext>
            </p:extLst>
          </p:nvPr>
        </p:nvGraphicFramePr>
        <p:xfrm>
          <a:off x="6248401" y="1292431"/>
          <a:ext cx="5785050" cy="4202133"/>
        </p:xfrm>
        <a:graphic>
          <a:graphicData uri="http://schemas.openxmlformats.org/presentationml/2006/ole">
            <mc:AlternateContent xmlns:mc="http://schemas.openxmlformats.org/markup-compatibility/2006">
              <mc:Choice xmlns:v="urn:schemas-microsoft-com:vml" Requires="v">
                <p:oleObj name="Drawing" r:id="rId3" imgW="4838760" imgH="3514680" progId="Presentations.Drawing.17">
                  <p:embed/>
                </p:oleObj>
              </mc:Choice>
              <mc:Fallback>
                <p:oleObj name="Drawing" r:id="rId3" imgW="4838760" imgH="3514680" progId="Presentations.Drawing.17">
                  <p:embed/>
                  <p:pic>
                    <p:nvPicPr>
                      <p:cNvPr id="0" name=""/>
                      <p:cNvPicPr/>
                      <p:nvPr/>
                    </p:nvPicPr>
                    <p:blipFill>
                      <a:blip r:embed="rId4"/>
                      <a:stretch>
                        <a:fillRect/>
                      </a:stretch>
                    </p:blipFill>
                    <p:spPr>
                      <a:xfrm>
                        <a:off x="6248401" y="1292431"/>
                        <a:ext cx="5785050" cy="4202133"/>
                      </a:xfrm>
                      <a:prstGeom prst="rect">
                        <a:avLst/>
                      </a:prstGeom>
                    </p:spPr>
                  </p:pic>
                </p:oleObj>
              </mc:Fallback>
            </mc:AlternateContent>
          </a:graphicData>
        </a:graphic>
      </p:graphicFrame>
    </p:spTree>
    <p:extLst>
      <p:ext uri="{BB962C8B-B14F-4D97-AF65-F5344CB8AC3E}">
        <p14:creationId xmlns:p14="http://schemas.microsoft.com/office/powerpoint/2010/main" val="1687226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Two-Dimensional Array</a:t>
            </a:r>
          </a:p>
        </p:txBody>
      </p:sp>
      <p:sp>
        <p:nvSpPr>
          <p:cNvPr id="4" name="Text Placeholder 3"/>
          <p:cNvSpPr>
            <a:spLocks noGrp="1"/>
          </p:cNvSpPr>
          <p:nvPr>
            <p:ph type="body" sz="half" idx="2"/>
          </p:nvPr>
        </p:nvSpPr>
        <p:spPr/>
        <p:txBody>
          <a:bodyPr>
            <a:normAutofit/>
          </a:bodyPr>
          <a:lstStyle/>
          <a:p>
            <a:r>
              <a:rPr lang="en-US" dirty="0"/>
              <a:t>Looks like a table</a:t>
            </a:r>
          </a:p>
          <a:p>
            <a:r>
              <a:rPr lang="en-US" dirty="0">
                <a:latin typeface="Courier New" panose="02070309020205020404" pitchFamily="49" charset="0"/>
                <a:cs typeface="Courier New" panose="02070309020205020404" pitchFamily="49" charset="0"/>
              </a:rPr>
              <a:t>float </a:t>
            </a:r>
            <a:r>
              <a:rPr lang="en-US" dirty="0" err="1">
                <a:latin typeface="Courier New" panose="02070309020205020404" pitchFamily="49" charset="0"/>
                <a:cs typeface="Courier New" panose="02070309020205020404" pitchFamily="49" charset="0"/>
              </a:rPr>
              <a:t>test_score</a:t>
            </a:r>
            <a:r>
              <a:rPr lang="en-US" dirty="0">
                <a:latin typeface="Courier New" panose="02070309020205020404" pitchFamily="49" charset="0"/>
                <a:cs typeface="Courier New" panose="02070309020205020404" pitchFamily="49" charset="0"/>
              </a:rPr>
              <a:t>[10][4];</a:t>
            </a:r>
          </a:p>
          <a:p>
            <a:r>
              <a:rPr lang="en-US" dirty="0"/>
              <a:t>Sizes are stated individually: row, column</a:t>
            </a:r>
          </a:p>
          <a:p>
            <a:r>
              <a:rPr lang="en-US" dirty="0"/>
              <a:t>Each dimension must be in its own brackets (can’t have a comma-separated list)</a:t>
            </a:r>
          </a:p>
          <a:p>
            <a:r>
              <a:rPr lang="en-US" dirty="0"/>
              <a:t>Legal index values: 0-9 and 0-3</a:t>
            </a:r>
          </a:p>
        </p:txBody>
      </p:sp>
      <p:graphicFrame>
        <p:nvGraphicFramePr>
          <p:cNvPr id="3" name="Object 2"/>
          <p:cNvGraphicFramePr>
            <a:graphicFrameLocks noChangeAspect="1"/>
          </p:cNvGraphicFramePr>
          <p:nvPr>
            <p:extLst>
              <p:ext uri="{D42A27DB-BD31-4B8C-83A1-F6EECF244321}">
                <p14:modId xmlns:p14="http://schemas.microsoft.com/office/powerpoint/2010/main" val="3881314800"/>
              </p:ext>
            </p:extLst>
          </p:nvPr>
        </p:nvGraphicFramePr>
        <p:xfrm>
          <a:off x="6245375" y="1316178"/>
          <a:ext cx="5796398" cy="4262344"/>
        </p:xfrm>
        <a:graphic>
          <a:graphicData uri="http://schemas.openxmlformats.org/presentationml/2006/ole">
            <mc:AlternateContent xmlns:mc="http://schemas.openxmlformats.org/markup-compatibility/2006">
              <mc:Choice xmlns:v="urn:schemas-microsoft-com:vml" Requires="v">
                <p:oleObj name="Drawing" r:id="rId3" imgW="5686560" imgH="4181400" progId="Presentations.Drawing.17">
                  <p:embed/>
                </p:oleObj>
              </mc:Choice>
              <mc:Fallback>
                <p:oleObj name="Drawing" r:id="rId3" imgW="5686560" imgH="4181400" progId="Presentations.Drawing.17">
                  <p:embed/>
                  <p:pic>
                    <p:nvPicPr>
                      <p:cNvPr id="0" name=""/>
                      <p:cNvPicPr/>
                      <p:nvPr/>
                    </p:nvPicPr>
                    <p:blipFill>
                      <a:blip r:embed="rId4"/>
                      <a:stretch>
                        <a:fillRect/>
                      </a:stretch>
                    </p:blipFill>
                    <p:spPr>
                      <a:xfrm>
                        <a:off x="6245375" y="1316178"/>
                        <a:ext cx="5796398" cy="4262344"/>
                      </a:xfrm>
                      <a:prstGeom prst="rect">
                        <a:avLst/>
                      </a:prstGeom>
                    </p:spPr>
                  </p:pic>
                </p:oleObj>
              </mc:Fallback>
            </mc:AlternateContent>
          </a:graphicData>
        </a:graphic>
      </p:graphicFrame>
    </p:spTree>
    <p:extLst>
      <p:ext uri="{BB962C8B-B14F-4D97-AF65-F5344CB8AC3E}">
        <p14:creationId xmlns:p14="http://schemas.microsoft.com/office/powerpoint/2010/main" val="1019012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Three-Dimensional Array</a:t>
            </a:r>
          </a:p>
        </p:txBody>
      </p:sp>
      <p:sp>
        <p:nvSpPr>
          <p:cNvPr id="4" name="Text Placeholder 3"/>
          <p:cNvSpPr>
            <a:spLocks noGrp="1"/>
          </p:cNvSpPr>
          <p:nvPr>
            <p:ph type="body" sz="half" idx="2"/>
          </p:nvPr>
        </p:nvSpPr>
        <p:spPr/>
        <p:txBody>
          <a:bodyPr/>
          <a:lstStyle/>
          <a:p>
            <a:r>
              <a:rPr lang="en-US" dirty="0"/>
              <a:t>Looks like a box</a:t>
            </a:r>
          </a:p>
          <a:p>
            <a:r>
              <a:rPr lang="en-US" dirty="0"/>
              <a:t>double </a:t>
            </a:r>
            <a:r>
              <a:rPr lang="en-US" dirty="0" err="1"/>
              <a:t>class_score</a:t>
            </a:r>
            <a:r>
              <a:rPr lang="en-US" dirty="0"/>
              <a:t>[5][5][5];</a:t>
            </a:r>
          </a:p>
          <a:p>
            <a:r>
              <a:rPr lang="en-US" dirty="0"/>
              <a:t>Sizes are stated individually: row, column, layer</a:t>
            </a:r>
          </a:p>
          <a:p>
            <a:r>
              <a:rPr lang="en-US" dirty="0"/>
              <a:t>Legal index values: 0-4, 0-4, 0-4</a:t>
            </a:r>
          </a:p>
        </p:txBody>
      </p:sp>
      <p:graphicFrame>
        <p:nvGraphicFramePr>
          <p:cNvPr id="3" name="Object 2"/>
          <p:cNvGraphicFramePr>
            <a:graphicFrameLocks noChangeAspect="1"/>
          </p:cNvGraphicFramePr>
          <p:nvPr>
            <p:extLst>
              <p:ext uri="{D42A27DB-BD31-4B8C-83A1-F6EECF244321}">
                <p14:modId xmlns:p14="http://schemas.microsoft.com/office/powerpoint/2010/main" val="615160230"/>
              </p:ext>
            </p:extLst>
          </p:nvPr>
        </p:nvGraphicFramePr>
        <p:xfrm>
          <a:off x="6234546" y="1295011"/>
          <a:ext cx="5805054" cy="4298818"/>
        </p:xfrm>
        <a:graphic>
          <a:graphicData uri="http://schemas.openxmlformats.org/presentationml/2006/ole">
            <mc:AlternateContent xmlns:mc="http://schemas.openxmlformats.org/markup-compatibility/2006">
              <mc:Choice xmlns:v="urn:schemas-microsoft-com:vml" Requires="v">
                <p:oleObj name="Drawing" r:id="rId3" imgW="5029200" imgH="3724200" progId="Presentations.Drawing.17">
                  <p:embed/>
                </p:oleObj>
              </mc:Choice>
              <mc:Fallback>
                <p:oleObj name="Drawing" r:id="rId3" imgW="5029200" imgH="3724200" progId="Presentations.Drawing.17">
                  <p:embed/>
                  <p:pic>
                    <p:nvPicPr>
                      <p:cNvPr id="0" name=""/>
                      <p:cNvPicPr/>
                      <p:nvPr/>
                    </p:nvPicPr>
                    <p:blipFill>
                      <a:blip r:embed="rId4"/>
                      <a:stretch>
                        <a:fillRect/>
                      </a:stretch>
                    </p:blipFill>
                    <p:spPr>
                      <a:xfrm>
                        <a:off x="6234546" y="1295011"/>
                        <a:ext cx="5805054" cy="4298818"/>
                      </a:xfrm>
                      <a:prstGeom prst="rect">
                        <a:avLst/>
                      </a:prstGeom>
                    </p:spPr>
                  </p:pic>
                </p:oleObj>
              </mc:Fallback>
            </mc:AlternateContent>
          </a:graphicData>
        </a:graphic>
      </p:graphicFrame>
    </p:spTree>
    <p:extLst>
      <p:ext uri="{BB962C8B-B14F-4D97-AF65-F5344CB8AC3E}">
        <p14:creationId xmlns:p14="http://schemas.microsoft.com/office/powerpoint/2010/main" val="1813545726"/>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136</TotalTime>
  <Words>484</Words>
  <Application>Microsoft Office PowerPoint</Application>
  <PresentationFormat>Widescreen</PresentationFormat>
  <Paragraphs>28</Paragraphs>
  <Slides>4</Slides>
  <Notes>4</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4</vt:i4>
      </vt:variant>
    </vt:vector>
  </HeadingPairs>
  <TitlesOfParts>
    <vt:vector size="10" baseType="lpstr">
      <vt:lpstr>Arial</vt:lpstr>
      <vt:lpstr>Calibri</vt:lpstr>
      <vt:lpstr>Courier New</vt:lpstr>
      <vt:lpstr>Gill Sans MT</vt:lpstr>
      <vt:lpstr>Parcel</vt:lpstr>
      <vt:lpstr>Drawing</vt:lpstr>
      <vt:lpstr>Visualizing Arrays</vt:lpstr>
      <vt:lpstr>One-Dimensional Array</vt:lpstr>
      <vt:lpstr>Two-Dimensional Array</vt:lpstr>
      <vt:lpstr>Three-Dimensional Array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Visualizing Arrays</dc:title>
  <dc:creator>Delroy Brinkerhoff</dc:creator>
  <cp:lastModifiedBy>delroy</cp:lastModifiedBy>
  <cp:revision>17</cp:revision>
  <dcterms:created xsi:type="dcterms:W3CDTF">2016-07-13T22:03:45Z</dcterms:created>
  <dcterms:modified xsi:type="dcterms:W3CDTF">2024-05-29T21:33:13Z</dcterms:modified>
</cp:coreProperties>
</file>