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60" r:id="rId2"/>
    <p:sldId id="261" r:id="rId3"/>
    <p:sldId id="262" r:id="rId4"/>
    <p:sldId id="263" r:id="rId5"/>
    <p:sldId id="264" r:id="rId6"/>
    <p:sldId id="265" r:id="rId7"/>
    <p:sldId id="266"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2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479985-651D-4FEE-AA30-CF7BFD850FA3}" type="datetimeFigureOut">
              <a:rPr lang="en-US" smtClean="0"/>
              <a:t>5/29/2024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25BF1F-DC2A-4A3E-AC9B-A758D0C74C17}" type="slidenum">
              <a:rPr lang="en-US" smtClean="0"/>
              <a:t>‹#›</a:t>
            </a:fld>
            <a:endParaRPr lang="en-US"/>
          </a:p>
        </p:txBody>
      </p:sp>
    </p:spTree>
    <p:extLst>
      <p:ext uri="{BB962C8B-B14F-4D97-AF65-F5344CB8AC3E}">
        <p14:creationId xmlns:p14="http://schemas.microsoft.com/office/powerpoint/2010/main" val="2277194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Take a few moments and test yourself and how well you followed the preceding discussion. Write the single statement that defines an array of integers, named "scores," that corresponds to the illustration at the right.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325BF1F-DC2A-4A3E-AC9B-A758D0C74C17}" type="slidenum">
              <a:rPr lang="en-US" smtClean="0"/>
              <a:t>1</a:t>
            </a:fld>
            <a:endParaRPr lang="en-US"/>
          </a:p>
        </p:txBody>
      </p:sp>
    </p:spTree>
    <p:extLst>
      <p:ext uri="{BB962C8B-B14F-4D97-AF65-F5344CB8AC3E}">
        <p14:creationId xmlns:p14="http://schemas.microsoft.com/office/powerpoint/2010/main" val="1130287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illustrated array has 5 rows and 3 columns. The definition includes the datatype "int," the array name, "scores," and the sizes. The number of rows is the first size, and the number of columns is the second size. It’s important to notice that a definition does not include an assignment operation.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325BF1F-DC2A-4A3E-AC9B-A758D0C74C17}" type="slidenum">
              <a:rPr lang="en-US" smtClean="0"/>
              <a:t>2</a:t>
            </a:fld>
            <a:endParaRPr lang="en-US"/>
          </a:p>
        </p:txBody>
      </p:sp>
    </p:spTree>
    <p:extLst>
      <p:ext uri="{BB962C8B-B14F-4D97-AF65-F5344CB8AC3E}">
        <p14:creationId xmlns:p14="http://schemas.microsoft.com/office/powerpoint/2010/main" val="3012376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Again, take a few moments and test yourself and how well you followed the preceding discussion. Write a single expression that accesses the shaded array element in the illustration on the right assuming that the array is named "scores."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325BF1F-DC2A-4A3E-AC9B-A758D0C74C17}" type="slidenum">
              <a:rPr lang="en-US" smtClean="0"/>
              <a:t>3</a:t>
            </a:fld>
            <a:endParaRPr lang="en-US"/>
          </a:p>
        </p:txBody>
      </p:sp>
    </p:spTree>
    <p:extLst>
      <p:ext uri="{BB962C8B-B14F-4D97-AF65-F5344CB8AC3E}">
        <p14:creationId xmlns:p14="http://schemas.microsoft.com/office/powerpoint/2010/main" val="135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Recall that each array index begins at zero and that the maximum array index is one less than the size of the array. So, in this problem the shaded square is on row 3 and at column 1.</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Notice that when we write an expression to access a single array element that the datatype is not a part of the expression. It’s easier to understand this restriction if we recall that the expression represents an integer variable that it can be used wherever such a variable is needed. It would be a syntax error to put a datatype before the array name in these expressions.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325BF1F-DC2A-4A3E-AC9B-A758D0C74C17}" type="slidenum">
              <a:rPr lang="en-US" smtClean="0"/>
              <a:t>4</a:t>
            </a:fld>
            <a:endParaRPr lang="en-US"/>
          </a:p>
        </p:txBody>
      </p:sp>
    </p:spTree>
    <p:extLst>
      <p:ext uri="{BB962C8B-B14F-4D97-AF65-F5344CB8AC3E}">
        <p14:creationId xmlns:p14="http://schemas.microsoft.com/office/powerpoint/2010/main" val="1512385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One more test. This time write a statement that stores 50 in the shaded element without changing the values stored in any of the other elements.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325BF1F-DC2A-4A3E-AC9B-A758D0C74C17}" type="slidenum">
              <a:rPr lang="en-US" smtClean="0"/>
              <a:t>5</a:t>
            </a:fld>
            <a:endParaRPr lang="en-US"/>
          </a:p>
        </p:txBody>
      </p:sp>
    </p:spTree>
    <p:extLst>
      <p:ext uri="{BB962C8B-B14F-4D97-AF65-F5344CB8AC3E}">
        <p14:creationId xmlns:p14="http://schemas.microsoft.com/office/powerpoint/2010/main" val="1952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answer to the last question really gave away the answer to this question. The shaded region is at row 3 and column 1 because both array dimensions are zero-indexed. So, the left-hand side of the assignment statement is the array name and indexes, while the right-hand side is the value to store. Notice, that like all statements, this one ends with a semicolon.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325BF1F-DC2A-4A3E-AC9B-A758D0C74C17}" type="slidenum">
              <a:rPr lang="en-US" smtClean="0"/>
              <a:t>6</a:t>
            </a:fld>
            <a:endParaRPr lang="en-US"/>
          </a:p>
        </p:txBody>
      </p:sp>
    </p:spTree>
    <p:extLst>
      <p:ext uri="{BB962C8B-B14F-4D97-AF65-F5344CB8AC3E}">
        <p14:creationId xmlns:p14="http://schemas.microsoft.com/office/powerpoint/2010/main" val="494697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Finally, there is one common error of which you need to be aware. It is often convenient for us to combine a variable definition and its initialization into a single statement. When we are dealing with a simple datatype like an integer, combining the two operations in a single statement does not cause a problem – nevertheless, it is two distinct operations.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325BF1F-DC2A-4A3E-AC9B-A758D0C74C17}" type="slidenum">
              <a:rPr lang="en-US" smtClean="0"/>
              <a:t>7</a:t>
            </a:fld>
            <a:endParaRPr lang="en-US"/>
          </a:p>
        </p:txBody>
      </p:sp>
    </p:spTree>
    <p:extLst>
      <p:ext uri="{BB962C8B-B14F-4D97-AF65-F5344CB8AC3E}">
        <p14:creationId xmlns:p14="http://schemas.microsoft.com/office/powerpoint/2010/main" val="2563387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5/29/2024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5/29/2024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Yourself</a:t>
            </a:r>
          </a:p>
        </p:txBody>
      </p:sp>
      <p:sp>
        <p:nvSpPr>
          <p:cNvPr id="4" name="Text Placeholder 3"/>
          <p:cNvSpPr>
            <a:spLocks noGrp="1"/>
          </p:cNvSpPr>
          <p:nvPr>
            <p:ph type="body" sz="half" idx="2"/>
          </p:nvPr>
        </p:nvSpPr>
        <p:spPr/>
        <p:txBody>
          <a:bodyPr/>
          <a:lstStyle/>
          <a:p>
            <a:r>
              <a:rPr lang="en-US" dirty="0"/>
              <a:t>Define an array of type </a:t>
            </a:r>
            <a:r>
              <a:rPr lang="en-US" dirty="0" err="1">
                <a:latin typeface="Courier New" panose="02070309020205020404" pitchFamily="49" charset="0"/>
                <a:cs typeface="Courier New" panose="02070309020205020404" pitchFamily="49" charset="0"/>
              </a:rPr>
              <a:t>int</a:t>
            </a:r>
            <a:r>
              <a:rPr lang="en-US" dirty="0"/>
              <a:t> named </a:t>
            </a:r>
            <a:r>
              <a:rPr lang="en-US" dirty="0">
                <a:latin typeface="Courier New" panose="02070309020205020404" pitchFamily="49" charset="0"/>
                <a:cs typeface="Courier New" panose="02070309020205020404" pitchFamily="49" charset="0"/>
              </a:rPr>
              <a:t>scores</a:t>
            </a:r>
            <a:r>
              <a:rPr lang="en-US" dirty="0"/>
              <a:t> that matches the array illustrated at the right.</a:t>
            </a:r>
          </a:p>
        </p:txBody>
      </p:sp>
      <p:pic>
        <p:nvPicPr>
          <p:cNvPr id="5" name="Picture 4"/>
          <p:cNvPicPr>
            <a:picLocks noChangeAspect="1"/>
          </p:cNvPicPr>
          <p:nvPr/>
        </p:nvPicPr>
        <p:blipFill>
          <a:blip r:embed="rId3"/>
          <a:stretch>
            <a:fillRect/>
          </a:stretch>
        </p:blipFill>
        <p:spPr>
          <a:xfrm>
            <a:off x="7567350" y="694427"/>
            <a:ext cx="3325147" cy="5484699"/>
          </a:xfrm>
          <a:prstGeom prst="rect">
            <a:avLst/>
          </a:prstGeom>
        </p:spPr>
      </p:pic>
    </p:spTree>
    <p:extLst>
      <p:ext uri="{BB962C8B-B14F-4D97-AF65-F5344CB8AC3E}">
        <p14:creationId xmlns:p14="http://schemas.microsoft.com/office/powerpoint/2010/main" val="2719206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Answer</a:t>
            </a:r>
          </a:p>
        </p:txBody>
      </p:sp>
      <p:sp>
        <p:nvSpPr>
          <p:cNvPr id="4" name="Text Placeholder 3"/>
          <p:cNvSpPr>
            <a:spLocks noGrp="1"/>
          </p:cNvSpPr>
          <p:nvPr>
            <p:ph type="body" sz="half" idx="2"/>
          </p:nvPr>
        </p:nvSpPr>
        <p:spPr/>
        <p:txBody>
          <a:bodyPr/>
          <a:lstStyle/>
          <a:p>
            <a:r>
              <a:rPr lang="en-US" b="1" dirty="0" err="1">
                <a:latin typeface="Courier New" panose="02070309020205020404" pitchFamily="49" charset="0"/>
                <a:cs typeface="Courier New" panose="02070309020205020404" pitchFamily="49" charset="0"/>
              </a:rPr>
              <a:t>int</a:t>
            </a:r>
            <a:r>
              <a:rPr lang="en-US" b="1" dirty="0">
                <a:latin typeface="Courier New" panose="02070309020205020404" pitchFamily="49" charset="0"/>
                <a:cs typeface="Courier New" panose="02070309020205020404" pitchFamily="49" charset="0"/>
              </a:rPr>
              <a:t> scores[5][3];</a:t>
            </a:r>
          </a:p>
        </p:txBody>
      </p:sp>
      <p:pic>
        <p:nvPicPr>
          <p:cNvPr id="5" name="Picture 4"/>
          <p:cNvPicPr>
            <a:picLocks noChangeAspect="1"/>
          </p:cNvPicPr>
          <p:nvPr/>
        </p:nvPicPr>
        <p:blipFill>
          <a:blip r:embed="rId3"/>
          <a:stretch>
            <a:fillRect/>
          </a:stretch>
        </p:blipFill>
        <p:spPr>
          <a:xfrm>
            <a:off x="7379059" y="701937"/>
            <a:ext cx="3515281" cy="5532607"/>
          </a:xfrm>
          <a:prstGeom prst="rect">
            <a:avLst/>
          </a:prstGeom>
        </p:spPr>
      </p:pic>
    </p:spTree>
    <p:extLst>
      <p:ext uri="{BB962C8B-B14F-4D97-AF65-F5344CB8AC3E}">
        <p14:creationId xmlns:p14="http://schemas.microsoft.com/office/powerpoint/2010/main" val="3569135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Yourself</a:t>
            </a:r>
          </a:p>
        </p:txBody>
      </p:sp>
      <p:sp>
        <p:nvSpPr>
          <p:cNvPr id="4" name="Text Placeholder 3"/>
          <p:cNvSpPr>
            <a:spLocks noGrp="1"/>
          </p:cNvSpPr>
          <p:nvPr>
            <p:ph type="body" sz="half" idx="2"/>
          </p:nvPr>
        </p:nvSpPr>
        <p:spPr/>
        <p:txBody>
          <a:bodyPr/>
          <a:lstStyle/>
          <a:p>
            <a:r>
              <a:rPr lang="en-US" dirty="0"/>
              <a:t>Write an expression that accesses the shaded array element in the array named </a:t>
            </a:r>
            <a:r>
              <a:rPr lang="en-US" dirty="0">
                <a:latin typeface="Courier New" panose="02070309020205020404" pitchFamily="49" charset="0"/>
                <a:cs typeface="Courier New" panose="02070309020205020404" pitchFamily="49" charset="0"/>
              </a:rPr>
              <a:t>scores</a:t>
            </a:r>
          </a:p>
        </p:txBody>
      </p:sp>
      <p:pic>
        <p:nvPicPr>
          <p:cNvPr id="5" name="Picture 4"/>
          <p:cNvPicPr>
            <a:picLocks noChangeAspect="1"/>
          </p:cNvPicPr>
          <p:nvPr/>
        </p:nvPicPr>
        <p:blipFill>
          <a:blip r:embed="rId3"/>
          <a:stretch>
            <a:fillRect/>
          </a:stretch>
        </p:blipFill>
        <p:spPr>
          <a:xfrm>
            <a:off x="7509166" y="666717"/>
            <a:ext cx="3391597" cy="5594305"/>
          </a:xfrm>
          <a:prstGeom prst="rect">
            <a:avLst/>
          </a:prstGeom>
        </p:spPr>
      </p:pic>
    </p:spTree>
    <p:extLst>
      <p:ext uri="{BB962C8B-B14F-4D97-AF65-F5344CB8AC3E}">
        <p14:creationId xmlns:p14="http://schemas.microsoft.com/office/powerpoint/2010/main" val="2714766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Answer</a:t>
            </a:r>
          </a:p>
        </p:txBody>
      </p:sp>
      <p:sp>
        <p:nvSpPr>
          <p:cNvPr id="4" name="Text Placeholder 3"/>
          <p:cNvSpPr>
            <a:spLocks noGrp="1"/>
          </p:cNvSpPr>
          <p:nvPr>
            <p:ph type="body" sz="half" idx="2"/>
          </p:nvPr>
        </p:nvSpPr>
        <p:spPr>
          <a:xfrm>
            <a:off x="1115568" y="3549917"/>
            <a:ext cx="3794760" cy="2573791"/>
          </a:xfrm>
        </p:spPr>
        <p:txBody>
          <a:bodyPr>
            <a:normAutofit/>
          </a:bodyPr>
          <a:lstStyle/>
          <a:p>
            <a:r>
              <a:rPr lang="en-US" b="1" dirty="0">
                <a:latin typeface="Courier New" panose="02070309020205020404" pitchFamily="49" charset="0"/>
                <a:cs typeface="Courier New" panose="02070309020205020404" pitchFamily="49" charset="0"/>
              </a:rPr>
              <a:t>scores[3][1]</a:t>
            </a:r>
          </a:p>
          <a:p>
            <a:endParaRPr lang="en-US" dirty="0"/>
          </a:p>
          <a:p>
            <a:r>
              <a:rPr lang="en-US" dirty="0"/>
              <a:t>Which may be used wherever an integer variable may be used:</a:t>
            </a:r>
          </a:p>
          <a:p>
            <a:r>
              <a:rPr lang="fr-FR" dirty="0">
                <a:latin typeface="Courier New" panose="02070309020205020404" pitchFamily="49" charset="0"/>
                <a:cs typeface="Courier New" panose="02070309020205020404" pitchFamily="49" charset="0"/>
              </a:rPr>
              <a:t>scores[3][1] = 100;</a:t>
            </a:r>
          </a:p>
          <a:p>
            <a:r>
              <a:rPr lang="fr-FR" dirty="0" err="1">
                <a:latin typeface="Courier New" panose="02070309020205020404" pitchFamily="49" charset="0"/>
                <a:cs typeface="Courier New" panose="02070309020205020404" pitchFamily="49" charset="0"/>
              </a:rPr>
              <a:t>int</a:t>
            </a:r>
            <a:r>
              <a:rPr lang="fr-FR" dirty="0">
                <a:latin typeface="Courier New" panose="02070309020205020404" pitchFamily="49" charset="0"/>
                <a:cs typeface="Courier New" panose="02070309020205020404" pitchFamily="49" charset="0"/>
              </a:rPr>
              <a:t> x = scores[3][1] / total;</a:t>
            </a:r>
          </a:p>
          <a:p>
            <a:r>
              <a:rPr lang="fr-FR" dirty="0">
                <a:latin typeface="Courier New" panose="02070309020205020404" pitchFamily="49" charset="0"/>
                <a:cs typeface="Courier New" panose="02070309020205020404" pitchFamily="49" charset="0"/>
              </a:rPr>
              <a:t>cout &lt;&lt; scores[3][1] &lt;&lt; </a:t>
            </a:r>
            <a:r>
              <a:rPr lang="fr-FR" dirty="0" err="1">
                <a:latin typeface="Courier New" panose="02070309020205020404" pitchFamily="49" charset="0"/>
                <a:cs typeface="Courier New" panose="02070309020205020404" pitchFamily="49" charset="0"/>
              </a:rPr>
              <a:t>endl</a:t>
            </a:r>
            <a:r>
              <a:rPr lang="fr-FR" dirty="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pic>
        <p:nvPicPr>
          <p:cNvPr id="5" name="Picture 4"/>
          <p:cNvPicPr>
            <a:picLocks noChangeAspect="1"/>
          </p:cNvPicPr>
          <p:nvPr/>
        </p:nvPicPr>
        <p:blipFill>
          <a:blip r:embed="rId3"/>
          <a:stretch>
            <a:fillRect/>
          </a:stretch>
        </p:blipFill>
        <p:spPr>
          <a:xfrm>
            <a:off x="7259786" y="363104"/>
            <a:ext cx="3731535" cy="5872964"/>
          </a:xfrm>
          <a:prstGeom prst="rect">
            <a:avLst/>
          </a:prstGeom>
        </p:spPr>
      </p:pic>
    </p:spTree>
    <p:extLst>
      <p:ext uri="{BB962C8B-B14F-4D97-AF65-F5344CB8AC3E}">
        <p14:creationId xmlns:p14="http://schemas.microsoft.com/office/powerpoint/2010/main" val="1501103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Yourself</a:t>
            </a:r>
          </a:p>
        </p:txBody>
      </p:sp>
      <p:sp>
        <p:nvSpPr>
          <p:cNvPr id="4" name="Text Placeholder 3"/>
          <p:cNvSpPr>
            <a:spLocks noGrp="1"/>
          </p:cNvSpPr>
          <p:nvPr>
            <p:ph type="body" sz="half" idx="2"/>
          </p:nvPr>
        </p:nvSpPr>
        <p:spPr/>
        <p:txBody>
          <a:bodyPr/>
          <a:lstStyle/>
          <a:p>
            <a:r>
              <a:rPr lang="en-US" dirty="0"/>
              <a:t>Write a statement that stores 50 in the shaded array element in the array named </a:t>
            </a:r>
            <a:r>
              <a:rPr lang="en-US" dirty="0">
                <a:latin typeface="Courier New" panose="02070309020205020404" pitchFamily="49" charset="0"/>
                <a:cs typeface="Courier New" panose="02070309020205020404" pitchFamily="49" charset="0"/>
              </a:rPr>
              <a:t>scores </a:t>
            </a:r>
            <a:r>
              <a:rPr lang="en-US" dirty="0">
                <a:latin typeface="Gill Sans MT" panose="020B0502020104020203" pitchFamily="34" charset="0"/>
                <a:cs typeface="Courier New" panose="02070309020205020404" pitchFamily="49" charset="0"/>
              </a:rPr>
              <a:t>but does not change the values stored in the other elements</a:t>
            </a:r>
          </a:p>
        </p:txBody>
      </p:sp>
      <p:pic>
        <p:nvPicPr>
          <p:cNvPr id="5" name="Picture 4"/>
          <p:cNvPicPr>
            <a:picLocks noChangeAspect="1"/>
          </p:cNvPicPr>
          <p:nvPr/>
        </p:nvPicPr>
        <p:blipFill>
          <a:blip r:embed="rId3"/>
          <a:stretch>
            <a:fillRect/>
          </a:stretch>
        </p:blipFill>
        <p:spPr>
          <a:xfrm>
            <a:off x="7509166" y="666717"/>
            <a:ext cx="3391597" cy="5594305"/>
          </a:xfrm>
          <a:prstGeom prst="rect">
            <a:avLst/>
          </a:prstGeom>
        </p:spPr>
      </p:pic>
    </p:spTree>
    <p:extLst>
      <p:ext uri="{BB962C8B-B14F-4D97-AF65-F5344CB8AC3E}">
        <p14:creationId xmlns:p14="http://schemas.microsoft.com/office/powerpoint/2010/main" val="1276466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Answer</a:t>
            </a:r>
          </a:p>
        </p:txBody>
      </p:sp>
      <p:sp>
        <p:nvSpPr>
          <p:cNvPr id="4" name="Text Placeholder 3"/>
          <p:cNvSpPr>
            <a:spLocks noGrp="1"/>
          </p:cNvSpPr>
          <p:nvPr>
            <p:ph type="body" sz="half" idx="2"/>
          </p:nvPr>
        </p:nvSpPr>
        <p:spPr>
          <a:xfrm>
            <a:off x="1115568" y="3549917"/>
            <a:ext cx="3794760" cy="2573791"/>
          </a:xfrm>
        </p:spPr>
        <p:txBody>
          <a:bodyPr>
            <a:normAutofit/>
          </a:bodyPr>
          <a:lstStyle/>
          <a:p>
            <a:r>
              <a:rPr lang="en-US" b="1" dirty="0">
                <a:latin typeface="Courier New" panose="02070309020205020404" pitchFamily="49" charset="0"/>
                <a:cs typeface="Courier New" panose="02070309020205020404" pitchFamily="49" charset="0"/>
              </a:rPr>
              <a:t>scores[3][1] = 50;</a:t>
            </a:r>
          </a:p>
        </p:txBody>
      </p:sp>
      <p:pic>
        <p:nvPicPr>
          <p:cNvPr id="5" name="Picture 4"/>
          <p:cNvPicPr>
            <a:picLocks noChangeAspect="1"/>
          </p:cNvPicPr>
          <p:nvPr/>
        </p:nvPicPr>
        <p:blipFill>
          <a:blip r:embed="rId3"/>
          <a:stretch>
            <a:fillRect/>
          </a:stretch>
        </p:blipFill>
        <p:spPr>
          <a:xfrm>
            <a:off x="7259786" y="363104"/>
            <a:ext cx="3731535" cy="5872964"/>
          </a:xfrm>
          <a:prstGeom prst="rect">
            <a:avLst/>
          </a:prstGeom>
        </p:spPr>
      </p:pic>
    </p:spTree>
    <p:extLst>
      <p:ext uri="{BB962C8B-B14F-4D97-AF65-F5344CB8AC3E}">
        <p14:creationId xmlns:p14="http://schemas.microsoft.com/office/powerpoint/2010/main" val="2047161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Common Error</a:t>
            </a:r>
          </a:p>
        </p:txBody>
      </p:sp>
      <p:sp>
        <p:nvSpPr>
          <p:cNvPr id="4" name="Text Placeholder 3"/>
          <p:cNvSpPr>
            <a:spLocks noGrp="1"/>
          </p:cNvSpPr>
          <p:nvPr>
            <p:ph type="body" sz="half" idx="2"/>
          </p:nvPr>
        </p:nvSpPr>
        <p:spPr>
          <a:xfrm>
            <a:off x="1115568" y="3549917"/>
            <a:ext cx="3794760" cy="2573791"/>
          </a:xfrm>
        </p:spPr>
        <p:txBody>
          <a:bodyPr>
            <a:normAutofit/>
          </a:bodyPr>
          <a:lstStyle/>
          <a:p>
            <a:r>
              <a:rPr lang="en-US" b="1" dirty="0">
                <a:latin typeface="Courier New" panose="02070309020205020404" pitchFamily="49" charset="0"/>
                <a:cs typeface="Courier New" panose="02070309020205020404" pitchFamily="49" charset="0"/>
              </a:rPr>
              <a:t>int counter = 100;</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int scores[3][1] = 50;</a:t>
            </a:r>
          </a:p>
        </p:txBody>
      </p:sp>
      <p:pic>
        <p:nvPicPr>
          <p:cNvPr id="5" name="Picture 4"/>
          <p:cNvPicPr>
            <a:picLocks noChangeAspect="1"/>
          </p:cNvPicPr>
          <p:nvPr/>
        </p:nvPicPr>
        <p:blipFill>
          <a:blip r:embed="rId3"/>
          <a:stretch>
            <a:fillRect/>
          </a:stretch>
        </p:blipFill>
        <p:spPr>
          <a:xfrm>
            <a:off x="7259786" y="363104"/>
            <a:ext cx="3731535" cy="5872964"/>
          </a:xfrm>
          <a:prstGeom prst="rect">
            <a:avLst/>
          </a:prstGeom>
        </p:spPr>
      </p:pic>
    </p:spTree>
    <p:extLst>
      <p:ext uri="{BB962C8B-B14F-4D97-AF65-F5344CB8AC3E}">
        <p14:creationId xmlns:p14="http://schemas.microsoft.com/office/powerpoint/2010/main" val="332512704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136</TotalTime>
  <Words>583</Words>
  <Application>Microsoft Office PowerPoint</Application>
  <PresentationFormat>Widescreen</PresentationFormat>
  <Paragraphs>37</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Courier New</vt:lpstr>
      <vt:lpstr>Gill Sans MT</vt:lpstr>
      <vt:lpstr>Parcel</vt:lpstr>
      <vt:lpstr>Test Yourself</vt:lpstr>
      <vt:lpstr>Answer</vt:lpstr>
      <vt:lpstr>Test Yourself</vt:lpstr>
      <vt:lpstr>Answer</vt:lpstr>
      <vt:lpstr>Test Yourself</vt:lpstr>
      <vt:lpstr>Answer</vt:lpstr>
      <vt:lpstr>A Common Error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Yourself</dc:title>
  <dc:creator>Delroy Brinkerhoff</dc:creator>
  <cp:lastModifiedBy>delroy</cp:lastModifiedBy>
  <cp:revision>17</cp:revision>
  <dcterms:created xsi:type="dcterms:W3CDTF">2016-07-13T22:03:45Z</dcterms:created>
  <dcterms:modified xsi:type="dcterms:W3CDTF">2024-05-29T21:31:21Z</dcterms:modified>
</cp:coreProperties>
</file>