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38AFB-DE26-4E5F-A69D-5B78CE2B86D2}"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07C7CE-5341-4E43-951E-C4B4530584DF}" type="slidenum">
              <a:rPr lang="en-US" smtClean="0"/>
              <a:t>‹#›</a:t>
            </a:fld>
            <a:endParaRPr lang="en-US"/>
          </a:p>
        </p:txBody>
      </p:sp>
    </p:spTree>
    <p:extLst>
      <p:ext uri="{BB962C8B-B14F-4D97-AF65-F5344CB8AC3E}">
        <p14:creationId xmlns:p14="http://schemas.microsoft.com/office/powerpoint/2010/main" val="985658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Java only gives us one way of creating an array and that way requires using the "new" operator. On the other hand, C++ supports two ways of creating an array. With this flexibility comes an increase in the number of operators or symbols that appear in the creation statements.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B07C7CE-5341-4E43-951E-C4B4530584DF}" type="slidenum">
              <a:rPr lang="en-US" smtClean="0"/>
              <a:t>1</a:t>
            </a:fld>
            <a:endParaRPr lang="en-US"/>
          </a:p>
        </p:txBody>
      </p:sp>
    </p:spTree>
    <p:extLst>
      <p:ext uri="{BB962C8B-B14F-4D97-AF65-F5344CB8AC3E}">
        <p14:creationId xmlns:p14="http://schemas.microsoft.com/office/powerpoint/2010/main" val="1713181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First, we can create an array is an automatic variable. Recall from chapter 1 that the memory for automatic variables is automatically allocated when the variable comes into scope and is automatically deallocated when the variable leaves scope. All of the memory used for an automatic variable is allocated on the runtime stack. The name of the variable represents the address or location of the array in memory; specifically, the name of an array is the address of the first element of the array.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B07C7CE-5341-4E43-951E-C4B4530584DF}" type="slidenum">
              <a:rPr lang="en-US" smtClean="0"/>
              <a:t>2</a:t>
            </a:fld>
            <a:endParaRPr lang="en-US"/>
          </a:p>
        </p:txBody>
      </p:sp>
    </p:spTree>
    <p:extLst>
      <p:ext uri="{BB962C8B-B14F-4D97-AF65-F5344CB8AC3E}">
        <p14:creationId xmlns:p14="http://schemas.microsoft.com/office/powerpoint/2010/main" val="3888740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Second, we can create an array as a dynamic variable. Recall from chapter 4 that the memory for dynamic variables is allocated on the heap with the new operator; this memory remains allocated to the program until it is explicitly deallocated with the delete operator. Dynamic variables typically consist of two parts: the first part is the dynamically allocated memory that contains the actual data (in the case of an array, the allocated memory contains the array elements); the second part is a pointer variable that stores the address of the dynamically allocated memory. The pointer is often (but not always) an automatic variable allocated on the stack.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B07C7CE-5341-4E43-951E-C4B4530584DF}" type="slidenum">
              <a:rPr lang="en-US" smtClean="0"/>
              <a:t>3</a:t>
            </a:fld>
            <a:endParaRPr lang="en-US"/>
          </a:p>
        </p:txBody>
      </p:sp>
    </p:spTree>
    <p:extLst>
      <p:ext uri="{BB962C8B-B14F-4D97-AF65-F5344CB8AC3E}">
        <p14:creationId xmlns:p14="http://schemas.microsoft.com/office/powerpoint/2010/main" val="649369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Once an array has been created, its size is fixed and unchangeable. When we create an automatic array (i.e., when we create an array as an automatic variable), the size must be specified by what is called a "compile time constant." A compile time constant simply means that the value used to specify the size of an array must be fixed and unchangeable by the time that the compiler component (which is the middle of the three parts of the full compiler system) begins to generate code. There are four different ways of specifying a compile time constant: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as a numeric constant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as #define macro</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with an enumeration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and lastly by using the "const" keyword.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size of a dynamic array is, well, more dynamic. The size may be specified as a compile time constant as described above, or it may be specified by a variable. This implies that we can wait until the program is running, perform some calculation to determine how large of an array is needed, or allow the user to input a size for the array, and then create an array whose size matches our needs.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EB07C7CE-5341-4E43-951E-C4B4530584DF}" type="slidenum">
              <a:rPr lang="en-US" smtClean="0"/>
              <a:t>4</a:t>
            </a:fld>
            <a:endParaRPr lang="en-US"/>
          </a:p>
        </p:txBody>
      </p:sp>
    </p:spTree>
    <p:extLst>
      <p:ext uri="{BB962C8B-B14F-4D97-AF65-F5344CB8AC3E}">
        <p14:creationId xmlns:p14="http://schemas.microsoft.com/office/powerpoint/2010/main" val="1682291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Creating Arrays</a:t>
            </a:r>
          </a:p>
        </p:txBody>
      </p:sp>
      <p:sp>
        <p:nvSpPr>
          <p:cNvPr id="3" name="Subtitle 2"/>
          <p:cNvSpPr>
            <a:spLocks noGrp="1"/>
          </p:cNvSpPr>
          <p:nvPr>
            <p:ph type="subTitle" idx="1"/>
          </p:nvPr>
        </p:nvSpPr>
        <p:spPr/>
        <p:txBody>
          <a:bodyPr/>
          <a:lstStyle/>
          <a:p>
            <a:r>
              <a:rPr lang="en-US" dirty="0"/>
              <a:t>Two Ways To Make An Array</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Automatic Arrays</a:t>
            </a:r>
          </a:p>
        </p:txBody>
      </p:sp>
      <p:sp>
        <p:nvSpPr>
          <p:cNvPr id="3" name="Content Placeholder 2"/>
          <p:cNvSpPr>
            <a:spLocks noGrp="1"/>
          </p:cNvSpPr>
          <p:nvPr>
            <p:ph idx="1"/>
          </p:nvPr>
        </p:nvSpPr>
        <p:spPr/>
        <p:txBody>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scores1[50];</a:t>
            </a:r>
          </a:p>
          <a:p>
            <a:r>
              <a:rPr lang="en-US" dirty="0"/>
              <a:t>Memory allocated deallocated with scope</a:t>
            </a:r>
          </a:p>
        </p:txBody>
      </p:sp>
      <p:pic>
        <p:nvPicPr>
          <p:cNvPr id="4" name="Picture 3"/>
          <p:cNvPicPr>
            <a:picLocks noChangeAspect="1"/>
          </p:cNvPicPr>
          <p:nvPr/>
        </p:nvPicPr>
        <p:blipFill>
          <a:blip r:embed="rId3"/>
          <a:stretch>
            <a:fillRect/>
          </a:stretch>
        </p:blipFill>
        <p:spPr>
          <a:xfrm>
            <a:off x="2161740" y="3627581"/>
            <a:ext cx="7868520" cy="2597078"/>
          </a:xfrm>
          <a:prstGeom prst="rect">
            <a:avLst/>
          </a:prstGeom>
        </p:spPr>
      </p:pic>
    </p:spTree>
    <p:extLst>
      <p:ext uri="{BB962C8B-B14F-4D97-AF65-F5344CB8AC3E}">
        <p14:creationId xmlns:p14="http://schemas.microsoft.com/office/powerpoint/2010/main" val="191276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 Arrays</a:t>
            </a:r>
          </a:p>
        </p:txBody>
      </p:sp>
      <p:sp>
        <p:nvSpPr>
          <p:cNvPr id="3" name="Content Placeholder 2"/>
          <p:cNvSpPr>
            <a:spLocks noGrp="1"/>
          </p:cNvSpPr>
          <p:nvPr>
            <p:ph idx="1"/>
          </p:nvPr>
        </p:nvSpPr>
        <p:spPr/>
        <p:txBody>
          <a:bodyPr/>
          <a:lstStyle/>
          <a:p>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scores2 = new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[50];</a:t>
            </a:r>
          </a:p>
          <a:p>
            <a:r>
              <a:rPr lang="en-US" dirty="0"/>
              <a:t>Memory allocated and deallocated with </a:t>
            </a:r>
            <a:r>
              <a:rPr lang="en-US" dirty="0">
                <a:latin typeface="Courier New" panose="02070309020205020404" pitchFamily="49" charset="0"/>
                <a:cs typeface="Courier New" panose="02070309020205020404" pitchFamily="49" charset="0"/>
              </a:rPr>
              <a:t>new</a:t>
            </a:r>
            <a:r>
              <a:rPr lang="en-US" dirty="0"/>
              <a:t> and </a:t>
            </a:r>
            <a:r>
              <a:rPr lang="en-US" dirty="0">
                <a:latin typeface="Courier New" panose="02070309020205020404" pitchFamily="49" charset="0"/>
                <a:cs typeface="Courier New" panose="02070309020205020404" pitchFamily="49" charset="0"/>
              </a:rPr>
              <a:t>delete</a:t>
            </a:r>
          </a:p>
        </p:txBody>
      </p:sp>
      <p:pic>
        <p:nvPicPr>
          <p:cNvPr id="4" name="Picture 3"/>
          <p:cNvPicPr>
            <a:picLocks noChangeAspect="1"/>
          </p:cNvPicPr>
          <p:nvPr/>
        </p:nvPicPr>
        <p:blipFill>
          <a:blip r:embed="rId3"/>
          <a:stretch>
            <a:fillRect/>
          </a:stretch>
        </p:blipFill>
        <p:spPr>
          <a:xfrm>
            <a:off x="3101117" y="3504827"/>
            <a:ext cx="5977597" cy="2719832"/>
          </a:xfrm>
          <a:prstGeom prst="rect">
            <a:avLst/>
          </a:prstGeom>
        </p:spPr>
      </p:pic>
    </p:spTree>
    <p:extLst>
      <p:ext uri="{BB962C8B-B14F-4D97-AF65-F5344CB8AC3E}">
        <p14:creationId xmlns:p14="http://schemas.microsoft.com/office/powerpoint/2010/main" val="8462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Sizes</a:t>
            </a:r>
          </a:p>
        </p:txBody>
      </p:sp>
      <p:sp>
        <p:nvSpPr>
          <p:cNvPr id="3" name="Content Placeholder 2"/>
          <p:cNvSpPr>
            <a:spLocks noGrp="1"/>
          </p:cNvSpPr>
          <p:nvPr>
            <p:ph idx="1"/>
          </p:nvPr>
        </p:nvSpPr>
        <p:spPr/>
        <p:txBody>
          <a:bodyPr/>
          <a:lstStyle/>
          <a:p>
            <a:r>
              <a:rPr lang="en-US" dirty="0"/>
              <a:t>Once created, the size of an array is fixed (unchanging)</a:t>
            </a:r>
          </a:p>
          <a:p>
            <a:r>
              <a:rPr lang="en-US" dirty="0"/>
              <a:t>The size of an automatic array must be specified with a compile time constant</a:t>
            </a:r>
          </a:p>
          <a:p>
            <a:pPr lvl="1"/>
            <a:r>
              <a:rPr lang="en-US" dirty="0"/>
              <a:t>Number: </a:t>
            </a:r>
            <a:r>
              <a:rPr lang="en-US" dirty="0">
                <a:latin typeface="Courier New" panose="02070309020205020404" pitchFamily="49" charset="0"/>
                <a:cs typeface="Courier New" panose="02070309020205020404" pitchFamily="49" charset="0"/>
              </a:rPr>
              <a:t>100</a:t>
            </a:r>
          </a:p>
          <a:p>
            <a:pPr lvl="1"/>
            <a:r>
              <a:rPr lang="en-US" dirty="0"/>
              <a:t>Macro: </a:t>
            </a:r>
            <a:r>
              <a:rPr lang="en-US" dirty="0">
                <a:latin typeface="Courier New" panose="02070309020205020404" pitchFamily="49" charset="0"/>
                <a:cs typeface="Courier New" panose="02070309020205020404" pitchFamily="49" charset="0"/>
              </a:rPr>
              <a:t>#define SIZE 100</a:t>
            </a:r>
          </a:p>
          <a:p>
            <a:pPr lvl="1"/>
            <a:r>
              <a:rPr lang="en-US" dirty="0"/>
              <a:t>Enumeration: </a:t>
            </a:r>
            <a:r>
              <a:rPr lang="en-US" dirty="0" err="1">
                <a:latin typeface="Courier New" panose="02070309020205020404" pitchFamily="49" charset="0"/>
                <a:cs typeface="Courier New" panose="02070309020205020404" pitchFamily="49" charset="0"/>
              </a:rPr>
              <a:t>enum</a:t>
            </a:r>
            <a:r>
              <a:rPr lang="en-US" dirty="0">
                <a:latin typeface="Courier New" panose="02070309020205020404" pitchFamily="49" charset="0"/>
                <a:cs typeface="Courier New" panose="02070309020205020404" pitchFamily="49" charset="0"/>
              </a:rPr>
              <a:t> { SIZE = 100 };</a:t>
            </a:r>
          </a:p>
          <a:p>
            <a:pPr lvl="1"/>
            <a:r>
              <a:rPr lang="en-US" dirty="0"/>
              <a:t>Declared constant: </a:t>
            </a:r>
            <a:r>
              <a:rPr lang="en-US" dirty="0" err="1">
                <a:latin typeface="Courier New" panose="02070309020205020404" pitchFamily="49" charset="0"/>
                <a:cs typeface="Courier New" panose="02070309020205020404" pitchFamily="49" charset="0"/>
              </a:rPr>
              <a:t>const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SIZE = 100;</a:t>
            </a:r>
          </a:p>
          <a:p>
            <a:r>
              <a:rPr lang="en-US" dirty="0"/>
              <a:t>The size of a dynamic array may be specified with an initialized variable</a:t>
            </a:r>
          </a:p>
        </p:txBody>
      </p:sp>
    </p:spTree>
    <p:extLst>
      <p:ext uri="{BB962C8B-B14F-4D97-AF65-F5344CB8AC3E}">
        <p14:creationId xmlns:p14="http://schemas.microsoft.com/office/powerpoint/2010/main" val="255268579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130</TotalTime>
  <Words>597</Words>
  <Application>Microsoft Office PowerPoint</Application>
  <PresentationFormat>Widescreen</PresentationFormat>
  <Paragraphs>31</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Courier New</vt:lpstr>
      <vt:lpstr>Gill Sans MT</vt:lpstr>
      <vt:lpstr>Symbol</vt:lpstr>
      <vt:lpstr>Parcel</vt:lpstr>
      <vt:lpstr>Creating Arrays</vt:lpstr>
      <vt:lpstr>Automatic Arrays</vt:lpstr>
      <vt:lpstr>Dynamic Arrays</vt:lpstr>
      <vt:lpstr>Array Sizes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Arrays</dc:title>
  <dc:creator>Delroy Brinkerhoff</dc:creator>
  <cp:lastModifiedBy>delroy</cp:lastModifiedBy>
  <cp:revision>7</cp:revision>
  <dcterms:created xsi:type="dcterms:W3CDTF">2016-07-13T22:03:45Z</dcterms:created>
  <dcterms:modified xsi:type="dcterms:W3CDTF">2024-05-29T21:40:41Z</dcterms:modified>
</cp:coreProperties>
</file>