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heme/theme2.xml" ContentType="application/vnd.openxmlformats-officedocument.them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1.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2.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3.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4.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6.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7.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3"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2BB4E0-CFEA-430A-BDB3-8F24AE43469D}" type="datetimeFigureOut">
              <a:rPr lang="en-US" smtClean="0"/>
              <a:t>5/29/2024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FD0FE8-4073-4FDF-A768-BBE4F8B236BF}" type="slidenum">
              <a:rPr lang="en-US" smtClean="0"/>
              <a:t>‹#›</a:t>
            </a:fld>
            <a:endParaRPr lang="en-US"/>
          </a:p>
        </p:txBody>
      </p:sp>
    </p:spTree>
    <p:extLst>
      <p:ext uri="{BB962C8B-B14F-4D97-AF65-F5344CB8AC3E}">
        <p14:creationId xmlns:p14="http://schemas.microsoft.com/office/powerpoint/2010/main" val="1756088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At the conceptual level there's no difference between arrays in C++ and Java, and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notationally</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the two languages are quite similar. But there are some significant differences between how the two languages treat arrays and understanding those differences is crucial to avoid making some nasty errors. The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differencs</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in the behaviors of arrays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bewtween</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the two languages are attributable to how the two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lananguages</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implement arrays: in C++ an array is a primitive datatype, while in Java an array is an object (an instance of an unnamed class).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2DFD0FE8-4073-4FDF-A768-BBE4F8B236BF}" type="slidenum">
              <a:rPr lang="en-US" smtClean="0"/>
              <a:t>1</a:t>
            </a:fld>
            <a:endParaRPr lang="en-US"/>
          </a:p>
        </p:txBody>
      </p:sp>
    </p:spTree>
    <p:extLst>
      <p:ext uri="{BB962C8B-B14F-4D97-AF65-F5344CB8AC3E}">
        <p14:creationId xmlns:p14="http://schemas.microsoft.com/office/powerpoint/2010/main" val="499305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first difference between C++ and Java is how they track the maximum size of an array. Being an object, a Java array may have an attribute or an instance field, specifically a field named "length." This feature allows a Java array to encapsulate two distinct values: the array elements and the size of the array. On the other hand, an array in C++ is a primitive datatype and therefore cannot maintain both the array elements and the size of the array in a single variable.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Although the Java notation of ".length" is both common and convenient, it is not supported by C++ arrays. In place of the Java length instance field, we must use a separate constant value.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2DFD0FE8-4073-4FDF-A768-BBE4F8B236BF}" type="slidenum">
              <a:rPr lang="en-US" smtClean="0"/>
              <a:t>2</a:t>
            </a:fld>
            <a:endParaRPr lang="en-US"/>
          </a:p>
        </p:txBody>
      </p:sp>
    </p:spTree>
    <p:extLst>
      <p:ext uri="{BB962C8B-B14F-4D97-AF65-F5344CB8AC3E}">
        <p14:creationId xmlns:p14="http://schemas.microsoft.com/office/powerpoint/2010/main" val="1517511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second difference between the two languages is not visible in the code in any way. Instead, the difference is in the fundamental behaviors exhibited by arrays in the two languages. Arrays in both languages are said to be "zero indexed," which means that the first legal index value begins at zero and the last legal index value is one less than the maximum size of the array. The question is, "What happens if an index value less than zero, or greater than or equal to the size of the array is used?"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This common error is called "indexing an array out of bounds." Java will detect this error and terminate the program. What happens in C++ is a little more ambiguous. The operating system grants memory to every program in which it can run. If indexing an array out of bounds causes the program to access memory that has not been assigned to it, then the operating system will terminate the program. On the other hand, if the out of bounds array access stays within the program's memory, then the ultimate behavior depends on how the array is being used. If the array index operation appears on the right-hand side of the = (i.e., the operation is getting a value out of the array) then the operation may return an unspecified value (i.e., "garbage"). If the index operation was an assignment (i.e., the operation appears on the left-hand side of the assignment operator), then the operation can corrupt data stored in other variables. (The textbook illustrates this error with a simple program.)</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2DFD0FE8-4073-4FDF-A768-BBE4F8B236BF}" type="slidenum">
              <a:rPr lang="en-US" smtClean="0"/>
              <a:t>3</a:t>
            </a:fld>
            <a:endParaRPr lang="en-US"/>
          </a:p>
        </p:txBody>
      </p:sp>
    </p:spTree>
    <p:extLst>
      <p:ext uri="{BB962C8B-B14F-4D97-AF65-F5344CB8AC3E}">
        <p14:creationId xmlns:p14="http://schemas.microsoft.com/office/powerpoint/2010/main" val="1694799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third and final difference between the two languages is not as important to us now as the first two differences. Java only has one way of creating an array of objects. If you don't recall from CS 1400 how classes, objects, and constructors work, don't worry about the details for now as these concepts will be introduced in a subsequent chapter. Creating an array of objects in Java requires two separate phases: in phase 1 we create the array and in phase 2 we use a for-loop or some other iterative method to create each object one at a time.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2DFD0FE8-4073-4FDF-A768-BBE4F8B236BF}" type="slidenum">
              <a:rPr lang="en-US" smtClean="0"/>
              <a:t>4</a:t>
            </a:fld>
            <a:endParaRPr lang="en-US"/>
          </a:p>
        </p:txBody>
      </p:sp>
    </p:spTree>
    <p:extLst>
      <p:ext uri="{BB962C8B-B14F-4D97-AF65-F5344CB8AC3E}">
        <p14:creationId xmlns:p14="http://schemas.microsoft.com/office/powerpoint/2010/main" val="3775889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As we have seen previously, C++ provides multiple ways of performing the same operation. Which way we choose is ultimately decided by the problem that the program solves. The first and easiest way of creating an array of objects is to do so as an automatic array. The syntax demonstrated here assumes that the class has a default (i.e., no argument) constructor.</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2DFD0FE8-4073-4FDF-A768-BBE4F8B236BF}" type="slidenum">
              <a:rPr lang="en-US" smtClean="0"/>
              <a:t>5</a:t>
            </a:fld>
            <a:endParaRPr lang="en-US"/>
          </a:p>
        </p:txBody>
      </p:sp>
    </p:spTree>
    <p:extLst>
      <p:ext uri="{BB962C8B-B14F-4D97-AF65-F5344CB8AC3E}">
        <p14:creationId xmlns:p14="http://schemas.microsoft.com/office/powerpoint/2010/main" val="2885667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second alternative is to create the array dynamically on the heap using the new operator. Again, the syntax illustrated here assumes that the class has a default constructor.</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2DFD0FE8-4073-4FDF-A768-BBE4F8B236BF}" type="slidenum">
              <a:rPr lang="en-US" smtClean="0"/>
              <a:t>6</a:t>
            </a:fld>
            <a:endParaRPr lang="en-US"/>
          </a:p>
        </p:txBody>
      </p:sp>
    </p:spTree>
    <p:extLst>
      <p:ext uri="{BB962C8B-B14F-4D97-AF65-F5344CB8AC3E}">
        <p14:creationId xmlns:p14="http://schemas.microsoft.com/office/powerpoint/2010/main" val="3302324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third alternative is very similar to the approach taken by Java. This code first creates an array of pointers and then uses a for loop to create each object one at a time. This syntax may be used with any constructor.</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2DFD0FE8-4073-4FDF-A768-BBE4F8B236BF}" type="slidenum">
              <a:rPr lang="en-US" smtClean="0"/>
              <a:t>7</a:t>
            </a:fld>
            <a:endParaRPr lang="en-US"/>
          </a:p>
        </p:txBody>
      </p:sp>
    </p:spTree>
    <p:extLst>
      <p:ext uri="{BB962C8B-B14F-4D97-AF65-F5344CB8AC3E}">
        <p14:creationId xmlns:p14="http://schemas.microsoft.com/office/powerpoint/2010/main" val="2110834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fourth and final option is to create a pointer to a pointer, then create an array of pointers, and then use a loop to create the objects individually. This syntax is a little strange but it is sometimes useful when we want to return an array created dynamically from a function.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2DFD0FE8-4073-4FDF-A768-BBE4F8B236BF}" type="slidenum">
              <a:rPr lang="en-US" smtClean="0"/>
              <a:t>8</a:t>
            </a:fld>
            <a:endParaRPr lang="en-US"/>
          </a:p>
        </p:txBody>
      </p:sp>
    </p:spTree>
    <p:extLst>
      <p:ext uri="{BB962C8B-B14F-4D97-AF65-F5344CB8AC3E}">
        <p14:creationId xmlns:p14="http://schemas.microsoft.com/office/powerpoint/2010/main" val="16007111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slideMaster" Target="../slideMasters/slideMaster1.xml"/><Relationship Id="rId4" Type="http://schemas.openxmlformats.org/officeDocument/2006/relationships/tags" Target="../tags/tag19.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custDataLst>
              <p:tags r:id="rId4"/>
            </p:custDataLst>
          </p:nvPr>
        </p:nvSpPr>
        <p:spPr/>
        <p:txBody>
          <a:bodyPr/>
          <a:lstStyle/>
          <a:p>
            <a:endParaRPr lang="en-US"/>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custDataLst>
              <p:tags r:id="rId4"/>
            </p:custDataLst>
          </p:nvPr>
        </p:nvSpPr>
        <p:spPr/>
        <p:txBody>
          <a:bodyPr/>
          <a:lstStyle/>
          <a:p>
            <a:endParaRPr lang="en-US"/>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5/29/2024</a:t>
            </a:fld>
            <a:endParaRPr lang="en-US"/>
          </a:p>
        </p:txBody>
      </p:sp>
      <p:sp>
        <p:nvSpPr>
          <p:cNvPr id="4" name="Footer Placeholder 3"/>
          <p:cNvSpPr>
            <a:spLocks noGrp="1"/>
          </p:cNvSpPr>
          <p:nvPr>
            <p:ph type="ftr" sz="quarter" idx="11"/>
            <p:custDataLst>
              <p:tags r:id="rId3"/>
            </p:custDataLst>
          </p:nvPr>
        </p:nvSpPr>
        <p:spPr/>
        <p:txBody>
          <a:bodyPr/>
          <a:lstStyle/>
          <a:p>
            <a:endParaRPr lang="en-US"/>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5/29/2024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5/29/2024</a:t>
            </a:fld>
            <a:endParaRPr lang="en-US"/>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image" Target="../media/image1.emf"/><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2.wmf"/><Relationship Id="rId5" Type="http://schemas.openxmlformats.org/officeDocument/2006/relationships/oleObject" Target="../embeddings/oleObject1.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image" Target="../media/image3.emf"/><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image" Target="../media/image4.emf"/><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image" Target="../media/image5.emf"/><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6.emf"/><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C++ vs. Java</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C++ arrays are a primitive data type</a:t>
            </a:r>
          </a:p>
          <a:p>
            <a:r>
              <a:rPr lang="en-US" dirty="0"/>
              <a:t>Java arrays are objects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Tracking the Size</a:t>
            </a:r>
          </a:p>
        </p:txBody>
      </p:sp>
      <p:sp>
        <p:nvSpPr>
          <p:cNvPr id="3" name="Content Placeholder 2"/>
          <p:cNvSpPr>
            <a:spLocks noGrp="1"/>
          </p:cNvSpPr>
          <p:nvPr>
            <p:ph idx="1"/>
            <p:custDataLst>
              <p:tags r:id="rId2"/>
            </p:custDataLst>
          </p:nvPr>
        </p:nvSpPr>
        <p:spPr>
          <a:xfrm>
            <a:off x="2231136" y="2638044"/>
            <a:ext cx="7729728" cy="3101983"/>
          </a:xfrm>
        </p:spPr>
        <p:txBody>
          <a:bodyPr/>
          <a:lstStyle/>
          <a:p>
            <a:r>
              <a:rPr lang="en-US" dirty="0"/>
              <a:t>Java arrays have a length attribute (instance field)</a:t>
            </a:r>
          </a:p>
          <a:p>
            <a:pPr lvl="1"/>
            <a:r>
              <a:rPr lang="en-US" dirty="0" err="1">
                <a:latin typeface="Source Code Pro" panose="020B0509030403020204" pitchFamily="49" charset="0"/>
              </a:rPr>
              <a:t>int</a:t>
            </a:r>
            <a:r>
              <a:rPr lang="en-US" dirty="0">
                <a:latin typeface="Source Code Pro" panose="020B0509030403020204" pitchFamily="49" charset="0"/>
              </a:rPr>
              <a:t>[] scores = new </a:t>
            </a:r>
            <a:r>
              <a:rPr lang="en-US" dirty="0" err="1">
                <a:latin typeface="Source Code Pro" panose="020B0509030403020204" pitchFamily="49" charset="0"/>
              </a:rPr>
              <a:t>int</a:t>
            </a:r>
            <a:r>
              <a:rPr lang="en-US" dirty="0">
                <a:latin typeface="Source Code Pro" panose="020B0509030403020204" pitchFamily="49" charset="0"/>
              </a:rPr>
              <a:t>[10];</a:t>
            </a:r>
          </a:p>
          <a:p>
            <a:pPr lvl="1"/>
            <a:r>
              <a:rPr lang="en-US" dirty="0" err="1">
                <a:latin typeface="Source Code Pro" panose="020B0509030403020204" pitchFamily="49" charset="0"/>
              </a:rPr>
              <a:t>scores.length</a:t>
            </a:r>
            <a:endParaRPr lang="en-US" dirty="0">
              <a:latin typeface="Source Code Pro" panose="020B0509030403020204" pitchFamily="49" charset="0"/>
            </a:endParaRPr>
          </a:p>
          <a:p>
            <a:r>
              <a:rPr lang="en-US" dirty="0"/>
              <a:t>C++ arrays are really pointers – they do not have attributes or fields</a:t>
            </a:r>
          </a:p>
          <a:p>
            <a:pPr lvl="1"/>
            <a:r>
              <a:rPr lang="en-US" dirty="0"/>
              <a:t>Track the size with a (named) constant</a:t>
            </a:r>
          </a:p>
          <a:p>
            <a:pPr lvl="1"/>
            <a:r>
              <a:rPr lang="en-US" dirty="0" err="1">
                <a:latin typeface="Source Code Pro" panose="020B0509030403020204" pitchFamily="49" charset="0"/>
              </a:rPr>
              <a:t>const</a:t>
            </a:r>
            <a:r>
              <a:rPr lang="en-US" dirty="0">
                <a:latin typeface="Source Code Pro" panose="020B0509030403020204" pitchFamily="49" charset="0"/>
              </a:rPr>
              <a:t> </a:t>
            </a:r>
            <a:r>
              <a:rPr lang="en-US" dirty="0" err="1">
                <a:latin typeface="Source Code Pro" panose="020B0509030403020204" pitchFamily="49" charset="0"/>
              </a:rPr>
              <a:t>int</a:t>
            </a:r>
            <a:r>
              <a:rPr lang="en-US" dirty="0">
                <a:latin typeface="Source Code Pro" panose="020B0509030403020204" pitchFamily="49" charset="0"/>
              </a:rPr>
              <a:t> size = 10;</a:t>
            </a:r>
          </a:p>
          <a:p>
            <a:pPr lvl="1"/>
            <a:r>
              <a:rPr lang="en-US" dirty="0" err="1">
                <a:latin typeface="Source Code Pro" panose="020B0509030403020204" pitchFamily="49" charset="0"/>
              </a:rPr>
              <a:t>int</a:t>
            </a:r>
            <a:r>
              <a:rPr lang="en-US" dirty="0">
                <a:latin typeface="Source Code Pro" panose="020B0509030403020204" pitchFamily="49" charset="0"/>
              </a:rPr>
              <a:t> scores[size];</a:t>
            </a:r>
          </a:p>
        </p:txBody>
      </p:sp>
    </p:spTree>
    <p:extLst>
      <p:ext uri="{BB962C8B-B14F-4D97-AF65-F5344CB8AC3E}">
        <p14:creationId xmlns:p14="http://schemas.microsoft.com/office/powerpoint/2010/main" val="3806013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Bounds Checking</a:t>
            </a:r>
          </a:p>
        </p:txBody>
      </p:sp>
      <p:sp>
        <p:nvSpPr>
          <p:cNvPr id="3" name="Content Placeholder 2"/>
          <p:cNvSpPr>
            <a:spLocks noGrp="1"/>
          </p:cNvSpPr>
          <p:nvPr>
            <p:ph idx="1"/>
            <p:custDataLst>
              <p:tags r:id="rId2"/>
            </p:custDataLst>
          </p:nvPr>
        </p:nvSpPr>
        <p:spPr>
          <a:xfrm>
            <a:off x="2231136" y="4198989"/>
            <a:ext cx="7729728" cy="1703047"/>
          </a:xfrm>
        </p:spPr>
        <p:txBody>
          <a:bodyPr/>
          <a:lstStyle/>
          <a:p>
            <a:r>
              <a:rPr lang="en-US" dirty="0"/>
              <a:t>Java checks each array index, throws an exception if the index is out of bounds</a:t>
            </a:r>
          </a:p>
          <a:p>
            <a:pPr lvl="1"/>
            <a:r>
              <a:rPr lang="en-US" dirty="0">
                <a:latin typeface="Source Code Pro" panose="020B0509030403020204" pitchFamily="49" charset="0"/>
              </a:rPr>
              <a:t>scores[</a:t>
            </a:r>
            <a:r>
              <a:rPr lang="en-US" dirty="0" err="1">
                <a:latin typeface="Source Code Pro" panose="020B0509030403020204" pitchFamily="49" charset="0"/>
              </a:rPr>
              <a:t>i</a:t>
            </a:r>
            <a:r>
              <a:rPr lang="en-US" dirty="0">
                <a:latin typeface="Source Code Pro" panose="020B0509030403020204" pitchFamily="49" charset="0"/>
              </a:rPr>
              <a:t>]</a:t>
            </a:r>
            <a:r>
              <a:rPr lang="en-US" dirty="0"/>
              <a:t>, throws an exception if </a:t>
            </a:r>
            <a:r>
              <a:rPr lang="en-US" dirty="0" err="1"/>
              <a:t>i</a:t>
            </a:r>
            <a:r>
              <a:rPr lang="en-US" dirty="0"/>
              <a:t> &lt; 0 or if </a:t>
            </a:r>
            <a:r>
              <a:rPr lang="en-US" dirty="0" err="1"/>
              <a:t>i</a:t>
            </a:r>
            <a:r>
              <a:rPr lang="en-US" dirty="0"/>
              <a:t> ≥ 10</a:t>
            </a:r>
          </a:p>
          <a:p>
            <a:r>
              <a:rPr lang="en-US" dirty="0"/>
              <a:t>C++ does not check any array index</a:t>
            </a:r>
          </a:p>
          <a:p>
            <a:pPr lvl="1"/>
            <a:r>
              <a:rPr lang="en-US" dirty="0">
                <a:latin typeface="Source Code Pro" panose="020B0509030403020204" pitchFamily="49" charset="0"/>
              </a:rPr>
              <a:t>scores[-1] </a:t>
            </a:r>
            <a:r>
              <a:rPr lang="en-US" dirty="0"/>
              <a:t>or </a:t>
            </a:r>
            <a:r>
              <a:rPr lang="en-US" dirty="0">
                <a:latin typeface="Source Code Pro" panose="020B0509030403020204" pitchFamily="49" charset="0"/>
              </a:rPr>
              <a:t>scores[10]</a:t>
            </a:r>
            <a:r>
              <a:rPr lang="en-US" dirty="0"/>
              <a:t> will crash the program or corrupt adjacent data</a:t>
            </a:r>
          </a:p>
        </p:txBody>
      </p:sp>
      <p:pic>
        <p:nvPicPr>
          <p:cNvPr id="4" name="Picture 3">
            <a:extLst>
              <a:ext uri="{FF2B5EF4-FFF2-40B4-BE49-F238E27FC236}">
                <a16:creationId xmlns:a16="http://schemas.microsoft.com/office/drawing/2014/main" id="{202BE501-CEB5-481F-93C8-70D62DC7C232}"/>
              </a:ext>
            </a:extLst>
          </p:cNvPr>
          <p:cNvPicPr>
            <a:picLocks noChangeAspect="1"/>
          </p:cNvPicPr>
          <p:nvPr/>
        </p:nvPicPr>
        <p:blipFill>
          <a:blip r:embed="rId5"/>
          <a:stretch>
            <a:fillRect/>
          </a:stretch>
        </p:blipFill>
        <p:spPr>
          <a:xfrm>
            <a:off x="3361959" y="2299850"/>
            <a:ext cx="5468082" cy="1838538"/>
          </a:xfrm>
          <a:prstGeom prst="rect">
            <a:avLst/>
          </a:prstGeom>
        </p:spPr>
      </p:pic>
    </p:spTree>
    <p:extLst>
      <p:ext uri="{BB962C8B-B14F-4D97-AF65-F5344CB8AC3E}">
        <p14:creationId xmlns:p14="http://schemas.microsoft.com/office/powerpoint/2010/main" val="1820499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Java: Arrays of Objects</a:t>
            </a:r>
          </a:p>
        </p:txBody>
      </p:sp>
      <p:graphicFrame>
        <p:nvGraphicFramePr>
          <p:cNvPr id="3" name="Object 2"/>
          <p:cNvGraphicFramePr>
            <a:graphicFrameLocks noChangeAspect="1"/>
          </p:cNvGraphicFramePr>
          <p:nvPr>
            <p:custDataLst>
              <p:tags r:id="rId2"/>
            </p:custDataLst>
            <p:extLst>
              <p:ext uri="{D42A27DB-BD31-4B8C-83A1-F6EECF244321}">
                <p14:modId xmlns:p14="http://schemas.microsoft.com/office/powerpoint/2010/main" val="1103637690"/>
              </p:ext>
            </p:extLst>
          </p:nvPr>
        </p:nvGraphicFramePr>
        <p:xfrm>
          <a:off x="2133600" y="2589217"/>
          <a:ext cx="7924800" cy="3200400"/>
        </p:xfrm>
        <a:graphic>
          <a:graphicData uri="http://schemas.openxmlformats.org/presentationml/2006/ole">
            <mc:AlternateContent xmlns:mc="http://schemas.openxmlformats.org/markup-compatibility/2006">
              <mc:Choice xmlns:v="urn:schemas-microsoft-com:vml" Requires="v">
                <p:oleObj name="Drawing" r:id="rId5" imgW="7924680" imgH="3200400" progId="Presentations.Drawing.17">
                  <p:embed/>
                </p:oleObj>
              </mc:Choice>
              <mc:Fallback>
                <p:oleObj name="Drawing" r:id="rId5" imgW="7924680" imgH="3200400" progId="Presentations.Drawing.17">
                  <p:embed/>
                  <p:pic>
                    <p:nvPicPr>
                      <p:cNvPr id="0" name=""/>
                      <p:cNvPicPr/>
                      <p:nvPr/>
                    </p:nvPicPr>
                    <p:blipFill>
                      <a:blip r:embed="rId6"/>
                      <a:stretch>
                        <a:fillRect/>
                      </a:stretch>
                    </p:blipFill>
                    <p:spPr>
                      <a:xfrm>
                        <a:off x="2133600" y="2589217"/>
                        <a:ext cx="7924800" cy="3200400"/>
                      </a:xfrm>
                      <a:prstGeom prst="rect">
                        <a:avLst/>
                      </a:prstGeom>
                    </p:spPr>
                  </p:pic>
                </p:oleObj>
              </mc:Fallback>
            </mc:AlternateContent>
          </a:graphicData>
        </a:graphic>
      </p:graphicFrame>
    </p:spTree>
    <p:extLst>
      <p:ext uri="{BB962C8B-B14F-4D97-AF65-F5344CB8AC3E}">
        <p14:creationId xmlns:p14="http://schemas.microsoft.com/office/powerpoint/2010/main" val="4048778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 Automatic Arrays of Objects</a:t>
            </a:r>
          </a:p>
        </p:txBody>
      </p:sp>
      <p:pic>
        <p:nvPicPr>
          <p:cNvPr id="3" name="Picture 2"/>
          <p:cNvPicPr>
            <a:picLocks noChangeAspect="1"/>
          </p:cNvPicPr>
          <p:nvPr/>
        </p:nvPicPr>
        <p:blipFill>
          <a:blip r:embed="rId5"/>
          <a:stretch>
            <a:fillRect/>
          </a:stretch>
        </p:blipFill>
        <p:spPr>
          <a:xfrm>
            <a:off x="3852912" y="3937972"/>
            <a:ext cx="4486175" cy="1416416"/>
          </a:xfrm>
          <a:prstGeom prst="rect">
            <a:avLst/>
          </a:prstGeom>
        </p:spPr>
      </p:pic>
      <p:sp>
        <p:nvSpPr>
          <p:cNvPr id="4" name="TextBox 3"/>
          <p:cNvSpPr txBox="1"/>
          <p:nvPr>
            <p:custDataLst>
              <p:tags r:id="rId2"/>
            </p:custDataLst>
          </p:nvPr>
        </p:nvSpPr>
        <p:spPr>
          <a:xfrm>
            <a:off x="4835235" y="3096554"/>
            <a:ext cx="2521527" cy="369332"/>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Employee </a:t>
            </a:r>
            <a:r>
              <a:rPr lang="en-US" dirty="0" err="1">
                <a:latin typeface="Courier New" panose="02070309020205020404" pitchFamily="49" charset="0"/>
                <a:cs typeface="Courier New" panose="02070309020205020404" pitchFamily="49" charset="0"/>
              </a:rPr>
              <a:t>emp</a:t>
            </a:r>
            <a:r>
              <a:rPr lang="en-US" dirty="0">
                <a:latin typeface="Courier New" panose="02070309020205020404" pitchFamily="49" charset="0"/>
                <a:cs typeface="Courier New" panose="02070309020205020404" pitchFamily="49" charset="0"/>
              </a:rPr>
              <a:t>[5];</a:t>
            </a:r>
          </a:p>
        </p:txBody>
      </p:sp>
    </p:spTree>
    <p:extLst>
      <p:ext uri="{BB962C8B-B14F-4D97-AF65-F5344CB8AC3E}">
        <p14:creationId xmlns:p14="http://schemas.microsoft.com/office/powerpoint/2010/main" val="2259547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 Dynamic Arrays of Objects</a:t>
            </a:r>
          </a:p>
        </p:txBody>
      </p:sp>
      <p:pic>
        <p:nvPicPr>
          <p:cNvPr id="3" name="Picture 2"/>
          <p:cNvPicPr>
            <a:picLocks noChangeAspect="1"/>
          </p:cNvPicPr>
          <p:nvPr/>
        </p:nvPicPr>
        <p:blipFill>
          <a:blip r:embed="rId5"/>
          <a:stretch>
            <a:fillRect/>
          </a:stretch>
        </p:blipFill>
        <p:spPr>
          <a:xfrm>
            <a:off x="3455166" y="4778265"/>
            <a:ext cx="5281668" cy="808182"/>
          </a:xfrm>
          <a:prstGeom prst="rect">
            <a:avLst/>
          </a:prstGeom>
        </p:spPr>
      </p:pic>
      <p:sp>
        <p:nvSpPr>
          <p:cNvPr id="4" name="TextBox 3"/>
          <p:cNvSpPr txBox="1"/>
          <p:nvPr>
            <p:custDataLst>
              <p:tags r:id="rId2"/>
            </p:custDataLst>
          </p:nvPr>
        </p:nvSpPr>
        <p:spPr>
          <a:xfrm>
            <a:off x="4426527" y="3144989"/>
            <a:ext cx="3338945" cy="646331"/>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Employee* </a:t>
            </a:r>
            <a:r>
              <a:rPr lang="en-US" dirty="0" err="1">
                <a:latin typeface="Courier New" panose="02070309020205020404" pitchFamily="49" charset="0"/>
                <a:cs typeface="Courier New" panose="02070309020205020404" pitchFamily="49" charset="0"/>
              </a:rPr>
              <a:t>emp</a:t>
            </a:r>
            <a:r>
              <a:rPr lang="en-US" dirty="0">
                <a:latin typeface="Courier New" panose="02070309020205020404" pitchFamily="49" charset="0"/>
                <a:cs typeface="Courier New" panose="02070309020205020404" pitchFamily="49" charset="0"/>
              </a:rPr>
              <a:t>;</a:t>
            </a:r>
          </a:p>
          <a:p>
            <a:r>
              <a:rPr lang="en-US" dirty="0" err="1">
                <a:latin typeface="Courier New" panose="02070309020205020404" pitchFamily="49" charset="0"/>
                <a:cs typeface="Courier New" panose="02070309020205020404" pitchFamily="49" charset="0"/>
              </a:rPr>
              <a:t>emp</a:t>
            </a:r>
            <a:r>
              <a:rPr lang="en-US" dirty="0">
                <a:latin typeface="Courier New" panose="02070309020205020404" pitchFamily="49" charset="0"/>
                <a:cs typeface="Courier New" panose="02070309020205020404" pitchFamily="49" charset="0"/>
              </a:rPr>
              <a:t> = new Employee[5];</a:t>
            </a:r>
          </a:p>
        </p:txBody>
      </p:sp>
    </p:spTree>
    <p:extLst>
      <p:ext uri="{BB962C8B-B14F-4D97-AF65-F5344CB8AC3E}">
        <p14:creationId xmlns:p14="http://schemas.microsoft.com/office/powerpoint/2010/main" val="1498607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 Array of pointers to Objects</a:t>
            </a:r>
          </a:p>
        </p:txBody>
      </p:sp>
      <p:pic>
        <p:nvPicPr>
          <p:cNvPr id="3" name="Picture 2"/>
          <p:cNvPicPr>
            <a:picLocks noChangeAspect="1"/>
          </p:cNvPicPr>
          <p:nvPr/>
        </p:nvPicPr>
        <p:blipFill>
          <a:blip r:embed="rId5"/>
          <a:stretch>
            <a:fillRect/>
          </a:stretch>
        </p:blipFill>
        <p:spPr>
          <a:xfrm>
            <a:off x="3507803" y="3868306"/>
            <a:ext cx="5175626" cy="2269258"/>
          </a:xfrm>
          <a:prstGeom prst="rect">
            <a:avLst/>
          </a:prstGeom>
        </p:spPr>
      </p:pic>
      <p:sp>
        <p:nvSpPr>
          <p:cNvPr id="4" name="TextBox 3"/>
          <p:cNvSpPr txBox="1"/>
          <p:nvPr>
            <p:custDataLst>
              <p:tags r:id="rId2"/>
            </p:custDataLst>
          </p:nvPr>
        </p:nvSpPr>
        <p:spPr>
          <a:xfrm>
            <a:off x="3920836" y="2736230"/>
            <a:ext cx="3934691" cy="923330"/>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Employee* </a:t>
            </a:r>
            <a:r>
              <a:rPr lang="en-US" dirty="0" err="1">
                <a:latin typeface="Courier New" panose="02070309020205020404" pitchFamily="49" charset="0"/>
                <a:cs typeface="Courier New" panose="02070309020205020404" pitchFamily="49" charset="0"/>
              </a:rPr>
              <a:t>emp</a:t>
            </a:r>
            <a:r>
              <a:rPr lang="en-US" dirty="0">
                <a:latin typeface="Courier New" panose="02070309020205020404" pitchFamily="49" charset="0"/>
                <a:cs typeface="Courier New" panose="02070309020205020404" pitchFamily="49" charset="0"/>
              </a:rPr>
              <a:t>[5];</a:t>
            </a:r>
          </a:p>
          <a:p>
            <a:r>
              <a:rPr lang="en-US" dirty="0">
                <a:latin typeface="Courier New" panose="02070309020205020404" pitchFamily="49" charset="0"/>
                <a:cs typeface="Courier New" panose="02070309020205020404" pitchFamily="49" charset="0"/>
              </a:rPr>
              <a:t>for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0;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&lt; 5;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emp</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new Employee;</a:t>
            </a:r>
          </a:p>
        </p:txBody>
      </p:sp>
    </p:spTree>
    <p:extLst>
      <p:ext uri="{BB962C8B-B14F-4D97-AF65-F5344CB8AC3E}">
        <p14:creationId xmlns:p14="http://schemas.microsoft.com/office/powerpoint/2010/main" val="3376220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 pointer to an Array of Pointers</a:t>
            </a:r>
          </a:p>
        </p:txBody>
      </p:sp>
      <p:pic>
        <p:nvPicPr>
          <p:cNvPr id="3" name="Picture 2"/>
          <p:cNvPicPr>
            <a:picLocks noChangeAspect="1"/>
          </p:cNvPicPr>
          <p:nvPr/>
        </p:nvPicPr>
        <p:blipFill>
          <a:blip r:embed="rId5"/>
          <a:stretch>
            <a:fillRect/>
          </a:stretch>
        </p:blipFill>
        <p:spPr>
          <a:xfrm>
            <a:off x="3938062" y="4159253"/>
            <a:ext cx="4315876" cy="1892300"/>
          </a:xfrm>
          <a:prstGeom prst="rect">
            <a:avLst/>
          </a:prstGeom>
        </p:spPr>
      </p:pic>
      <p:sp>
        <p:nvSpPr>
          <p:cNvPr id="4" name="TextBox 3"/>
          <p:cNvSpPr txBox="1"/>
          <p:nvPr>
            <p:custDataLst>
              <p:tags r:id="rId2"/>
            </p:custDataLst>
          </p:nvPr>
        </p:nvSpPr>
        <p:spPr>
          <a:xfrm>
            <a:off x="4107873" y="2667008"/>
            <a:ext cx="3976254" cy="1200329"/>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Employee** </a:t>
            </a:r>
            <a:r>
              <a:rPr lang="en-US" dirty="0" err="1">
                <a:latin typeface="Courier New" panose="02070309020205020404" pitchFamily="49" charset="0"/>
                <a:cs typeface="Courier New" panose="02070309020205020404" pitchFamily="49" charset="0"/>
              </a:rPr>
              <a:t>emp</a:t>
            </a:r>
            <a:r>
              <a:rPr lang="en-US" dirty="0">
                <a:latin typeface="Courier New" panose="02070309020205020404" pitchFamily="49" charset="0"/>
                <a:cs typeface="Courier New" panose="02070309020205020404" pitchFamily="49" charset="0"/>
              </a:rPr>
              <a:t>;</a:t>
            </a:r>
          </a:p>
          <a:p>
            <a:r>
              <a:rPr lang="en-US" dirty="0" err="1">
                <a:latin typeface="Courier New" panose="02070309020205020404" pitchFamily="49" charset="0"/>
                <a:cs typeface="Courier New" panose="02070309020205020404" pitchFamily="49" charset="0"/>
              </a:rPr>
              <a:t>emp</a:t>
            </a:r>
            <a:r>
              <a:rPr lang="en-US" dirty="0">
                <a:latin typeface="Courier New" panose="02070309020205020404" pitchFamily="49" charset="0"/>
                <a:cs typeface="Courier New" panose="02070309020205020404" pitchFamily="49" charset="0"/>
              </a:rPr>
              <a:t> = new Employee*[5];</a:t>
            </a:r>
          </a:p>
          <a:p>
            <a:r>
              <a:rPr lang="en-US" dirty="0">
                <a:latin typeface="Courier New" panose="02070309020205020404" pitchFamily="49" charset="0"/>
                <a:cs typeface="Courier New" panose="02070309020205020404" pitchFamily="49" charset="0"/>
              </a:rPr>
              <a:t>for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0;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&lt; 5;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emp</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new Employee;</a:t>
            </a:r>
          </a:p>
        </p:txBody>
      </p:sp>
    </p:spTree>
    <p:extLst>
      <p:ext uri="{BB962C8B-B14F-4D97-AF65-F5344CB8AC3E}">
        <p14:creationId xmlns:p14="http://schemas.microsoft.com/office/powerpoint/2010/main" val="30022088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PRESENTER_DUMMYTAG" val="&lt;DummyForForceWrite&gt;&lt;/DummyForForceWrite&gt;"/>
  <p:tag name="HTML_SHAPEINFO" val="&lt;ThreeDShapeInfo&gt;&lt;uuid val=&quot;{282B36A8-0FCD-4616-BA2E-50E48C44310C}&quot;/&gt;&lt;isInvalidForFieldText val=&quot;0&quot;/&gt;&lt;Image&gt;&lt;filename val=&quot;C:\Users\dab\AppData\Local\Temp\CP1260829020881Session\CPTrustFolder1260829020881\PPTImport1260830341991\data\asimages\{282B36A8-0FCD-4616-BA2E-50E48C44310C}_1.png&quot;/&gt;&lt;left val=&quot;167&quot;/&gt;&lt;top val=&quot;249&quot;/&gt;&lt;width val=&quot;945&quot;/&gt;&lt;height val=&quot;174&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7&quot;/&gt;&lt;lineCharCount val=&quot;23&quot;/&gt;&lt;/TableIndex&gt;&lt;/ShapeTextInfo&gt;"/>
  <p:tag name="PRESENTER_DUMMYTAG" val="&lt;DummyForForceWrite&gt;&lt;/DummyForForceWrite&gt;"/>
  <p:tag name="HTML_SHAPEINFO" val="&lt;ThreeDShapeInfo&gt;&lt;uuid val=&quot;{44F31A80-2D9E-4E0C-B725-7A9DDB33369F}&quot;/&gt;&lt;isInvalidForFieldText val=&quot;0&quot;/&gt;&lt;Image&gt;&lt;filename val=&quot;C:\Users\dab\AppData\Local\Temp\CP1260829020881Session\CPTrustFolder1260829020881\PPTImport1260830341991\data\asimages\{44F31A80-2D9E-4E0C-B725-7A9DDB33369F}_1.png&quot;/&gt;&lt;left val=&quot;282&quot;/&gt;&lt;top val=&quot;452&quot;/&gt;&lt;width val=&quot;715&quot;/&gt;&lt;height val=&quot;134&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06F0E8D8-26C0-43DF-920A-F9377269CE76}&quot;/&gt;&lt;isInvalidForFieldText val=&quot;0&quot;/&gt;&lt;Image&gt;&lt;filename val=&quot;C:\Users\dab\AppData\Local\Temp\CP1260829020881Session\CPTrustFolder1260829020881\PPTImport1260830341991\data\asimages\{06F0E8D8-26C0-43DF-920A-F9377269CE76}_1.png&quot;/&gt;&lt;left val=&quot;167&quot;/&gt;&lt;top val=&quot;648&quot;/&gt;&lt;width val=&quot;159&quot;/&gt;&lt;height val=&quot;35&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3AD8DCD-C415-45CF-AFBB-E804BE3D62C1}&quot;/&gt;&lt;isInvalidForFieldText val=&quot;0&quot;/&gt;&lt;Image&gt;&lt;filename val=&quot;C:\Users\dab\AppData\Local\Temp\CP1260829020881Session\CPTrustFolder1260829020881\PPTImport1260830341991\data\asimages\{73AD8DCD-C415-45CF-AFBB-E804BE3D62C1}_2.png&quot;/&gt;&lt;left val=&quot;233&quot;/&gt;&lt;top val=&quot;100&quot;/&gt;&lt;width val=&quot;813&quot;/&gt;&lt;height val=&quot;126&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53&quot;/&gt;&lt;lineCharCount val=&quot;28&quot;/&gt;&lt;lineCharCount val=&quot;14&quot;/&gt;&lt;lineCharCount val=&quot;71&quot;/&gt;&lt;lineCharCount val=&quot;39&quot;/&gt;&lt;lineCharCount val=&quot;21&quot;/&gt;&lt;lineCharCount val=&quot;17&quot;/&gt;&lt;/TableIndex&gt;&lt;/ShapeTextInfo&gt;"/>
  <p:tag name="HTML_SHAPEINFO" val="&lt;ThreeDShapeInfo&gt;&lt;uuid val=&quot;{C2CA2855-8244-4A60-8102-145903CCD0D4}&quot;/&gt;&lt;isInvalidForFieldText val=&quot;0&quot;/&gt;&lt;Image&gt;&lt;filename val=&quot;C:\Users\dab\AppData\Local\Temp\CP1260829020881Session\CPTrustFolder1260829020881\PPTImport1260830341991\data\asimages\{C2CA2855-8244-4A60-8102-145903CCD0D4}_2.png&quot;/&gt;&lt;left val=&quot;229&quot;/&gt;&lt;top val=&quot;273&quot;/&gt;&lt;width val=&quot;816&quot;/&gt;&lt;height val=&quot;329&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C8F9E8B5-B2E4-4677-BC4C-2C3CD03FE738}&quot;/&gt;&lt;isInvalidForFieldText val=&quot;0&quot;/&gt;&lt;Image&gt;&lt;filename val=&quot;C:\Users\dab\AppData\Local\Temp\CP1260829020881Session\CPTrustFolder1260829020881\PPTImport1260830341991\data\asimages\{C8F9E8B5-B2E4-4677-BC4C-2C3CD03FE738}_3.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80&quot;/&gt;&lt;lineCharCount val=&quot;53&quot;/&gt;&lt;lineCharCount val=&quot;35&quot;/&gt;&lt;lineCharCount val=&quot;72&quot;/&gt;&lt;/TableIndex&gt;&lt;/ShapeTextInfo&gt;"/>
  <p:tag name="HTML_SHAPEINFO" val="&lt;ThreeDShapeInfo&gt;&lt;uuid val=&quot;{3482CDEE-2884-41BB-97ED-486CE7CB3461}&quot;/&gt;&lt;isInvalidForFieldText val=&quot;0&quot;/&gt;&lt;Image&gt;&lt;filename val=&quot;C:\Users\dab\AppData\Local\Temp\CP1260829020881Session\CPTrustFolder1260829020881\PPTImport1260830341991\data\asimages\{3482CDEE-2884-41BB-97ED-486CE7CB3461}_3.png&quot;/&gt;&lt;left val=&quot;229&quot;/&gt;&lt;top val=&quot;437&quot;/&gt;&lt;width val=&quot;816&quot;/&gt;&lt;height val=&quot;182&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1C0F644D-4E3E-4EE0-B23C-D830D7D8FD5C}&quot;/&gt;&lt;isInvalidForFieldText val=&quot;0&quot;/&gt;&lt;Image&gt;&lt;filename val=&quot;C:\Users\dab\AppData\Local\Temp\CP1260829020881Session\CPTrustFolder1260829020881\PPTImport1260830341991\data\asimages\{1C0F644D-4E3E-4EE0-B23C-D830D7D8FD5C}_4.png&quot;/&gt;&lt;left val=&quot;233&quot;/&gt;&lt;top val=&quot;100&quot;/&gt;&lt;width val=&quot;813&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INFO" val="&lt;ThreeDShapeInfo&gt;&lt;uuid val=&quot;{CB847810-4633-47E4-BFC8-41BCFC2706DF}&quot;/&gt;&lt;isInvalidForFieldText val=&quot;0&quot;/&gt;&lt;Image&gt;&lt;filename val=&quot;C:\Users\dab\AppData\Local\Temp\CP1260829020881Session\CPTrustFolder1260829020881\PPTImport1260830341991\data\asimages\{CB847810-4633-47E4-BFC8-41BCFC2706DF}_4.png&quot;/&gt;&lt;left val=&quot;223&quot;/&gt;&lt;top val=&quot;271&quot;/&gt;&lt;width val=&quot;833&quot;/&gt;&lt;height val=&quot;337&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 name="HTML_SHAPEINFO" val="&lt;ThreeDShapeInfo&gt;&lt;uuid val=&quot;{4C2B571D-D4E8-42C8-9F0C-00EEA3FA7080}&quot;/&gt;&lt;isInvalidForFieldText val=&quot;0&quot;/&gt;&lt;Image&gt;&lt;filename val=&quot;C:\Users\dab\AppData\Local\Temp\CP1260829020881Session\CPTrustFolder1260829020881\PPTImport1260830341991\data\asimages\{4C2B571D-D4E8-42C8-9F0C-00EEA3FA7080}_5.png&quot;/&gt;&lt;left val=&quot;233&quot;/&gt;&lt;top val=&quot;100&quot;/&gt;&lt;width val=&quot;813&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F8A6EB15-A537-4E48-A2D8-E4FF6F577176}&quot;/&gt;&lt;isInvalidForFieldText val=&quot;0&quot;/&gt;&lt;Image&gt;&lt;filename val=&quot;C:\Users\dab\AppData\Local\Temp\CP1260829020881Session\CPTrustFolder1260829020881\PPTImport1260830341991\data\asimages\{F8A6EB15-A537-4E48-A2D8-E4FF6F577176}_5.png&quot;/&gt;&lt;left val=&quot;502&quot;/&gt;&lt;top val=&quot;322&quot;/&gt;&lt;width val=&quot;270&quot;/&gt;&lt;height val=&quot;51&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HTML_SHAPEINFO" val="&lt;ThreeDShapeInfo&gt;&lt;uuid val=&quot;{C84E2346-F0B2-4667-8730-3B3C621642EC}&quot;/&gt;&lt;isInvalidForFieldText val=&quot;0&quot;/&gt;&lt;Image&gt;&lt;filename val=&quot;C:\Users\dab\AppData\Local\Temp\CP1260829020881Session\CPTrustFolder1260829020881\PPTImport1260830341991\data\asimages\{C84E2346-F0B2-4667-8730-3B3C621642EC}_6.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5&quot;/&gt;&lt;lineCharCount val=&quot;22&quot;/&gt;&lt;/TableIndex&gt;&lt;/ShapeTextInfo&gt;"/>
  <p:tag name="HTML_SHAPEINFO" val="&lt;ThreeDShapeInfo&gt;&lt;uuid val=&quot;{1705F165-DE15-4B63-BB2A-BD6B286C0D1F}&quot;/&gt;&lt;isInvalidForFieldText val=&quot;0&quot;/&gt;&lt;Image&gt;&lt;filename val=&quot;C:\Users\dab\AppData\Local\Temp\CP1260829020881Session\CPTrustFolder1260829020881\PPTImport1260830341991\data\asimages\{1705F165-DE15-4B63-BB2A-BD6B286C0D1F}_6.png&quot;/&gt;&lt;left val=&quot;459&quot;/&gt;&lt;top val=&quot;327&quot;/&gt;&lt;width val=&quot;356&quot;/&gt;&lt;height val=&quot;80&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3&quot;/&gt;&lt;/TableIndex&gt;&lt;/ShapeTextInfo&gt;"/>
  <p:tag name="HTML_SHAPEINFO" val="&lt;ThreeDShapeInfo&gt;&lt;uuid val=&quot;{1A6F821A-165E-4696-8B32-9C653A7944B8}&quot;/&gt;&lt;isInvalidForFieldText val=&quot;0&quot;/&gt;&lt;Image&gt;&lt;filename val=&quot;C:\Users\dab\AppData\Local\Temp\CP1260829020881Session\CPTrustFolder1260829020881\PPTImport1260830341991\data\asimages\{1A6F821A-165E-4696-8B32-9C653A7944B8}_7.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8&quot;/&gt;&lt;lineCharCount val=&quot;28&quot;/&gt;&lt;lineCharCount val=&quot;23&quot;/&gt;&lt;/TableIndex&gt;&lt;/ShapeTextInfo&gt;"/>
  <p:tag name="HTML_SHAPEINFO" val="&lt;ThreeDShapeInfo&gt;&lt;uuid val=&quot;{AF89EA72-468A-4D40-AAFC-CD6BD3FEC73E}&quot;/&gt;&lt;isInvalidForFieldText val=&quot;0&quot;/&gt;&lt;Image&gt;&lt;filename val=&quot;C:\Users\dab\AppData\Local\Temp\CP1260829020881Session\CPTrustFolder1260829020881\PPTImport1260830341991\data\asimages\{AF89EA72-468A-4D40-AAFC-CD6BD3FEC73E}_7.png&quot;/&gt;&lt;left val=&quot;406&quot;/&gt;&lt;top val=&quot;284&quot;/&gt;&lt;width val=&quot;419&quot;/&gt;&lt;height val=&quot;10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8&quot;/&gt;&lt;lineCharCount val=&quot;8&quot;/&gt;&lt;/TableIndex&gt;&lt;/ShapeTextInfo&gt;"/>
  <p:tag name="HTML_SHAPEINFO" val="&lt;ThreeDShapeInfo&gt;&lt;uuid val=&quot;{31435C41-D2AA-4BAC-B03D-4AD5486958F8}&quot;/&gt;&lt;isInvalidForFieldText val=&quot;0&quot;/&gt;&lt;Image&gt;&lt;filename val=&quot;C:\Users\dab\AppData\Local\Temp\CP1260829020881Session\CPTrustFolder1260829020881\PPTImport1260830341991\data\asimages\{31435C41-D2AA-4BAC-B03D-4AD5486958F8}_8.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6&quot;/&gt;&lt;lineCharCount val=&quot;24&quot;/&gt;&lt;lineCharCount val=&quot;28&quot;/&gt;&lt;lineCharCount val=&quot;23&quot;/&gt;&lt;/TableIndex&gt;&lt;/ShapeTextInfo&gt;"/>
  <p:tag name="HTML_SHAPEINFO" val="&lt;ThreeDShapeInfo&gt;&lt;uuid val=&quot;{4B80E20F-155A-42B6-AD52-5624EAF410BF}&quot;/&gt;&lt;isInvalidForFieldText val=&quot;0&quot;/&gt;&lt;Image&gt;&lt;filename val=&quot;C:\Users\dab\AppData\Local\Temp\CP1260829020881Session\CPTrustFolder1260829020881\PPTImport1260830341991\data\asimages\{4B80E20F-155A-42B6-AD52-5624EAF410BF}_8.png&quot;/&gt;&lt;left val=&quot;425&quot;/&gt;&lt;top val=&quot;276&quot;/&gt;&lt;width val=&quot;423&quot;/&gt;&lt;height val=&quot;138&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147</TotalTime>
  <Words>1110</Words>
  <Application>Microsoft Office PowerPoint</Application>
  <PresentationFormat>Widescreen</PresentationFormat>
  <Paragraphs>52</Paragraphs>
  <Slides>8</Slides>
  <Notes>8</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5" baseType="lpstr">
      <vt:lpstr>Arial</vt:lpstr>
      <vt:lpstr>Calibri</vt:lpstr>
      <vt:lpstr>Courier New</vt:lpstr>
      <vt:lpstr>Gill Sans MT</vt:lpstr>
      <vt:lpstr>Source Code Pro</vt:lpstr>
      <vt:lpstr>Parcel</vt:lpstr>
      <vt:lpstr>Drawing</vt:lpstr>
      <vt:lpstr>C++ vs. Java</vt:lpstr>
      <vt:lpstr>Tracking the Size</vt:lpstr>
      <vt:lpstr>Bounds Checking</vt:lpstr>
      <vt:lpstr>Java: Arrays of Objects</vt:lpstr>
      <vt:lpstr>C++: Automatic Arrays of Objects</vt:lpstr>
      <vt:lpstr>C++: Dynamic Arrays of Objects</vt:lpstr>
      <vt:lpstr>C++: Array of pointers to Objects</vt:lpstr>
      <vt:lpstr>C++: pointer to an Array of Pointers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 vs. Java</dc:title>
  <dc:creator>Delroy Brinkerhoff</dc:creator>
  <cp:lastModifiedBy>delroy</cp:lastModifiedBy>
  <cp:revision>18</cp:revision>
  <dcterms:created xsi:type="dcterms:W3CDTF">2016-07-13T22:03:45Z</dcterms:created>
  <dcterms:modified xsi:type="dcterms:W3CDTF">2024-05-29T21:43:21Z</dcterms:modified>
</cp:coreProperties>
</file>