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6"/>
  </p:notesMasterIdLst>
  <p:sldIdLst>
    <p:sldId id="256" r:id="rId2"/>
    <p:sldId id="258" r:id="rId3"/>
    <p:sldId id="259" r:id="rId4"/>
    <p:sldId id="260" r:id="rId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6" d="100"/>
          <a:sy n="106" d="100"/>
        </p:scale>
        <p:origin x="756"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9FBABB0-1D48-4B3B-84BE-7097FE699047}" type="datetimeFigureOut">
              <a:rPr lang="en-US" smtClean="0"/>
              <a:t>5/29/2024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01DA963-0994-4CEC-8B83-816E82F14A36}" type="slidenum">
              <a:rPr lang="en-US" smtClean="0"/>
              <a:t>‹#›</a:t>
            </a:fld>
            <a:endParaRPr lang="en-US"/>
          </a:p>
        </p:txBody>
      </p:sp>
    </p:spTree>
    <p:extLst>
      <p:ext uri="{BB962C8B-B14F-4D97-AF65-F5344CB8AC3E}">
        <p14:creationId xmlns:p14="http://schemas.microsoft.com/office/powerpoint/2010/main" val="393471773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Arial" panose="020B0604020202020204" pitchFamily="34" charset="0"/>
                <a:ea typeface="Times New Roman" panose="02020603050405020304" pitchFamily="18" charset="0"/>
                <a:cs typeface="Times New Roman" panose="02020603050405020304" pitchFamily="18" charset="0"/>
              </a:rPr>
              <a:t>Loops are natural control statements to use with arrays because they allow programmers to perform repetitive operations with each array element.</a:t>
            </a:r>
            <a:endParaRPr lang="en-US" sz="1800" dirty="0">
              <a:effectLst/>
              <a:latin typeface="Calibri" panose="020F0502020204030204" pitchFamily="34" charset="0"/>
              <a:ea typeface="Times New Roman" panose="02020603050405020304" pitchFamily="18" charset="0"/>
              <a:cs typeface="Times New Roman" panose="02020603050405020304" pitchFamily="18" charset="0"/>
            </a:endParaRPr>
          </a:p>
          <a:p>
            <a:endParaRPr lang="en-US" dirty="0"/>
          </a:p>
        </p:txBody>
      </p:sp>
      <p:sp>
        <p:nvSpPr>
          <p:cNvPr id="4" name="Slide Number Placeholder 3"/>
          <p:cNvSpPr>
            <a:spLocks noGrp="1"/>
          </p:cNvSpPr>
          <p:nvPr>
            <p:ph type="sldNum" sz="quarter" idx="5"/>
          </p:nvPr>
        </p:nvSpPr>
        <p:spPr/>
        <p:txBody>
          <a:bodyPr/>
          <a:lstStyle/>
          <a:p>
            <a:fld id="{A01DA963-0994-4CEC-8B83-816E82F14A36}" type="slidenum">
              <a:rPr lang="en-US" smtClean="0"/>
              <a:t>1</a:t>
            </a:fld>
            <a:endParaRPr lang="en-US"/>
          </a:p>
        </p:txBody>
      </p:sp>
    </p:spTree>
    <p:extLst>
      <p:ext uri="{BB962C8B-B14F-4D97-AF65-F5344CB8AC3E}">
        <p14:creationId xmlns:p14="http://schemas.microsoft.com/office/powerpoint/2010/main" val="300415807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Arial" panose="020B0604020202020204" pitchFamily="34" charset="0"/>
                <a:ea typeface="Times New Roman" panose="02020603050405020304" pitchFamily="18" charset="0"/>
                <a:cs typeface="Times New Roman" panose="02020603050405020304" pitchFamily="18" charset="0"/>
              </a:rPr>
              <a:t>For loops are especially useful with arrays because the loop control variables can be used as array indexes. Notice that there is typically one for loop for each dimension of the array. If we initialize the loop control variable to 0 and use a strict “less than” in the loop control test, we can easily work from the first element of the array to the last. That is, the sequence of values assumed by the loop control variable nicely matches the index values that are within bounds for the array. When working with multidimensional arrays it's important to ensure that the loops and the array indexes are correctly matched. In this example it's important to match the loop that goes from 0 to 9 with the array index that has a size of 10, similarly the loop that goes from 0 to 3 must match the array index that has a size of 4.</a:t>
            </a:r>
            <a:endParaRPr lang="en-US" sz="1800" dirty="0">
              <a:effectLst/>
              <a:latin typeface="Calibri" panose="020F0502020204030204" pitchFamily="34" charset="0"/>
              <a:ea typeface="Times New Roman" panose="02020603050405020304" pitchFamily="18" charset="0"/>
              <a:cs typeface="Times New Roman" panose="02020603050405020304" pitchFamily="18" charset="0"/>
            </a:endParaRPr>
          </a:p>
          <a:p>
            <a:endParaRPr lang="en-US" dirty="0"/>
          </a:p>
        </p:txBody>
      </p:sp>
      <p:sp>
        <p:nvSpPr>
          <p:cNvPr id="4" name="Slide Number Placeholder 3"/>
          <p:cNvSpPr>
            <a:spLocks noGrp="1"/>
          </p:cNvSpPr>
          <p:nvPr>
            <p:ph type="sldNum" sz="quarter" idx="5"/>
          </p:nvPr>
        </p:nvSpPr>
        <p:spPr/>
        <p:txBody>
          <a:bodyPr/>
          <a:lstStyle/>
          <a:p>
            <a:fld id="{A01DA963-0994-4CEC-8B83-816E82F14A36}" type="slidenum">
              <a:rPr lang="en-US" smtClean="0"/>
              <a:t>2</a:t>
            </a:fld>
            <a:endParaRPr lang="en-US"/>
          </a:p>
        </p:txBody>
      </p:sp>
    </p:spTree>
    <p:extLst>
      <p:ext uri="{BB962C8B-B14F-4D97-AF65-F5344CB8AC3E}">
        <p14:creationId xmlns:p14="http://schemas.microsoft.com/office/powerpoint/2010/main" val="302419777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07000"/>
              </a:lnSpc>
              <a:spcBef>
                <a:spcPts val="0"/>
              </a:spcBef>
              <a:spcAft>
                <a:spcPts val="0"/>
              </a:spcAft>
            </a:pPr>
            <a:r>
              <a:rPr lang="en-US" sz="1800" dirty="0">
                <a:effectLst/>
                <a:latin typeface="Arial" panose="020B0604020202020204" pitchFamily="34" charset="0"/>
                <a:ea typeface="Times New Roman" panose="02020603050405020304" pitchFamily="18" charset="0"/>
                <a:cs typeface="Times New Roman" panose="02020603050405020304" pitchFamily="18" charset="0"/>
              </a:rPr>
              <a:t>Once an array is created, its size cannot be changed. So, in those cases when we don't know how much data will ultimately be stored in an array, how do we determine how large to make the array when we create it? Software engineers use a technique that is common to many engineering disciplines: we design for the worst-case scenario and then add a safety margin. In the case of arrays, that means that we make the array as large as the largest data-set we anticipate storing and then we add a little extra just to be safe. How much extra? Unless you're programming in a very specialized environment (e.g., programming for a car or a refrigerator), memory is plentiful and relatively cheap, so be generous.</a:t>
            </a:r>
            <a:endParaRPr lang="en-US" sz="1800" dirty="0">
              <a:effectLst/>
              <a:latin typeface="Calibri" panose="020F0502020204030204" pitchFamily="34" charset="0"/>
              <a:ea typeface="Times New Roman" panose="02020603050405020304" pitchFamily="18" charset="0"/>
              <a:cs typeface="Times New Roman" panose="02020603050405020304" pitchFamily="18" charset="0"/>
            </a:endParaRPr>
          </a:p>
          <a:p>
            <a:pPr marL="0" marR="0">
              <a:lnSpc>
                <a:spcPct val="107000"/>
              </a:lnSpc>
              <a:spcBef>
                <a:spcPts val="0"/>
              </a:spcBef>
              <a:spcAft>
                <a:spcPts val="0"/>
              </a:spcAft>
            </a:pPr>
            <a:r>
              <a:rPr lang="en-US" sz="1800" dirty="0">
                <a:effectLst/>
                <a:latin typeface="Arial" panose="020B0604020202020204" pitchFamily="34" charset="0"/>
                <a:ea typeface="Times New Roman" panose="02020603050405020304" pitchFamily="18" charset="0"/>
                <a:cs typeface="Times New Roman" panose="02020603050405020304" pitchFamily="18" charset="0"/>
              </a:rPr>
              <a:t> </a:t>
            </a:r>
            <a:endParaRPr lang="en-US" sz="1800" dirty="0">
              <a:effectLst/>
              <a:latin typeface="Calibri" panose="020F0502020204030204" pitchFamily="34" charset="0"/>
              <a:ea typeface="Times New Roman" panose="02020603050405020304" pitchFamily="18" charset="0"/>
              <a:cs typeface="Times New Roman" panose="02020603050405020304" pitchFamily="18" charset="0"/>
            </a:endParaRPr>
          </a:p>
          <a:p>
            <a:pPr marL="0" marR="0">
              <a:lnSpc>
                <a:spcPct val="107000"/>
              </a:lnSpc>
              <a:spcBef>
                <a:spcPts val="0"/>
              </a:spcBef>
              <a:spcAft>
                <a:spcPts val="0"/>
              </a:spcAft>
            </a:pPr>
            <a:r>
              <a:rPr lang="en-US" sz="1800" dirty="0">
                <a:effectLst/>
                <a:latin typeface="Arial" panose="020B0604020202020204" pitchFamily="34" charset="0"/>
                <a:ea typeface="Times New Roman" panose="02020603050405020304" pitchFamily="18" charset="0"/>
                <a:cs typeface="Times New Roman" panose="02020603050405020304" pitchFamily="18" charset="0"/>
              </a:rPr>
              <a:t>If we make our array larger than the amount of data that we are likely to store, then there will be unused elements between the end of the data and the end of the array. The values stored in these unused array elements will be unspecified or "garbage," which is okay because we will simply ignore them. How do we ignore them? We must count the data values as we store them in the array and then use the count to control the loops that manipulate the arrays.</a:t>
            </a:r>
            <a:endParaRPr lang="en-US" sz="1800" dirty="0">
              <a:effectLst/>
              <a:latin typeface="Calibri" panose="020F0502020204030204" pitchFamily="34" charset="0"/>
              <a:ea typeface="Times New Roman" panose="02020603050405020304" pitchFamily="18" charset="0"/>
              <a:cs typeface="Times New Roman" panose="02020603050405020304" pitchFamily="18" charset="0"/>
            </a:endParaRPr>
          </a:p>
          <a:p>
            <a:endParaRPr lang="en-US" dirty="0"/>
          </a:p>
        </p:txBody>
      </p:sp>
      <p:sp>
        <p:nvSpPr>
          <p:cNvPr id="4" name="Slide Number Placeholder 3"/>
          <p:cNvSpPr>
            <a:spLocks noGrp="1"/>
          </p:cNvSpPr>
          <p:nvPr>
            <p:ph type="sldNum" sz="quarter" idx="5"/>
          </p:nvPr>
        </p:nvSpPr>
        <p:spPr/>
        <p:txBody>
          <a:bodyPr/>
          <a:lstStyle/>
          <a:p>
            <a:fld id="{A01DA963-0994-4CEC-8B83-816E82F14A36}" type="slidenum">
              <a:rPr lang="en-US" smtClean="0"/>
              <a:t>3</a:t>
            </a:fld>
            <a:endParaRPr lang="en-US"/>
          </a:p>
        </p:txBody>
      </p:sp>
    </p:spTree>
    <p:extLst>
      <p:ext uri="{BB962C8B-B14F-4D97-AF65-F5344CB8AC3E}">
        <p14:creationId xmlns:p14="http://schemas.microsoft.com/office/powerpoint/2010/main" val="224185084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Arial" panose="020B0604020202020204" pitchFamily="34" charset="0"/>
                <a:ea typeface="Times New Roman" panose="02020603050405020304" pitchFamily="18" charset="0"/>
                <a:cs typeface="Times New Roman" panose="02020603050405020304" pitchFamily="18" charset="0"/>
              </a:rPr>
              <a:t>For loops work really well when we have a known value to use in the middle or test expression. Either a while loop or a do-while loop is often preferred when a different kind of test is used to control the loop. (Of course it's possible to convert a while loop into a for loop and vice versa, so the difference is really little more than how we structure the code and is largely a matter of personal taste.) The while loop demonstrated on the left reads in a sequence of non-negative integers. It counts the integers and stores them into adjacent array elements. The input loop ends when the user enters a -1.</a:t>
            </a:r>
            <a:endParaRPr lang="en-US" sz="1800" dirty="0">
              <a:effectLst/>
              <a:latin typeface="Calibri" panose="020F0502020204030204" pitchFamily="34" charset="0"/>
              <a:ea typeface="Times New Roman" panose="02020603050405020304" pitchFamily="18" charset="0"/>
              <a:cs typeface="Times New Roman" panose="02020603050405020304" pitchFamily="18" charset="0"/>
            </a:endParaRPr>
          </a:p>
          <a:p>
            <a:endParaRPr lang="en-US" dirty="0"/>
          </a:p>
        </p:txBody>
      </p:sp>
      <p:sp>
        <p:nvSpPr>
          <p:cNvPr id="4" name="Slide Number Placeholder 3"/>
          <p:cNvSpPr>
            <a:spLocks noGrp="1"/>
          </p:cNvSpPr>
          <p:nvPr>
            <p:ph type="sldNum" sz="quarter" idx="5"/>
          </p:nvPr>
        </p:nvSpPr>
        <p:spPr/>
        <p:txBody>
          <a:bodyPr/>
          <a:lstStyle/>
          <a:p>
            <a:fld id="{A01DA963-0994-4CEC-8B83-816E82F14A36}" type="slidenum">
              <a:rPr lang="en-US" smtClean="0"/>
              <a:t>4</a:t>
            </a:fld>
            <a:endParaRPr lang="en-US"/>
          </a:p>
        </p:txBody>
      </p:sp>
    </p:spTree>
    <p:extLst>
      <p:ext uri="{BB962C8B-B14F-4D97-AF65-F5344CB8AC3E}">
        <p14:creationId xmlns:p14="http://schemas.microsoft.com/office/powerpoint/2010/main" val="72497333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lgn="ctr">
              <a:defRPr sz="3800">
                <a:solidFill>
                  <a:srgbClr val="262626"/>
                </a:solidFill>
              </a:defRPr>
            </a:lvl1pPr>
          </a:lstStyle>
          <a:p>
            <a:r>
              <a:rPr lang="en-US"/>
              <a:t>Click to edit Master title style</a:t>
            </a:r>
            <a:endParaRPr lang="en-US" dirty="0"/>
          </a:p>
        </p:txBody>
      </p:sp>
      <p:sp>
        <p:nvSpPr>
          <p:cNvPr id="3" name="Subtitle 2"/>
          <p:cNvSpPr>
            <a:spLocks noGrp="1"/>
          </p:cNvSpPr>
          <p:nvPr>
            <p:ph type="subTitle" idx="1"/>
          </p:nvPr>
        </p:nvSpPr>
        <p:spPr>
          <a:xfrm>
            <a:off x="2695194" y="4352544"/>
            <a:ext cx="6801612" cy="1239894"/>
          </a:xfrm>
          <a:noFill/>
        </p:spPr>
        <p:txBody>
          <a:bodyPr>
            <a:normAutofit/>
          </a:bodyPr>
          <a:lstStyle>
            <a:lvl1pPr marL="0" indent="0" algn="ctr">
              <a:buNone/>
              <a:defRPr sz="2000">
                <a:solidFill>
                  <a:schemeClr val="tx1">
                    <a:lumMod val="75000"/>
                    <a:lumOff val="25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7" name="Date Placeholder 6"/>
          <p:cNvSpPr>
            <a:spLocks noGrp="1"/>
          </p:cNvSpPr>
          <p:nvPr>
            <p:ph type="dt" sz="half" idx="10"/>
          </p:nvPr>
        </p:nvSpPr>
        <p:spPr/>
        <p:txBody>
          <a:bodyPr/>
          <a:lstStyle/>
          <a:p>
            <a:fld id="{B40FB4B4-2185-4162-9846-7C5876CD7D32}" type="datetimeFigureOut">
              <a:rPr lang="en-US" smtClean="0"/>
              <a:t>5/29/2024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D0C1318-927F-4BC9-B599-DD0BEB3764AB}" type="slidenum">
              <a:rPr lang="en-US" smtClean="0"/>
              <a:t>‹#›</a:t>
            </a:fld>
            <a:endParaRPr lang="en-US"/>
          </a:p>
        </p:txBody>
      </p:sp>
    </p:spTree>
    <p:extLst>
      <p:ext uri="{BB962C8B-B14F-4D97-AF65-F5344CB8AC3E}">
        <p14:creationId xmlns:p14="http://schemas.microsoft.com/office/powerpoint/2010/main" val="302981806"/>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40FB4B4-2185-4162-9846-7C5876CD7D32}" type="datetimeFigureOut">
              <a:rPr lang="en-US" smtClean="0"/>
              <a:t>5/29/2024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D0C1318-927F-4BC9-B599-DD0BEB3764AB}" type="slidenum">
              <a:rPr lang="en-US" smtClean="0"/>
              <a:t>‹#›</a:t>
            </a:fld>
            <a:endParaRPr lang="en-US"/>
          </a:p>
        </p:txBody>
      </p:sp>
    </p:spTree>
    <p:extLst>
      <p:ext uri="{BB962C8B-B14F-4D97-AF65-F5344CB8AC3E}">
        <p14:creationId xmlns:p14="http://schemas.microsoft.com/office/powerpoint/2010/main" val="29133353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53112" y="937260"/>
            <a:ext cx="1298608" cy="498348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2231136" y="937260"/>
            <a:ext cx="6198489" cy="498348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40FB4B4-2185-4162-9846-7C5876CD7D32}" type="datetimeFigureOut">
              <a:rPr lang="en-US" smtClean="0"/>
              <a:t>5/29/2024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D0C1318-927F-4BC9-B599-DD0BEB3764AB}" type="slidenum">
              <a:rPr lang="en-US" smtClean="0"/>
              <a:t>‹#›</a:t>
            </a:fld>
            <a:endParaRPr lang="en-US"/>
          </a:p>
        </p:txBody>
      </p:sp>
    </p:spTree>
    <p:extLst>
      <p:ext uri="{BB962C8B-B14F-4D97-AF65-F5344CB8AC3E}">
        <p14:creationId xmlns:p14="http://schemas.microsoft.com/office/powerpoint/2010/main" val="42185053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40FB4B4-2185-4162-9846-7C5876CD7D32}" type="datetimeFigureOut">
              <a:rPr lang="en-US" smtClean="0"/>
              <a:t>5/29/2024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D0C1318-927F-4BC9-B599-DD0BEB3764AB}" type="slidenum">
              <a:rPr lang="en-US" smtClean="0"/>
              <a:t>‹#›</a:t>
            </a:fld>
            <a:endParaRPr lang="en-US"/>
          </a:p>
        </p:txBody>
      </p:sp>
    </p:spTree>
    <p:extLst>
      <p:ext uri="{BB962C8B-B14F-4D97-AF65-F5344CB8AC3E}">
        <p14:creationId xmlns:p14="http://schemas.microsoft.com/office/powerpoint/2010/main" val="32863047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defRPr sz="3800">
                <a:solidFill>
                  <a:srgbClr val="262626"/>
                </a:solidFill>
              </a:defRPr>
            </a:lvl1pPr>
          </a:lstStyle>
          <a:p>
            <a:r>
              <a:rPr lang="en-US"/>
              <a:t>Click to edit Master title style</a:t>
            </a:r>
            <a:endParaRPr lang="en-US" dirty="0"/>
          </a:p>
        </p:txBody>
      </p:sp>
      <p:sp>
        <p:nvSpPr>
          <p:cNvPr id="3" name="Text Placeholder 2"/>
          <p:cNvSpPr>
            <a:spLocks noGrp="1"/>
          </p:cNvSpPr>
          <p:nvPr>
            <p:ph type="body" idx="1"/>
          </p:nvPr>
        </p:nvSpPr>
        <p:spPr>
          <a:xfrm>
            <a:off x="2695194" y="4352465"/>
            <a:ext cx="6801612" cy="1265082"/>
          </a:xfrm>
        </p:spPr>
        <p:txBody>
          <a:bodyPr anchor="t" anchorCtr="1">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7" name="Date Placeholder 6"/>
          <p:cNvSpPr>
            <a:spLocks noGrp="1"/>
          </p:cNvSpPr>
          <p:nvPr>
            <p:ph type="dt" sz="half" idx="10"/>
          </p:nvPr>
        </p:nvSpPr>
        <p:spPr/>
        <p:txBody>
          <a:bodyPr/>
          <a:lstStyle/>
          <a:p>
            <a:fld id="{B40FB4B4-2185-4162-9846-7C5876CD7D32}" type="datetimeFigureOut">
              <a:rPr lang="en-US" smtClean="0"/>
              <a:t>5/29/2024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D0C1318-927F-4BC9-B599-DD0BEB3764AB}" type="slidenum">
              <a:rPr lang="en-US" smtClean="0"/>
              <a:t>‹#›</a:t>
            </a:fld>
            <a:endParaRPr lang="en-US"/>
          </a:p>
        </p:txBody>
      </p:sp>
    </p:spTree>
    <p:extLst>
      <p:ext uri="{BB962C8B-B14F-4D97-AF65-F5344CB8AC3E}">
        <p14:creationId xmlns:p14="http://schemas.microsoft.com/office/powerpoint/2010/main" val="3941962398"/>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581912" y="2638044"/>
            <a:ext cx="4271771" cy="310198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38315" y="2638044"/>
            <a:ext cx="4270247" cy="310198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Date Placeholder 7"/>
          <p:cNvSpPr>
            <a:spLocks noGrp="1"/>
          </p:cNvSpPr>
          <p:nvPr>
            <p:ph type="dt" sz="half" idx="10"/>
          </p:nvPr>
        </p:nvSpPr>
        <p:spPr/>
        <p:txBody>
          <a:bodyPr/>
          <a:lstStyle/>
          <a:p>
            <a:fld id="{B40FB4B4-2185-4162-9846-7C5876CD7D32}" type="datetimeFigureOut">
              <a:rPr lang="en-US" smtClean="0"/>
              <a:t>5/29/2024</a:t>
            </a:fld>
            <a:endParaRPr lang="en-US"/>
          </a:p>
        </p:txBody>
      </p:sp>
      <p:sp>
        <p:nvSpPr>
          <p:cNvPr id="9" name="Footer Placeholder 8"/>
          <p:cNvSpPr>
            <a:spLocks noGrp="1"/>
          </p:cNvSpPr>
          <p:nvPr>
            <p:ph type="ftr" sz="quarter" idx="11"/>
          </p:nvPr>
        </p:nvSpPr>
        <p:spPr/>
        <p:txBody>
          <a:bodyPr/>
          <a:lstStyle/>
          <a:p>
            <a:endParaRPr lang="en-US"/>
          </a:p>
        </p:txBody>
      </p:sp>
      <p:sp>
        <p:nvSpPr>
          <p:cNvPr id="10" name="Slide Number Placeholder 9"/>
          <p:cNvSpPr>
            <a:spLocks noGrp="1"/>
          </p:cNvSpPr>
          <p:nvPr>
            <p:ph type="sldNum" sz="quarter" idx="12"/>
          </p:nvPr>
        </p:nvSpPr>
        <p:spPr/>
        <p:txBody>
          <a:bodyPr/>
          <a:lstStyle/>
          <a:p>
            <a:fld id="{BD0C1318-927F-4BC9-B599-DD0BEB3764AB}" type="slidenum">
              <a:rPr lang="en-US" smtClean="0"/>
              <a:t>‹#›</a:t>
            </a:fld>
            <a:endParaRPr lang="en-US"/>
          </a:p>
        </p:txBody>
      </p:sp>
    </p:spTree>
    <p:extLst>
      <p:ext uri="{BB962C8B-B14F-4D97-AF65-F5344CB8AC3E}">
        <p14:creationId xmlns:p14="http://schemas.microsoft.com/office/powerpoint/2010/main" val="29242365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58343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583436" y="3143250"/>
            <a:ext cx="4270248" cy="2596776"/>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Content Placeholder 5"/>
          <p:cNvSpPr>
            <a:spLocks noGrp="1"/>
          </p:cNvSpPr>
          <p:nvPr>
            <p:ph sz="quarter" idx="4"/>
          </p:nvPr>
        </p:nvSpPr>
        <p:spPr>
          <a:xfrm>
            <a:off x="6338316" y="3143250"/>
            <a:ext cx="4253484" cy="2596776"/>
          </a:xfrm>
        </p:spPr>
        <p:txBody>
          <a:bodyPr/>
          <a:lstStyle>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Text Placeholder 4"/>
          <p:cNvSpPr>
            <a:spLocks noGrp="1"/>
          </p:cNvSpPr>
          <p:nvPr>
            <p:ph type="body" sz="quarter" idx="13"/>
          </p:nvPr>
        </p:nvSpPr>
        <p:spPr>
          <a:xfrm>
            <a:off x="633831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7" name="Date Placeholder 6"/>
          <p:cNvSpPr>
            <a:spLocks noGrp="1"/>
          </p:cNvSpPr>
          <p:nvPr>
            <p:ph type="dt" sz="half" idx="10"/>
          </p:nvPr>
        </p:nvSpPr>
        <p:spPr/>
        <p:txBody>
          <a:bodyPr/>
          <a:lstStyle/>
          <a:p>
            <a:fld id="{B40FB4B4-2185-4162-9846-7C5876CD7D32}" type="datetimeFigureOut">
              <a:rPr lang="en-US" smtClean="0"/>
              <a:t>5/29/2024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D0C1318-927F-4BC9-B599-DD0BEB3764AB}" type="slidenum">
              <a:rPr lang="en-US" smtClean="0"/>
              <a:t>‹#›</a:t>
            </a:fld>
            <a:endParaRPr lang="en-US"/>
          </a:p>
        </p:txBody>
      </p:sp>
      <p:sp>
        <p:nvSpPr>
          <p:cNvPr id="10" name="Title 9"/>
          <p:cNvSpPr>
            <a:spLocks noGrp="1"/>
          </p:cNvSpPr>
          <p:nvPr>
            <p:ph type="title"/>
          </p:nvPr>
        </p:nvSpPr>
        <p:spPr/>
        <p:txBody>
          <a:bodyPr/>
          <a:lstStyle/>
          <a:p>
            <a:r>
              <a:rPr lang="en-US"/>
              <a:t>Click to edit Master title style</a:t>
            </a:r>
            <a:endParaRPr lang="en-US" dirty="0"/>
          </a:p>
        </p:txBody>
      </p:sp>
    </p:spTree>
    <p:extLst>
      <p:ext uri="{BB962C8B-B14F-4D97-AF65-F5344CB8AC3E}">
        <p14:creationId xmlns:p14="http://schemas.microsoft.com/office/powerpoint/2010/main" val="23451363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40FB4B4-2185-4162-9846-7C5876CD7D32}" type="datetimeFigureOut">
              <a:rPr lang="en-US" smtClean="0"/>
              <a:t>5/29/2024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D0C1318-927F-4BC9-B599-DD0BEB3764AB}" type="slidenum">
              <a:rPr lang="en-US" smtClean="0"/>
              <a:t>‹#›</a:t>
            </a:fld>
            <a:endParaRPr lang="en-US"/>
          </a:p>
        </p:txBody>
      </p:sp>
    </p:spTree>
    <p:extLst>
      <p:ext uri="{BB962C8B-B14F-4D97-AF65-F5344CB8AC3E}">
        <p14:creationId xmlns:p14="http://schemas.microsoft.com/office/powerpoint/2010/main" val="32118290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40FB4B4-2185-4162-9846-7C5876CD7D32}" type="datetimeFigureOut">
              <a:rPr lang="en-US" smtClean="0"/>
              <a:t>5/29/2024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D0C1318-927F-4BC9-B599-DD0BEB3764AB}" type="slidenum">
              <a:rPr lang="en-US" smtClean="0"/>
              <a:t>‹#›</a:t>
            </a:fld>
            <a:endParaRPr lang="en-US"/>
          </a:p>
        </p:txBody>
      </p:sp>
    </p:spTree>
    <p:extLst>
      <p:ext uri="{BB962C8B-B14F-4D97-AF65-F5344CB8AC3E}">
        <p14:creationId xmlns:p14="http://schemas.microsoft.com/office/powerpoint/2010/main" val="26909036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6" name="Rectangle 25"/>
          <p:cNvSpPr/>
          <p:nvPr/>
        </p:nvSpPr>
        <p:spPr>
          <a:xfrm>
            <a:off x="0" y="0"/>
            <a:ext cx="6096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4672" y="2243828"/>
            <a:ext cx="4486656" cy="1141497"/>
          </a:xfrm>
          <a:solidFill>
            <a:srgbClr val="FFFFFF"/>
          </a:solidFill>
          <a:ln>
            <a:solidFill>
              <a:srgbClr val="404040"/>
            </a:solidFill>
          </a:ln>
        </p:spPr>
        <p:txBody>
          <a:bodyPr anchor="ctr" anchorCtr="1">
            <a:normAutofit/>
          </a:bodyPr>
          <a:lstStyle>
            <a:lvl1pPr>
              <a:defRPr sz="2200">
                <a:solidFill>
                  <a:srgbClr val="262626"/>
                </a:solidFill>
              </a:defRPr>
            </a:lvl1pPr>
          </a:lstStyle>
          <a:p>
            <a:r>
              <a:rPr lang="en-US"/>
              <a:t>Click to edit Master title style</a:t>
            </a:r>
            <a:endParaRPr lang="en-US" dirty="0"/>
          </a:p>
        </p:txBody>
      </p:sp>
      <p:sp>
        <p:nvSpPr>
          <p:cNvPr id="3" name="Content Placeholder 2"/>
          <p:cNvSpPr>
            <a:spLocks noGrp="1"/>
          </p:cNvSpPr>
          <p:nvPr>
            <p:ph idx="1"/>
          </p:nvPr>
        </p:nvSpPr>
        <p:spPr>
          <a:xfrm>
            <a:off x="6736080" y="804672"/>
            <a:ext cx="4815840" cy="5248656"/>
          </a:xfrm>
        </p:spPr>
        <p:txBody>
          <a:bodyPr>
            <a:normAutofit/>
          </a:bodyPr>
          <a:lstStyle>
            <a:lvl1pPr>
              <a:defRPr sz="1900">
                <a:solidFill>
                  <a:schemeClr val="tx1"/>
                </a:solidFill>
              </a:defRPr>
            </a:lvl1pPr>
            <a:lvl2pPr>
              <a:defRPr sz="1600">
                <a:solidFill>
                  <a:schemeClr val="tx1"/>
                </a:solidFill>
              </a:defRPr>
            </a:lvl2pPr>
            <a:lvl3pPr>
              <a:defRPr sz="1600">
                <a:solidFill>
                  <a:schemeClr val="tx1"/>
                </a:solidFill>
              </a:defRPr>
            </a:lvl3pPr>
            <a:lvl4pPr>
              <a:defRPr sz="1600">
                <a:solidFill>
                  <a:schemeClr val="tx1"/>
                </a:solidFill>
              </a:defRPr>
            </a:lvl4pPr>
            <a:lvl5pPr>
              <a:defRPr sz="1600">
                <a:solidFill>
                  <a:schemeClr val="tx1"/>
                </a:solidFill>
              </a:defRPr>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15568" y="3549918"/>
            <a:ext cx="3794760" cy="2194036"/>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9" name="Date Placeholder 8"/>
          <p:cNvSpPr>
            <a:spLocks noGrp="1"/>
          </p:cNvSpPr>
          <p:nvPr>
            <p:ph type="dt" sz="half" idx="10"/>
          </p:nvPr>
        </p:nvSpPr>
        <p:spPr/>
        <p:txBody>
          <a:bodyPr/>
          <a:lstStyle/>
          <a:p>
            <a:fld id="{B40FB4B4-2185-4162-9846-7C5876CD7D32}" type="datetimeFigureOut">
              <a:rPr lang="en-US" smtClean="0"/>
              <a:t>5/29/2024</a:t>
            </a:fld>
            <a:endParaRPr lang="en-US"/>
          </a:p>
        </p:txBody>
      </p:sp>
      <p:sp>
        <p:nvSpPr>
          <p:cNvPr id="10" name="Footer Placeholder 9"/>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a:p>
        </p:txBody>
      </p:sp>
      <p:sp>
        <p:nvSpPr>
          <p:cNvPr id="11" name="Slide Number Placeholder 10"/>
          <p:cNvSpPr>
            <a:spLocks noGrp="1"/>
          </p:cNvSpPr>
          <p:nvPr>
            <p:ph type="sldNum" sz="quarter" idx="12"/>
          </p:nvPr>
        </p:nvSpPr>
        <p:spPr/>
        <p:txBody>
          <a:bodyPr/>
          <a:lstStyle/>
          <a:p>
            <a:fld id="{BD0C1318-927F-4BC9-B599-DD0BEB3764AB}" type="slidenum">
              <a:rPr lang="en-US" smtClean="0"/>
              <a:t>‹#›</a:t>
            </a:fld>
            <a:endParaRPr lang="en-US"/>
          </a:p>
        </p:txBody>
      </p:sp>
    </p:spTree>
    <p:extLst>
      <p:ext uri="{BB962C8B-B14F-4D97-AF65-F5344CB8AC3E}">
        <p14:creationId xmlns:p14="http://schemas.microsoft.com/office/powerpoint/2010/main" val="22969191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18" name="Rectangle 17"/>
          <p:cNvSpPr/>
          <p:nvPr/>
        </p:nvSpPr>
        <p:spPr>
          <a:xfrm>
            <a:off x="0" y="0"/>
            <a:ext cx="6095999"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8523" y="2243828"/>
            <a:ext cx="4494998" cy="1134640"/>
          </a:xfrm>
          <a:solidFill>
            <a:srgbClr val="FFFFFF"/>
          </a:solidFill>
          <a:ln>
            <a:solidFill>
              <a:srgbClr val="404040"/>
            </a:solidFill>
          </a:ln>
        </p:spPr>
        <p:txBody>
          <a:bodyPr anchor="ctr" anchorCtr="1">
            <a:noAutofit/>
          </a:bodyPr>
          <a:lstStyle>
            <a:lvl1pPr>
              <a:defRPr sz="2200">
                <a:solidFill>
                  <a:srgbClr val="262626"/>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6095999" y="0"/>
            <a:ext cx="6102097" cy="6858000"/>
          </a:xfrm>
          <a:solidFill>
            <a:schemeClr val="bg1">
              <a:lumMod val="75000"/>
            </a:schemeClr>
          </a:solidFill>
        </p:spPr>
        <p:txBody>
          <a:bodyPr anchor="t"/>
          <a:lstStyle>
            <a:lvl1pPr marL="0" indent="0">
              <a:buNone/>
              <a:defRPr sz="3200">
                <a:solidFill>
                  <a:schemeClr val="bg1">
                    <a:lumMod val="85000"/>
                    <a:lumOff val="1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115568" y="3549918"/>
            <a:ext cx="3794760" cy="2194037"/>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8" name="Date Placeholder 7"/>
          <p:cNvSpPr>
            <a:spLocks noGrp="1"/>
          </p:cNvSpPr>
          <p:nvPr>
            <p:ph type="dt" sz="half" idx="10"/>
          </p:nvPr>
        </p:nvSpPr>
        <p:spPr/>
        <p:txBody>
          <a:bodyPr/>
          <a:lstStyle>
            <a:lvl1pPr>
              <a:defRPr>
                <a:solidFill>
                  <a:srgbClr val="FFFFFF"/>
                </a:solidFill>
                <a:effectLst>
                  <a:outerShdw blurRad="50800" dist="38100" dir="2700000" algn="tl" rotWithShape="0">
                    <a:prstClr val="black">
                      <a:alpha val="43000"/>
                    </a:prstClr>
                  </a:outerShdw>
                </a:effectLst>
              </a:defRPr>
            </a:lvl1pPr>
          </a:lstStyle>
          <a:p>
            <a:fld id="{B40FB4B4-2185-4162-9846-7C5876CD7D32}" type="datetimeFigureOut">
              <a:rPr lang="en-US" smtClean="0"/>
              <a:t>5/29/2024</a:t>
            </a:fld>
            <a:endParaRPr lang="en-US"/>
          </a:p>
        </p:txBody>
      </p:sp>
      <p:sp>
        <p:nvSpPr>
          <p:cNvPr id="9" name="Footer Placeholder 8"/>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a:p>
        </p:txBody>
      </p:sp>
      <p:sp>
        <p:nvSpPr>
          <p:cNvPr id="10" name="Slide Number Placeholder 9"/>
          <p:cNvSpPr>
            <a:spLocks noGrp="1"/>
          </p:cNvSpPr>
          <p:nvPr>
            <p:ph type="sldNum" sz="quarter" idx="12"/>
          </p:nvPr>
        </p:nvSpPr>
        <p:spPr/>
        <p:txBody>
          <a:bodyPr/>
          <a:lstStyle/>
          <a:p>
            <a:fld id="{BD0C1318-927F-4BC9-B599-DD0BEB3764AB}" type="slidenum">
              <a:rPr lang="en-US" smtClean="0"/>
              <a:t>‹#›</a:t>
            </a:fld>
            <a:endParaRPr lang="en-US"/>
          </a:p>
        </p:txBody>
      </p:sp>
    </p:spTree>
    <p:extLst>
      <p:ext uri="{BB962C8B-B14F-4D97-AF65-F5344CB8AC3E}">
        <p14:creationId xmlns:p14="http://schemas.microsoft.com/office/powerpoint/2010/main" val="10598021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bwMode="black">
          <a:xfrm>
            <a:off x="2231136" y="964692"/>
            <a:ext cx="7729728" cy="1188720"/>
          </a:xfrm>
          <a:prstGeom prst="rect">
            <a:avLst/>
          </a:prstGeom>
          <a:solidFill>
            <a:srgbClr val="FFFFFF"/>
          </a:solidFill>
          <a:ln w="31750" cap="sq">
            <a:solidFill>
              <a:srgbClr val="404040"/>
            </a:solidFill>
            <a:miter lim="800000"/>
          </a:ln>
        </p:spPr>
        <p:txBody>
          <a:bodyPr vert="horz" lIns="182880" tIns="182880" rIns="182880" bIns="18288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2231136" y="2638044"/>
            <a:ext cx="7729728" cy="3101983"/>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7821429" y="6238816"/>
            <a:ext cx="2753746" cy="323968"/>
          </a:xfrm>
          <a:prstGeom prst="rect">
            <a:avLst/>
          </a:prstGeom>
        </p:spPr>
        <p:txBody>
          <a:bodyPr vert="horz" lIns="91440" tIns="45720" rIns="91440" bIns="45720" rtlCol="0" anchor="ctr"/>
          <a:lstStyle>
            <a:lvl1pPr algn="r">
              <a:defRPr sz="1050">
                <a:solidFill>
                  <a:schemeClr val="tx1">
                    <a:alpha val="70000"/>
                  </a:schemeClr>
                </a:solidFill>
              </a:defRPr>
            </a:lvl1pPr>
          </a:lstStyle>
          <a:p>
            <a:fld id="{B40FB4B4-2185-4162-9846-7C5876CD7D32}" type="datetimeFigureOut">
              <a:rPr lang="en-US" smtClean="0"/>
              <a:t>5/29/2024</a:t>
            </a:fld>
            <a:endParaRPr lang="en-US"/>
          </a:p>
        </p:txBody>
      </p:sp>
      <p:sp>
        <p:nvSpPr>
          <p:cNvPr id="5" name="Footer Placeholder 4"/>
          <p:cNvSpPr>
            <a:spLocks noGrp="1"/>
          </p:cNvSpPr>
          <p:nvPr>
            <p:ph type="ftr" sz="quarter" idx="3"/>
          </p:nvPr>
        </p:nvSpPr>
        <p:spPr>
          <a:xfrm>
            <a:off x="1600200" y="6236208"/>
            <a:ext cx="5901189" cy="320040"/>
          </a:xfrm>
          <a:prstGeom prst="rect">
            <a:avLst/>
          </a:prstGeom>
        </p:spPr>
        <p:txBody>
          <a:bodyPr vert="horz" lIns="91440" tIns="45720" rIns="91440" bIns="45720" rtlCol="0" anchor="ctr"/>
          <a:lstStyle>
            <a:lvl1pPr algn="l">
              <a:defRPr sz="1050">
                <a:solidFill>
                  <a:schemeClr val="tx1">
                    <a:alpha val="70000"/>
                  </a:schemeClr>
                </a:solidFill>
              </a:defRPr>
            </a:lvl1pPr>
          </a:lstStyle>
          <a:p>
            <a:endParaRPr lang="en-US"/>
          </a:p>
        </p:txBody>
      </p:sp>
      <p:sp>
        <p:nvSpPr>
          <p:cNvPr id="6" name="Slide Number Placeholder 5"/>
          <p:cNvSpPr>
            <a:spLocks noGrp="1"/>
          </p:cNvSpPr>
          <p:nvPr>
            <p:ph type="sldNum" sz="quarter" idx="4"/>
          </p:nvPr>
        </p:nvSpPr>
        <p:spPr>
          <a:xfrm>
            <a:off x="10758922" y="6217920"/>
            <a:ext cx="365760" cy="365760"/>
          </a:xfrm>
          <a:prstGeom prst="ellipse">
            <a:avLst/>
          </a:prstGeom>
          <a:solidFill>
            <a:srgbClr val="1D1D1D">
              <a:alpha val="70000"/>
            </a:srgbClr>
          </a:solidFill>
        </p:spPr>
        <p:txBody>
          <a:bodyPr vert="horz" lIns="18288" tIns="45720" rIns="18288" bIns="45720" rtlCol="0" anchor="ctr">
            <a:noAutofit/>
          </a:bodyPr>
          <a:lstStyle>
            <a:lvl1pPr algn="ctr">
              <a:defRPr sz="1100" spc="0" baseline="0">
                <a:solidFill>
                  <a:srgbClr val="FFFFFF"/>
                </a:solidFill>
              </a:defRPr>
            </a:lvl1pPr>
          </a:lstStyle>
          <a:p>
            <a:fld id="{BD0C1318-927F-4BC9-B599-DD0BEB3764AB}" type="slidenum">
              <a:rPr lang="en-US" smtClean="0"/>
              <a:t>‹#›</a:t>
            </a:fld>
            <a:endParaRPr lang="en-US"/>
          </a:p>
        </p:txBody>
      </p:sp>
    </p:spTree>
    <p:extLst>
      <p:ext uri="{BB962C8B-B14F-4D97-AF65-F5344CB8AC3E}">
        <p14:creationId xmlns:p14="http://schemas.microsoft.com/office/powerpoint/2010/main" val="254524647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lnSpc>
          <a:spcPct val="90000"/>
        </a:lnSpc>
        <a:spcBef>
          <a:spcPct val="0"/>
        </a:spcBef>
        <a:buNone/>
        <a:defRPr sz="2800" kern="1200" cap="all" spc="200" baseline="0">
          <a:solidFill>
            <a:srgbClr val="262626"/>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1800" kern="1200">
          <a:solidFill>
            <a:schemeClr val="tx1">
              <a:lumMod val="85000"/>
              <a:lumOff val="15000"/>
            </a:schemeClr>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286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431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82775"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Arrays And Loops</a:t>
            </a:r>
          </a:p>
        </p:txBody>
      </p:sp>
      <p:sp>
        <p:nvSpPr>
          <p:cNvPr id="3" name="Subtitle 2"/>
          <p:cNvSpPr>
            <a:spLocks noGrp="1"/>
          </p:cNvSpPr>
          <p:nvPr>
            <p:ph type="subTitle" idx="1"/>
          </p:nvPr>
        </p:nvSpPr>
        <p:spPr/>
        <p:txBody>
          <a:bodyPr/>
          <a:lstStyle/>
          <a:p>
            <a:r>
              <a:rPr lang="en-US" dirty="0"/>
              <a:t>For-Loops and Arrays</a:t>
            </a:r>
          </a:p>
        </p:txBody>
      </p:sp>
      <p:sp>
        <p:nvSpPr>
          <p:cNvPr id="4" name="TextBox 3"/>
          <p:cNvSpPr txBox="1"/>
          <p:nvPr/>
        </p:nvSpPr>
        <p:spPr>
          <a:xfrm>
            <a:off x="1600200" y="6179127"/>
            <a:ext cx="1506566" cy="276999"/>
          </a:xfrm>
          <a:prstGeom prst="rect">
            <a:avLst/>
          </a:prstGeom>
          <a:noFill/>
        </p:spPr>
        <p:txBody>
          <a:bodyPr wrap="none" rtlCol="0">
            <a:spAutoFit/>
          </a:bodyPr>
          <a:lstStyle/>
          <a:p>
            <a:r>
              <a:rPr lang="en-US" sz="1200" dirty="0"/>
              <a:t>Delroy A. Brinkerhoff</a:t>
            </a:r>
          </a:p>
        </p:txBody>
      </p:sp>
    </p:spTree>
    <p:extLst>
      <p:ext uri="{BB962C8B-B14F-4D97-AF65-F5344CB8AC3E}">
        <p14:creationId xmlns:p14="http://schemas.microsoft.com/office/powerpoint/2010/main" val="21247260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For Loops and Arrays</a:t>
            </a:r>
          </a:p>
        </p:txBody>
      </p:sp>
      <p:sp>
        <p:nvSpPr>
          <p:cNvPr id="3" name="Content Placeholder 2"/>
          <p:cNvSpPr>
            <a:spLocks noGrp="1"/>
          </p:cNvSpPr>
          <p:nvPr>
            <p:ph sz="half" idx="1"/>
          </p:nvPr>
        </p:nvSpPr>
        <p:spPr/>
        <p:txBody>
          <a:bodyPr/>
          <a:lstStyle/>
          <a:p>
            <a:r>
              <a:rPr lang="en-US" dirty="0"/>
              <a:t>One loop for each array dimension</a:t>
            </a:r>
          </a:p>
          <a:p>
            <a:r>
              <a:rPr lang="en-US" dirty="0"/>
              <a:t>C++ arrays are zero indexed: start the loop control variable at 0 using &lt;</a:t>
            </a:r>
          </a:p>
          <a:p>
            <a:r>
              <a:rPr lang="en-US" dirty="0"/>
              <a:t>When using loops with multi-dimensional arrays, be sure to match the loops and the indexes correctly</a:t>
            </a:r>
          </a:p>
          <a:p>
            <a:endParaRPr lang="en-US" dirty="0"/>
          </a:p>
        </p:txBody>
      </p:sp>
      <p:sp>
        <p:nvSpPr>
          <p:cNvPr id="5" name="TextBox 4"/>
          <p:cNvSpPr txBox="1"/>
          <p:nvPr/>
        </p:nvSpPr>
        <p:spPr>
          <a:xfrm>
            <a:off x="6096000" y="2638044"/>
            <a:ext cx="5638798" cy="2862322"/>
          </a:xfrm>
          <a:prstGeom prst="rect">
            <a:avLst/>
          </a:prstGeom>
          <a:noFill/>
        </p:spPr>
        <p:txBody>
          <a:bodyPr wrap="square" rtlCol="0">
            <a:spAutoFit/>
          </a:bodyPr>
          <a:lstStyle/>
          <a:p>
            <a:r>
              <a:rPr lang="en-US" dirty="0" err="1">
                <a:latin typeface="Courier New" panose="02070309020205020404" pitchFamily="49" charset="0"/>
                <a:cs typeface="Courier New" panose="02070309020205020404" pitchFamily="49" charset="0"/>
              </a:rPr>
              <a:t>int</a:t>
            </a:r>
            <a:r>
              <a:rPr lang="en-US" dirty="0">
                <a:latin typeface="Courier New" panose="02070309020205020404" pitchFamily="49" charset="0"/>
                <a:cs typeface="Courier New" panose="02070309020205020404" pitchFamily="49" charset="0"/>
              </a:rPr>
              <a:t>	test[10];</a:t>
            </a:r>
          </a:p>
          <a:p>
            <a:endParaRPr lang="en-US" dirty="0">
              <a:latin typeface="Courier New" panose="02070309020205020404" pitchFamily="49" charset="0"/>
              <a:cs typeface="Courier New" panose="02070309020205020404" pitchFamily="49" charset="0"/>
            </a:endParaRPr>
          </a:p>
          <a:p>
            <a:r>
              <a:rPr lang="en-US" dirty="0">
                <a:latin typeface="Courier New" panose="02070309020205020404" pitchFamily="49" charset="0"/>
                <a:cs typeface="Courier New" panose="02070309020205020404" pitchFamily="49" charset="0"/>
              </a:rPr>
              <a:t>for (</a:t>
            </a:r>
            <a:r>
              <a:rPr lang="en-US" dirty="0" err="1">
                <a:latin typeface="Courier New" panose="02070309020205020404" pitchFamily="49" charset="0"/>
                <a:cs typeface="Courier New" panose="02070309020205020404" pitchFamily="49" charset="0"/>
              </a:rPr>
              <a:t>int</a:t>
            </a:r>
            <a:r>
              <a:rPr lang="en-US" dirty="0">
                <a:latin typeface="Courier New" panose="02070309020205020404" pitchFamily="49" charset="0"/>
                <a:cs typeface="Courier New" panose="02070309020205020404" pitchFamily="49" charset="0"/>
              </a:rPr>
              <a:t> </a:t>
            </a:r>
            <a:r>
              <a:rPr lang="en-US" dirty="0" err="1">
                <a:latin typeface="Courier New" panose="02070309020205020404" pitchFamily="49" charset="0"/>
                <a:cs typeface="Courier New" panose="02070309020205020404" pitchFamily="49" charset="0"/>
              </a:rPr>
              <a:t>i</a:t>
            </a:r>
            <a:r>
              <a:rPr lang="en-US" dirty="0">
                <a:latin typeface="Courier New" panose="02070309020205020404" pitchFamily="49" charset="0"/>
                <a:cs typeface="Courier New" panose="02070309020205020404" pitchFamily="49" charset="0"/>
              </a:rPr>
              <a:t> = 0; </a:t>
            </a:r>
            <a:r>
              <a:rPr lang="en-US" dirty="0" err="1">
                <a:latin typeface="Courier New" panose="02070309020205020404" pitchFamily="49" charset="0"/>
                <a:cs typeface="Courier New" panose="02070309020205020404" pitchFamily="49" charset="0"/>
              </a:rPr>
              <a:t>i</a:t>
            </a:r>
            <a:r>
              <a:rPr lang="en-US" dirty="0">
                <a:latin typeface="Courier New" panose="02070309020205020404" pitchFamily="49" charset="0"/>
                <a:cs typeface="Courier New" panose="02070309020205020404" pitchFamily="49" charset="0"/>
              </a:rPr>
              <a:t> &lt; 10; </a:t>
            </a:r>
            <a:r>
              <a:rPr lang="en-US" dirty="0" err="1">
                <a:latin typeface="Courier New" panose="02070309020205020404" pitchFamily="49" charset="0"/>
                <a:cs typeface="Courier New" panose="02070309020205020404" pitchFamily="49" charset="0"/>
              </a:rPr>
              <a:t>i</a:t>
            </a:r>
            <a:r>
              <a:rPr lang="en-US" dirty="0">
                <a:latin typeface="Courier New" panose="02070309020205020404" pitchFamily="49" charset="0"/>
                <a:cs typeface="Courier New" panose="02070309020205020404" pitchFamily="49" charset="0"/>
              </a:rPr>
              <a:t>++)</a:t>
            </a:r>
          </a:p>
          <a:p>
            <a:r>
              <a:rPr lang="en-US" dirty="0">
                <a:latin typeface="Courier New" panose="02070309020205020404" pitchFamily="49" charset="0"/>
                <a:cs typeface="Courier New" panose="02070309020205020404" pitchFamily="49" charset="0"/>
              </a:rPr>
              <a:t>	</a:t>
            </a:r>
            <a:r>
              <a:rPr lang="en-US" dirty="0" err="1">
                <a:latin typeface="Courier New" panose="02070309020205020404" pitchFamily="49" charset="0"/>
                <a:cs typeface="Courier New" panose="02070309020205020404" pitchFamily="49" charset="0"/>
              </a:rPr>
              <a:t>cout</a:t>
            </a:r>
            <a:r>
              <a:rPr lang="en-US" dirty="0">
                <a:latin typeface="Courier New" panose="02070309020205020404" pitchFamily="49" charset="0"/>
                <a:cs typeface="Courier New" panose="02070309020205020404" pitchFamily="49" charset="0"/>
              </a:rPr>
              <a:t> &lt;&lt; test[</a:t>
            </a:r>
            <a:r>
              <a:rPr lang="en-US" dirty="0" err="1">
                <a:latin typeface="Courier New" panose="02070309020205020404" pitchFamily="49" charset="0"/>
                <a:cs typeface="Courier New" panose="02070309020205020404" pitchFamily="49" charset="0"/>
              </a:rPr>
              <a:t>i</a:t>
            </a:r>
            <a:r>
              <a:rPr lang="en-US" dirty="0">
                <a:latin typeface="Courier New" panose="02070309020205020404" pitchFamily="49" charset="0"/>
                <a:cs typeface="Courier New" panose="02070309020205020404" pitchFamily="49" charset="0"/>
              </a:rPr>
              <a:t>] &lt;&lt; </a:t>
            </a:r>
            <a:r>
              <a:rPr lang="en-US" dirty="0" err="1">
                <a:latin typeface="Courier New" panose="02070309020205020404" pitchFamily="49" charset="0"/>
                <a:cs typeface="Courier New" panose="02070309020205020404" pitchFamily="49" charset="0"/>
              </a:rPr>
              <a:t>endl</a:t>
            </a:r>
            <a:r>
              <a:rPr lang="en-US" dirty="0">
                <a:latin typeface="Courier New" panose="02070309020205020404" pitchFamily="49" charset="0"/>
                <a:cs typeface="Courier New" panose="02070309020205020404" pitchFamily="49" charset="0"/>
              </a:rPr>
              <a:t>;</a:t>
            </a:r>
          </a:p>
          <a:p>
            <a:endParaRPr lang="en-US" dirty="0">
              <a:latin typeface="Courier New" panose="02070309020205020404" pitchFamily="49" charset="0"/>
              <a:cs typeface="Courier New" panose="02070309020205020404" pitchFamily="49" charset="0"/>
            </a:endParaRPr>
          </a:p>
          <a:p>
            <a:r>
              <a:rPr lang="en-US" dirty="0">
                <a:latin typeface="Courier New" panose="02070309020205020404" pitchFamily="49" charset="0"/>
                <a:cs typeface="Courier New" panose="02070309020205020404" pitchFamily="49" charset="0"/>
              </a:rPr>
              <a:t>float	</a:t>
            </a:r>
            <a:r>
              <a:rPr lang="en-US" dirty="0" err="1">
                <a:latin typeface="Courier New" panose="02070309020205020404" pitchFamily="49" charset="0"/>
                <a:cs typeface="Courier New" panose="02070309020205020404" pitchFamily="49" charset="0"/>
              </a:rPr>
              <a:t>test_score</a:t>
            </a:r>
            <a:r>
              <a:rPr lang="en-US" dirty="0">
                <a:latin typeface="Courier New" panose="02070309020205020404" pitchFamily="49" charset="0"/>
                <a:cs typeface="Courier New" panose="02070309020205020404" pitchFamily="49" charset="0"/>
              </a:rPr>
              <a:t>[10][4];</a:t>
            </a:r>
          </a:p>
          <a:p>
            <a:endParaRPr lang="en-US" dirty="0">
              <a:latin typeface="Courier New" panose="02070309020205020404" pitchFamily="49" charset="0"/>
              <a:cs typeface="Courier New" panose="02070309020205020404" pitchFamily="49" charset="0"/>
            </a:endParaRPr>
          </a:p>
          <a:p>
            <a:r>
              <a:rPr lang="en-US" dirty="0">
                <a:latin typeface="Courier New" panose="02070309020205020404" pitchFamily="49" charset="0"/>
                <a:cs typeface="Courier New" panose="02070309020205020404" pitchFamily="49" charset="0"/>
              </a:rPr>
              <a:t>for (</a:t>
            </a:r>
            <a:r>
              <a:rPr lang="en-US" dirty="0" err="1">
                <a:latin typeface="Courier New" panose="02070309020205020404" pitchFamily="49" charset="0"/>
                <a:cs typeface="Courier New" panose="02070309020205020404" pitchFamily="49" charset="0"/>
              </a:rPr>
              <a:t>int</a:t>
            </a:r>
            <a:r>
              <a:rPr lang="en-US" dirty="0">
                <a:latin typeface="Courier New" panose="02070309020205020404" pitchFamily="49" charset="0"/>
                <a:cs typeface="Courier New" panose="02070309020205020404" pitchFamily="49" charset="0"/>
              </a:rPr>
              <a:t> </a:t>
            </a:r>
            <a:r>
              <a:rPr lang="en-US" dirty="0" err="1">
                <a:latin typeface="Courier New" panose="02070309020205020404" pitchFamily="49" charset="0"/>
                <a:cs typeface="Courier New" panose="02070309020205020404" pitchFamily="49" charset="0"/>
              </a:rPr>
              <a:t>i</a:t>
            </a:r>
            <a:r>
              <a:rPr lang="en-US" dirty="0">
                <a:latin typeface="Courier New" panose="02070309020205020404" pitchFamily="49" charset="0"/>
                <a:cs typeface="Courier New" panose="02070309020205020404" pitchFamily="49" charset="0"/>
              </a:rPr>
              <a:t> = 0; </a:t>
            </a:r>
            <a:r>
              <a:rPr lang="en-US" dirty="0" err="1">
                <a:latin typeface="Courier New" panose="02070309020205020404" pitchFamily="49" charset="0"/>
                <a:cs typeface="Courier New" panose="02070309020205020404" pitchFamily="49" charset="0"/>
              </a:rPr>
              <a:t>i</a:t>
            </a:r>
            <a:r>
              <a:rPr lang="en-US" dirty="0">
                <a:latin typeface="Courier New" panose="02070309020205020404" pitchFamily="49" charset="0"/>
                <a:cs typeface="Courier New" panose="02070309020205020404" pitchFamily="49" charset="0"/>
              </a:rPr>
              <a:t> &lt; 10; </a:t>
            </a:r>
            <a:r>
              <a:rPr lang="en-US" dirty="0" err="1">
                <a:latin typeface="Courier New" panose="02070309020205020404" pitchFamily="49" charset="0"/>
                <a:cs typeface="Courier New" panose="02070309020205020404" pitchFamily="49" charset="0"/>
              </a:rPr>
              <a:t>i</a:t>
            </a:r>
            <a:r>
              <a:rPr lang="en-US" dirty="0">
                <a:latin typeface="Courier New" panose="02070309020205020404" pitchFamily="49" charset="0"/>
                <a:cs typeface="Courier New" panose="02070309020205020404" pitchFamily="49" charset="0"/>
              </a:rPr>
              <a:t>++)</a:t>
            </a:r>
          </a:p>
          <a:p>
            <a:r>
              <a:rPr lang="en-US" dirty="0">
                <a:latin typeface="Courier New" panose="02070309020205020404" pitchFamily="49" charset="0"/>
                <a:cs typeface="Courier New" panose="02070309020205020404" pitchFamily="49" charset="0"/>
              </a:rPr>
              <a:t>	for (</a:t>
            </a:r>
            <a:r>
              <a:rPr lang="en-US" dirty="0" err="1">
                <a:latin typeface="Courier New" panose="02070309020205020404" pitchFamily="49" charset="0"/>
                <a:cs typeface="Courier New" panose="02070309020205020404" pitchFamily="49" charset="0"/>
              </a:rPr>
              <a:t>int</a:t>
            </a:r>
            <a:r>
              <a:rPr lang="en-US" dirty="0">
                <a:latin typeface="Courier New" panose="02070309020205020404" pitchFamily="49" charset="0"/>
                <a:cs typeface="Courier New" panose="02070309020205020404" pitchFamily="49" charset="0"/>
              </a:rPr>
              <a:t> j = 0; j &lt; 4; </a:t>
            </a:r>
            <a:r>
              <a:rPr lang="en-US" dirty="0" err="1">
                <a:latin typeface="Courier New" panose="02070309020205020404" pitchFamily="49" charset="0"/>
                <a:cs typeface="Courier New" panose="02070309020205020404" pitchFamily="49" charset="0"/>
              </a:rPr>
              <a:t>j++</a:t>
            </a:r>
            <a:r>
              <a:rPr lang="en-US" dirty="0">
                <a:latin typeface="Courier New" panose="02070309020205020404" pitchFamily="49" charset="0"/>
                <a:cs typeface="Courier New" panose="02070309020205020404" pitchFamily="49" charset="0"/>
              </a:rPr>
              <a:t>)</a:t>
            </a:r>
          </a:p>
          <a:p>
            <a:r>
              <a:rPr lang="en-US" dirty="0">
                <a:latin typeface="Courier New" panose="02070309020205020404" pitchFamily="49" charset="0"/>
                <a:cs typeface="Courier New" panose="02070309020205020404" pitchFamily="49" charset="0"/>
              </a:rPr>
              <a:t>		</a:t>
            </a:r>
            <a:r>
              <a:rPr lang="en-US" dirty="0" err="1">
                <a:latin typeface="Courier New" panose="02070309020205020404" pitchFamily="49" charset="0"/>
                <a:cs typeface="Courier New" panose="02070309020205020404" pitchFamily="49" charset="0"/>
              </a:rPr>
              <a:t>cout</a:t>
            </a:r>
            <a:r>
              <a:rPr lang="en-US" dirty="0">
                <a:latin typeface="Courier New" panose="02070309020205020404" pitchFamily="49" charset="0"/>
                <a:cs typeface="Courier New" panose="02070309020205020404" pitchFamily="49" charset="0"/>
              </a:rPr>
              <a:t> &lt;&lt; </a:t>
            </a:r>
            <a:r>
              <a:rPr lang="en-US" dirty="0" err="1">
                <a:latin typeface="Courier New" panose="02070309020205020404" pitchFamily="49" charset="0"/>
                <a:cs typeface="Courier New" panose="02070309020205020404" pitchFamily="49" charset="0"/>
              </a:rPr>
              <a:t>test_score</a:t>
            </a:r>
            <a:r>
              <a:rPr lang="en-US" dirty="0">
                <a:latin typeface="Courier New" panose="02070309020205020404" pitchFamily="49" charset="0"/>
                <a:cs typeface="Courier New" panose="02070309020205020404" pitchFamily="49" charset="0"/>
              </a:rPr>
              <a:t>[</a:t>
            </a:r>
            <a:r>
              <a:rPr lang="en-US" dirty="0" err="1">
                <a:latin typeface="Courier New" panose="02070309020205020404" pitchFamily="49" charset="0"/>
                <a:cs typeface="Courier New" panose="02070309020205020404" pitchFamily="49" charset="0"/>
              </a:rPr>
              <a:t>i</a:t>
            </a:r>
            <a:r>
              <a:rPr lang="en-US" dirty="0">
                <a:latin typeface="Courier New" panose="02070309020205020404" pitchFamily="49" charset="0"/>
                <a:cs typeface="Courier New" panose="02070309020205020404" pitchFamily="49" charset="0"/>
              </a:rPr>
              <a:t>][j] &lt;&lt; </a:t>
            </a:r>
            <a:r>
              <a:rPr lang="en-US" dirty="0" err="1">
                <a:latin typeface="Courier New" panose="02070309020205020404" pitchFamily="49" charset="0"/>
                <a:cs typeface="Courier New" panose="02070309020205020404" pitchFamily="49" charset="0"/>
              </a:rPr>
              <a:t>endl</a:t>
            </a:r>
            <a:r>
              <a:rPr lang="en-US" dirty="0">
                <a:latin typeface="Courier New" panose="02070309020205020404" pitchFamily="49" charset="0"/>
                <a:cs typeface="Courier New" panose="02070309020205020404" pitchFamily="49" charset="0"/>
              </a:rPr>
              <a:t>;</a:t>
            </a:r>
          </a:p>
        </p:txBody>
      </p:sp>
    </p:spTree>
    <p:extLst>
      <p:ext uri="{BB962C8B-B14F-4D97-AF65-F5344CB8AC3E}">
        <p14:creationId xmlns:p14="http://schemas.microsoft.com/office/powerpoint/2010/main" val="338758179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Arrays And Data</a:t>
            </a:r>
          </a:p>
        </p:txBody>
      </p:sp>
      <p:sp>
        <p:nvSpPr>
          <p:cNvPr id="3" name="Content Placeholder 2"/>
          <p:cNvSpPr>
            <a:spLocks noGrp="1"/>
          </p:cNvSpPr>
          <p:nvPr>
            <p:ph idx="1"/>
          </p:nvPr>
        </p:nvSpPr>
        <p:spPr/>
        <p:txBody>
          <a:bodyPr/>
          <a:lstStyle/>
          <a:p>
            <a:r>
              <a:rPr lang="en-US" dirty="0"/>
              <a:t>The size of an array is fixed at the time that the array is created</a:t>
            </a:r>
          </a:p>
          <a:p>
            <a:r>
              <a:rPr lang="en-US" dirty="0"/>
              <a:t>How large should we make an array when we don’t know much data it must store?</a:t>
            </a:r>
          </a:p>
          <a:p>
            <a:r>
              <a:rPr lang="en-US" dirty="0"/>
              <a:t>Design for the worst case and add a safety margin</a:t>
            </a:r>
          </a:p>
          <a:p>
            <a:pPr lvl="1"/>
            <a:r>
              <a:rPr lang="en-US" dirty="0"/>
              <a:t>Some array elements at the end will be unused</a:t>
            </a:r>
          </a:p>
          <a:p>
            <a:pPr lvl="1"/>
            <a:r>
              <a:rPr lang="en-US" dirty="0"/>
              <a:t>Count how many data items are inserted into the array</a:t>
            </a:r>
          </a:p>
          <a:p>
            <a:pPr lvl="1"/>
            <a:r>
              <a:rPr lang="en-US" dirty="0"/>
              <a:t>Use the counter to control for loops</a:t>
            </a:r>
          </a:p>
        </p:txBody>
      </p:sp>
    </p:spTree>
    <p:extLst>
      <p:ext uri="{BB962C8B-B14F-4D97-AF65-F5344CB8AC3E}">
        <p14:creationId xmlns:p14="http://schemas.microsoft.com/office/powerpoint/2010/main" val="409479874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Placeholder 5"/>
          <p:cNvSpPr>
            <a:spLocks noGrp="1"/>
          </p:cNvSpPr>
          <p:nvPr>
            <p:ph type="body" idx="1"/>
          </p:nvPr>
        </p:nvSpPr>
        <p:spPr/>
        <p:txBody>
          <a:bodyPr/>
          <a:lstStyle/>
          <a:p>
            <a:r>
              <a:rPr lang="en-US" dirty="0"/>
              <a:t>Input</a:t>
            </a:r>
          </a:p>
        </p:txBody>
      </p:sp>
      <p:sp>
        <p:nvSpPr>
          <p:cNvPr id="9" name="Text Placeholder 8"/>
          <p:cNvSpPr>
            <a:spLocks noGrp="1"/>
          </p:cNvSpPr>
          <p:nvPr>
            <p:ph type="body" sz="quarter" idx="13"/>
          </p:nvPr>
        </p:nvSpPr>
        <p:spPr/>
        <p:txBody>
          <a:bodyPr/>
          <a:lstStyle/>
          <a:p>
            <a:r>
              <a:rPr lang="en-US" dirty="0"/>
              <a:t>Use / Output</a:t>
            </a:r>
          </a:p>
        </p:txBody>
      </p:sp>
      <p:sp>
        <p:nvSpPr>
          <p:cNvPr id="5" name="Title 4"/>
          <p:cNvSpPr>
            <a:spLocks noGrp="1"/>
          </p:cNvSpPr>
          <p:nvPr>
            <p:ph type="title"/>
          </p:nvPr>
        </p:nvSpPr>
        <p:spPr/>
        <p:txBody>
          <a:bodyPr/>
          <a:lstStyle/>
          <a:p>
            <a:r>
              <a:rPr lang="en-US" dirty="0"/>
              <a:t>Arrays &amp; Unknown Data volume</a:t>
            </a:r>
          </a:p>
        </p:txBody>
      </p:sp>
      <p:sp>
        <p:nvSpPr>
          <p:cNvPr id="10" name="TextBox 9"/>
          <p:cNvSpPr txBox="1"/>
          <p:nvPr/>
        </p:nvSpPr>
        <p:spPr>
          <a:xfrm>
            <a:off x="932280" y="3144973"/>
            <a:ext cx="5565509" cy="3416320"/>
          </a:xfrm>
          <a:prstGeom prst="rect">
            <a:avLst/>
          </a:prstGeom>
          <a:noFill/>
        </p:spPr>
        <p:txBody>
          <a:bodyPr wrap="square" rtlCol="0">
            <a:spAutoFit/>
          </a:bodyPr>
          <a:lstStyle/>
          <a:p>
            <a:r>
              <a:rPr lang="en-US" dirty="0" err="1">
                <a:latin typeface="Courier New" panose="02070309020205020404" pitchFamily="49" charset="0"/>
                <a:cs typeface="Courier New" panose="02070309020205020404" pitchFamily="49" charset="0"/>
              </a:rPr>
              <a:t>int</a:t>
            </a:r>
            <a:r>
              <a:rPr lang="en-US" dirty="0">
                <a:latin typeface="Courier New" panose="02070309020205020404" pitchFamily="49" charset="0"/>
                <a:cs typeface="Courier New" panose="02070309020205020404" pitchFamily="49" charset="0"/>
              </a:rPr>
              <a:t>	scores[100];</a:t>
            </a:r>
          </a:p>
          <a:p>
            <a:r>
              <a:rPr lang="en-US" dirty="0" err="1">
                <a:latin typeface="Courier New" panose="02070309020205020404" pitchFamily="49" charset="0"/>
                <a:cs typeface="Courier New" panose="02070309020205020404" pitchFamily="49" charset="0"/>
              </a:rPr>
              <a:t>int</a:t>
            </a:r>
            <a:r>
              <a:rPr lang="en-US" dirty="0">
                <a:latin typeface="Courier New" panose="02070309020205020404" pitchFamily="49" charset="0"/>
                <a:cs typeface="Courier New" panose="02070309020205020404" pitchFamily="49" charset="0"/>
              </a:rPr>
              <a:t>	score;</a:t>
            </a:r>
          </a:p>
          <a:p>
            <a:r>
              <a:rPr lang="en-US" dirty="0" err="1">
                <a:latin typeface="Courier New" panose="02070309020205020404" pitchFamily="49" charset="0"/>
                <a:cs typeface="Courier New" panose="02070309020205020404" pitchFamily="49" charset="0"/>
              </a:rPr>
              <a:t>int</a:t>
            </a:r>
            <a:r>
              <a:rPr lang="en-US" dirty="0">
                <a:latin typeface="Courier New" panose="02070309020205020404" pitchFamily="49" charset="0"/>
                <a:cs typeface="Courier New" panose="02070309020205020404" pitchFamily="49" charset="0"/>
              </a:rPr>
              <a:t>	count = 0;</a:t>
            </a:r>
          </a:p>
          <a:p>
            <a:endParaRPr lang="en-US" dirty="0">
              <a:latin typeface="Courier New" panose="02070309020205020404" pitchFamily="49" charset="0"/>
              <a:cs typeface="Courier New" panose="02070309020205020404" pitchFamily="49" charset="0"/>
            </a:endParaRPr>
          </a:p>
          <a:p>
            <a:r>
              <a:rPr lang="en-US" dirty="0" err="1">
                <a:latin typeface="Courier New" panose="02070309020205020404" pitchFamily="49" charset="0"/>
                <a:cs typeface="Courier New" panose="02070309020205020404" pitchFamily="49" charset="0"/>
              </a:rPr>
              <a:t>cout</a:t>
            </a:r>
            <a:r>
              <a:rPr lang="en-US" dirty="0">
                <a:latin typeface="Courier New" panose="02070309020205020404" pitchFamily="49" charset="0"/>
                <a:cs typeface="Courier New" panose="02070309020205020404" pitchFamily="49" charset="0"/>
              </a:rPr>
              <a:t> &lt;&lt; "Enter a score (-1 to stop): ";</a:t>
            </a:r>
          </a:p>
          <a:p>
            <a:endParaRPr lang="en-US" dirty="0">
              <a:latin typeface="Courier New" panose="02070309020205020404" pitchFamily="49" charset="0"/>
              <a:cs typeface="Courier New" panose="02070309020205020404" pitchFamily="49" charset="0"/>
            </a:endParaRPr>
          </a:p>
          <a:p>
            <a:r>
              <a:rPr lang="en-US" dirty="0" err="1">
                <a:latin typeface="Courier New" panose="02070309020205020404" pitchFamily="49" charset="0"/>
                <a:cs typeface="Courier New" panose="02070309020205020404" pitchFamily="49" charset="0"/>
              </a:rPr>
              <a:t>cin</a:t>
            </a:r>
            <a:r>
              <a:rPr lang="en-US" dirty="0">
                <a:latin typeface="Courier New" panose="02070309020205020404" pitchFamily="49" charset="0"/>
                <a:cs typeface="Courier New" panose="02070309020205020404" pitchFamily="49" charset="0"/>
              </a:rPr>
              <a:t> &gt;&gt; score;</a:t>
            </a:r>
          </a:p>
          <a:p>
            <a:r>
              <a:rPr lang="en-US" dirty="0">
                <a:latin typeface="Courier New" panose="02070309020205020404" pitchFamily="49" charset="0"/>
                <a:cs typeface="Courier New" panose="02070309020205020404" pitchFamily="49" charset="0"/>
              </a:rPr>
              <a:t>while (score != -1)</a:t>
            </a:r>
          </a:p>
          <a:p>
            <a:r>
              <a:rPr lang="en-US" dirty="0">
                <a:latin typeface="Courier New" panose="02070309020205020404" pitchFamily="49" charset="0"/>
                <a:cs typeface="Courier New" panose="02070309020205020404" pitchFamily="49" charset="0"/>
              </a:rPr>
              <a:t>{</a:t>
            </a:r>
          </a:p>
          <a:p>
            <a:r>
              <a:rPr lang="en-US" dirty="0">
                <a:latin typeface="Courier New" panose="02070309020205020404" pitchFamily="49" charset="0"/>
                <a:cs typeface="Courier New" panose="02070309020205020404" pitchFamily="49" charset="0"/>
              </a:rPr>
              <a:t>	scores[count++] = score;</a:t>
            </a:r>
          </a:p>
          <a:p>
            <a:r>
              <a:rPr lang="en-US" dirty="0">
                <a:latin typeface="Courier New" panose="02070309020205020404" pitchFamily="49" charset="0"/>
                <a:cs typeface="Courier New" panose="02070309020205020404" pitchFamily="49" charset="0"/>
              </a:rPr>
              <a:t>	</a:t>
            </a:r>
            <a:r>
              <a:rPr lang="en-US" dirty="0" err="1">
                <a:latin typeface="Courier New" panose="02070309020205020404" pitchFamily="49" charset="0"/>
                <a:cs typeface="Courier New" panose="02070309020205020404" pitchFamily="49" charset="0"/>
              </a:rPr>
              <a:t>cin</a:t>
            </a:r>
            <a:r>
              <a:rPr lang="en-US" dirty="0">
                <a:latin typeface="Courier New" panose="02070309020205020404" pitchFamily="49" charset="0"/>
                <a:cs typeface="Courier New" panose="02070309020205020404" pitchFamily="49" charset="0"/>
              </a:rPr>
              <a:t> &gt;&gt; score;</a:t>
            </a:r>
          </a:p>
          <a:p>
            <a:r>
              <a:rPr lang="en-US" dirty="0">
                <a:latin typeface="Courier New" panose="02070309020205020404" pitchFamily="49" charset="0"/>
                <a:cs typeface="Courier New" panose="02070309020205020404" pitchFamily="49" charset="0"/>
              </a:rPr>
              <a:t>}</a:t>
            </a:r>
          </a:p>
        </p:txBody>
      </p:sp>
      <p:sp>
        <p:nvSpPr>
          <p:cNvPr id="11" name="TextBox 10"/>
          <p:cNvSpPr txBox="1"/>
          <p:nvPr/>
        </p:nvSpPr>
        <p:spPr>
          <a:xfrm>
            <a:off x="6740084" y="3177541"/>
            <a:ext cx="4440520" cy="646331"/>
          </a:xfrm>
          <a:prstGeom prst="rect">
            <a:avLst/>
          </a:prstGeom>
          <a:noFill/>
        </p:spPr>
        <p:txBody>
          <a:bodyPr wrap="square" rtlCol="0">
            <a:spAutoFit/>
          </a:bodyPr>
          <a:lstStyle/>
          <a:p>
            <a:r>
              <a:rPr lang="en-US" dirty="0">
                <a:latin typeface="Courier New" panose="02070309020205020404" pitchFamily="49" charset="0"/>
                <a:cs typeface="Courier New" panose="02070309020205020404" pitchFamily="49" charset="0"/>
              </a:rPr>
              <a:t>for (</a:t>
            </a:r>
            <a:r>
              <a:rPr lang="en-US" dirty="0" err="1">
                <a:latin typeface="Courier New" panose="02070309020205020404" pitchFamily="49" charset="0"/>
                <a:cs typeface="Courier New" panose="02070309020205020404" pitchFamily="49" charset="0"/>
              </a:rPr>
              <a:t>int</a:t>
            </a:r>
            <a:r>
              <a:rPr lang="en-US" dirty="0">
                <a:latin typeface="Courier New" panose="02070309020205020404" pitchFamily="49" charset="0"/>
                <a:cs typeface="Courier New" panose="02070309020205020404" pitchFamily="49" charset="0"/>
              </a:rPr>
              <a:t> </a:t>
            </a:r>
            <a:r>
              <a:rPr lang="en-US" dirty="0" err="1">
                <a:latin typeface="Courier New" panose="02070309020205020404" pitchFamily="49" charset="0"/>
                <a:cs typeface="Courier New" panose="02070309020205020404" pitchFamily="49" charset="0"/>
              </a:rPr>
              <a:t>i</a:t>
            </a:r>
            <a:r>
              <a:rPr lang="en-US" dirty="0">
                <a:latin typeface="Courier New" panose="02070309020205020404" pitchFamily="49" charset="0"/>
                <a:cs typeface="Courier New" panose="02070309020205020404" pitchFamily="49" charset="0"/>
              </a:rPr>
              <a:t> = 0; </a:t>
            </a:r>
            <a:r>
              <a:rPr lang="en-US" dirty="0" err="1">
                <a:latin typeface="Courier New" panose="02070309020205020404" pitchFamily="49" charset="0"/>
                <a:cs typeface="Courier New" panose="02070309020205020404" pitchFamily="49" charset="0"/>
              </a:rPr>
              <a:t>i</a:t>
            </a:r>
            <a:r>
              <a:rPr lang="en-US" dirty="0">
                <a:latin typeface="Courier New" panose="02070309020205020404" pitchFamily="49" charset="0"/>
                <a:cs typeface="Courier New" panose="02070309020205020404" pitchFamily="49" charset="0"/>
              </a:rPr>
              <a:t> &lt; count; </a:t>
            </a:r>
            <a:r>
              <a:rPr lang="en-US" dirty="0" err="1">
                <a:latin typeface="Courier New" panose="02070309020205020404" pitchFamily="49" charset="0"/>
                <a:cs typeface="Courier New" panose="02070309020205020404" pitchFamily="49" charset="0"/>
              </a:rPr>
              <a:t>i</a:t>
            </a:r>
            <a:r>
              <a:rPr lang="en-US" dirty="0">
                <a:latin typeface="Courier New" panose="02070309020205020404" pitchFamily="49" charset="0"/>
                <a:cs typeface="Courier New" panose="02070309020205020404" pitchFamily="49" charset="0"/>
              </a:rPr>
              <a:t>++)</a:t>
            </a:r>
          </a:p>
          <a:p>
            <a:r>
              <a:rPr lang="en-US" dirty="0">
                <a:latin typeface="Courier New" panose="02070309020205020404" pitchFamily="49" charset="0"/>
                <a:cs typeface="Courier New" panose="02070309020205020404" pitchFamily="49" charset="0"/>
              </a:rPr>
              <a:t>	</a:t>
            </a:r>
            <a:r>
              <a:rPr lang="en-US" dirty="0" err="1">
                <a:latin typeface="Courier New" panose="02070309020205020404" pitchFamily="49" charset="0"/>
                <a:cs typeface="Courier New" panose="02070309020205020404" pitchFamily="49" charset="0"/>
              </a:rPr>
              <a:t>cout</a:t>
            </a:r>
            <a:r>
              <a:rPr lang="en-US" dirty="0">
                <a:latin typeface="Courier New" panose="02070309020205020404" pitchFamily="49" charset="0"/>
                <a:cs typeface="Courier New" panose="02070309020205020404" pitchFamily="49" charset="0"/>
              </a:rPr>
              <a:t> &lt;&lt; array[</a:t>
            </a:r>
            <a:r>
              <a:rPr lang="en-US" dirty="0" err="1">
                <a:latin typeface="Courier New" panose="02070309020205020404" pitchFamily="49" charset="0"/>
                <a:cs typeface="Courier New" panose="02070309020205020404" pitchFamily="49" charset="0"/>
              </a:rPr>
              <a:t>i</a:t>
            </a:r>
            <a:r>
              <a:rPr lang="en-US" dirty="0">
                <a:latin typeface="Courier New" panose="02070309020205020404" pitchFamily="49" charset="0"/>
                <a:cs typeface="Courier New" panose="02070309020205020404" pitchFamily="49" charset="0"/>
              </a:rPr>
              <a:t>] &lt;&lt; </a:t>
            </a:r>
            <a:r>
              <a:rPr lang="en-US" dirty="0" err="1">
                <a:latin typeface="Courier New" panose="02070309020205020404" pitchFamily="49" charset="0"/>
                <a:cs typeface="Courier New" panose="02070309020205020404" pitchFamily="49" charset="0"/>
              </a:rPr>
              <a:t>endl</a:t>
            </a:r>
            <a:r>
              <a:rPr lang="en-US" dirty="0">
                <a:latin typeface="Courier New" panose="02070309020205020404" pitchFamily="49" charset="0"/>
                <a:cs typeface="Courier New" panose="02070309020205020404" pitchFamily="49" charset="0"/>
              </a:rPr>
              <a:t>;</a:t>
            </a:r>
          </a:p>
        </p:txBody>
      </p:sp>
    </p:spTree>
    <p:extLst>
      <p:ext uri="{BB962C8B-B14F-4D97-AF65-F5344CB8AC3E}">
        <p14:creationId xmlns:p14="http://schemas.microsoft.com/office/powerpoint/2010/main" val="3538065357"/>
      </p:ext>
    </p:extLst>
  </p:cSld>
  <p:clrMapOvr>
    <a:masterClrMapping/>
  </p:clrMapOvr>
</p:sld>
</file>

<file path=ppt/theme/theme1.xml><?xml version="1.0" encoding="utf-8"?>
<a:theme xmlns:a="http://schemas.openxmlformats.org/drawingml/2006/main" name="Parcel">
  <a:themeElements>
    <a:clrScheme name="Parcel">
      <a:dk1>
        <a:srgbClr val="000000"/>
      </a:dk1>
      <a:lt1>
        <a:srgbClr val="FFFFFF"/>
      </a:lt1>
      <a:dk2>
        <a:srgbClr val="4A5356"/>
      </a:dk2>
      <a:lt2>
        <a:srgbClr val="E8E3CE"/>
      </a:lt2>
      <a:accent1>
        <a:srgbClr val="F6A21D"/>
      </a:accent1>
      <a:accent2>
        <a:srgbClr val="9BAFB5"/>
      </a:accent2>
      <a:accent3>
        <a:srgbClr val="C96731"/>
      </a:accent3>
      <a:accent4>
        <a:srgbClr val="9CA383"/>
      </a:accent4>
      <a:accent5>
        <a:srgbClr val="87795D"/>
      </a:accent5>
      <a:accent6>
        <a:srgbClr val="A0988C"/>
      </a:accent6>
      <a:hlink>
        <a:srgbClr val="00B0F0"/>
      </a:hlink>
      <a:folHlink>
        <a:srgbClr val="738F97"/>
      </a:folHlink>
    </a:clrScheme>
    <a:fontScheme name="Parcel">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Parcel">
      <a:fillStyleLst>
        <a:solidFill>
          <a:schemeClr val="phClr"/>
        </a:solidFill>
        <a:gradFill rotWithShape="1">
          <a:gsLst>
            <a:gs pos="0">
              <a:schemeClr val="phClr">
                <a:tint val="80000"/>
                <a:satMod val="107000"/>
                <a:lumMod val="103000"/>
              </a:schemeClr>
            </a:gs>
            <a:gs pos="100000">
              <a:schemeClr val="phClr">
                <a:tint val="82000"/>
                <a:satMod val="109000"/>
                <a:lumMod val="103000"/>
              </a:schemeClr>
            </a:gs>
          </a:gsLst>
          <a:lin ang="5400000" scaled="0"/>
        </a:gradFill>
        <a:gradFill rotWithShape="1">
          <a:gsLst>
            <a:gs pos="0">
              <a:schemeClr val="phClr">
                <a:tint val="97000"/>
                <a:satMod val="100000"/>
                <a:lumMod val="102000"/>
              </a:schemeClr>
            </a:gs>
            <a:gs pos="50000">
              <a:schemeClr val="phClr">
                <a:shade val="100000"/>
                <a:satMod val="103000"/>
                <a:lumMod val="100000"/>
              </a:schemeClr>
            </a:gs>
            <a:gs pos="100000">
              <a:schemeClr val="phClr">
                <a:shade val="93000"/>
                <a:satMod val="11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effectStyle>
        <a:effectStyle>
          <a:effectLst>
            <a:outerShdw blurRad="55880" dist="15240" dir="5400000" algn="ctr" rotWithShape="0">
              <a:srgbClr val="000000">
                <a:alpha val="45000"/>
              </a:srgbClr>
            </a:outerShdw>
          </a:effectLst>
          <a:scene3d>
            <a:camera prst="orthographicFront">
              <a:rot lat="0" lon="0" rev="0"/>
            </a:camera>
            <a:lightRig rig="brightRoom" dir="tl"/>
          </a:scene3d>
          <a:sp3d prstMaterial="dkEdge">
            <a:bevelT w="0" h="0"/>
          </a:sp3d>
        </a:effectStyle>
      </a:effectStyleLst>
      <a:bgFillStyleLst>
        <a:solidFill>
          <a:schemeClr val="phClr"/>
        </a:solidFill>
        <a:solidFill>
          <a:schemeClr val="phClr">
            <a:tint val="95000"/>
            <a:satMod val="170000"/>
          </a:schemeClr>
        </a:solidFill>
        <a:gradFill rotWithShape="1">
          <a:gsLst>
            <a:gs pos="0">
              <a:schemeClr val="phClr">
                <a:tint val="97000"/>
                <a:shade val="100000"/>
                <a:satMod val="185000"/>
                <a:lumMod val="120000"/>
              </a:schemeClr>
            </a:gs>
            <a:gs pos="100000">
              <a:schemeClr val="phClr">
                <a:tint val="96000"/>
                <a:shade val="95000"/>
                <a:satMod val="215000"/>
                <a:lumMod val="80000"/>
              </a:schemeClr>
            </a:gs>
          </a:gsLst>
          <a:path path="circle">
            <a:fillToRect l="50000" t="55000" r="125000" b="100000"/>
          </a:path>
        </a:gradFill>
      </a:bgFillStyleLst>
    </a:fmtScheme>
  </a:themeElements>
  <a:objectDefaults/>
  <a:extraClrSchemeLst/>
  <a:extLst>
    <a:ext uri="{05A4C25C-085E-4340-85A3-A5531E510DB2}">
      <thm15:themeFamily xmlns:thm15="http://schemas.microsoft.com/office/thememl/2012/main" name="Parcel" id="{8BEC4385-4EB9-4D53-BFB5-0EA123736B6D}" vid="{4DB32801-28C0-48B0-8C1D-A9A58613615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Parcel</Template>
  <TotalTime>154</TotalTime>
  <Words>844</Words>
  <Application>Microsoft Office PowerPoint</Application>
  <PresentationFormat>Widescreen</PresentationFormat>
  <Paragraphs>51</Paragraphs>
  <Slides>4</Slides>
  <Notes>4</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vt:i4>
      </vt:variant>
    </vt:vector>
  </HeadingPairs>
  <TitlesOfParts>
    <vt:vector size="9" baseType="lpstr">
      <vt:lpstr>Arial</vt:lpstr>
      <vt:lpstr>Calibri</vt:lpstr>
      <vt:lpstr>Courier New</vt:lpstr>
      <vt:lpstr>Gill Sans MT</vt:lpstr>
      <vt:lpstr>Parcel</vt:lpstr>
      <vt:lpstr>Arrays And Loops</vt:lpstr>
      <vt:lpstr>For Loops and Arrays</vt:lpstr>
      <vt:lpstr>Arrays And Data</vt:lpstr>
      <vt:lpstr>Arrays &amp; Unknown Data volume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Arrays And Loops</dc:title>
  <dc:creator>Delroy Brinkerhoff</dc:creator>
  <cp:lastModifiedBy>delroy</cp:lastModifiedBy>
  <cp:revision>13</cp:revision>
  <dcterms:created xsi:type="dcterms:W3CDTF">2016-07-13T22:03:45Z</dcterms:created>
  <dcterms:modified xsi:type="dcterms:W3CDTF">2024-05-29T21:44:05Z</dcterms:modified>
</cp:coreProperties>
</file>