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4.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5.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6.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0" r:id="rId4"/>
    <p:sldId id="259" r:id="rId5"/>
    <p:sldId id="264"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2AFFE9-A3AA-4949-B9E4-6C8703DF0661}" type="datetimeFigureOut">
              <a:rPr lang="en-US" smtClean="0"/>
              <a:t>4/18/2026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F52131-83A7-4AFE-A67B-9EEEBDAFD413}" type="slidenum">
              <a:rPr lang="en-US" smtClean="0"/>
              <a:t>‹#›</a:t>
            </a:fld>
            <a:endParaRPr lang="en-US"/>
          </a:p>
        </p:txBody>
      </p:sp>
    </p:spTree>
    <p:extLst>
      <p:ext uri="{BB962C8B-B14F-4D97-AF65-F5344CB8AC3E}">
        <p14:creationId xmlns:p14="http://schemas.microsoft.com/office/powerpoint/2010/main" val="1235414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averaging example revisits a sequence of practice problems from the previous chapter by introducing arrays. The ultimate goal is to read an unspecified number of non-negative scores from the console, store them in an array, and calculate their average.</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1</a:t>
            </a:fld>
            <a:endParaRPr lang="en-US"/>
          </a:p>
        </p:txBody>
      </p:sp>
    </p:spTree>
    <p:extLst>
      <p:ext uri="{BB962C8B-B14F-4D97-AF65-F5344CB8AC3E}">
        <p14:creationId xmlns:p14="http://schemas.microsoft.com/office/powerpoint/2010/main" val="1321445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Focusing primarily on using arrays, the examples progress through three variations. The first fills the array with ten pseudo-random values and calculates their average. The second version moves the averaging operations to a function. The final version becomes more authentic by allowing a user to enter a variable number of values - the example assumes they are assignment scores - on the console, and updates the averaging function to work with an array of an indefinite size.</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2</a:t>
            </a:fld>
            <a:endParaRPr lang="en-US"/>
          </a:p>
        </p:txBody>
      </p:sp>
    </p:spTree>
    <p:extLst>
      <p:ext uri="{BB962C8B-B14F-4D97-AF65-F5344CB8AC3E}">
        <p14:creationId xmlns:p14="http://schemas.microsoft.com/office/powerpoint/2010/main" val="2636014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two versions of the program fill arrays with pseudo-random numbers. Generating the numbers requires concepts not yet covered, and isn’t pertinent to the present discussion. The optional video accompanying this section provides additional detail. For the current discussion, it’s sufficient to note that the program creates a random number generator and uses it to produce pseudo-random numbers in the range 1 to 100.</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3</a:t>
            </a:fld>
            <a:endParaRPr lang="en-US"/>
          </a:p>
        </p:txBody>
      </p:sp>
    </p:spTree>
    <p:extLst>
      <p:ext uri="{BB962C8B-B14F-4D97-AF65-F5344CB8AC3E}">
        <p14:creationId xmlns:p14="http://schemas.microsoft.com/office/powerpoint/2010/main" val="3043760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first version of the program is straightforward. It defines an array of 10 integers. When used in a definition, the square brackets denote the array’s size or total capacity, which can’t change. Programs specify each of the array dimensions with a separate pair of brackets, and must use a compile-time constant when specifying the dimension’s size.</a:t>
            </a:r>
          </a:p>
          <a:p>
            <a:r>
              <a:rPr lang="en-US" sz="1200" kern="1200" dirty="0">
                <a:solidFill>
                  <a:schemeClr val="tx1"/>
                </a:solidFill>
                <a:effectLst/>
                <a:latin typeface="+mn-lt"/>
                <a:ea typeface="+mn-ea"/>
                <a:cs typeface="+mn-cs"/>
              </a:rPr>
              <a:t>To access individual array elements, programs typically use one for-loop for each dimension. When used outside a definition, the brackets access one array element and may appear on either the left or the right side of the assignment operator. The value inside the brackets, called an index or subscript, identifies a specific array element. Indexes may be constants or variables. Arrays are zero-indexed, so the first element is at location 0, and the last is at size - 1, or 9 in this example.</a:t>
            </a:r>
          </a:p>
          <a:p>
            <a:r>
              <a:rPr lang="en-US" sz="1200" kern="1200" dirty="0">
                <a:solidFill>
                  <a:schemeClr val="tx1"/>
                </a:solidFill>
                <a:effectLst/>
                <a:latin typeface="+mn-lt"/>
                <a:ea typeface="+mn-ea"/>
                <a:cs typeface="+mn-cs"/>
              </a:rPr>
              <a:t>A for-loop fills the array with pseudo-random numbers. The program defines and initializes an accumulator variable to store the sum or total of the values in the numbers array. Another for-loop calculates the sum of the array elements. Finally, the </a:t>
            </a:r>
            <a:r>
              <a:rPr lang="en-US" sz="1200" kern="1200" dirty="0" err="1">
                <a:solidFill>
                  <a:schemeClr val="tx1"/>
                </a:solidFill>
                <a:effectLst/>
                <a:latin typeface="+mn-lt"/>
                <a:ea typeface="+mn-ea"/>
                <a:cs typeface="+mn-cs"/>
              </a:rPr>
              <a:t>cout</a:t>
            </a:r>
            <a:r>
              <a:rPr lang="en-US" sz="1200" kern="1200" dirty="0">
                <a:solidFill>
                  <a:schemeClr val="tx1"/>
                </a:solidFill>
                <a:effectLst/>
                <a:latin typeface="+mn-lt"/>
                <a:ea typeface="+mn-ea"/>
                <a:cs typeface="+mn-cs"/>
              </a:rPr>
              <a:t> statement calculates and displays the average. Although the loop sums integers, defining “sum” as a “double” eliminates truncation errors when calculating the average.</a:t>
            </a:r>
          </a:p>
          <a:p>
            <a:r>
              <a:rPr lang="en-US" sz="1200" kern="1200" dirty="0">
                <a:solidFill>
                  <a:schemeClr val="tx1"/>
                </a:solidFill>
                <a:effectLst/>
                <a:latin typeface="+mn-lt"/>
                <a:ea typeface="+mn-ea"/>
                <a:cs typeface="+mn-cs"/>
              </a:rPr>
              <a:t>The next version moves the averaging code to a function.</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4</a:t>
            </a:fld>
            <a:endParaRPr lang="en-US"/>
          </a:p>
        </p:txBody>
      </p:sp>
    </p:spTree>
    <p:extLst>
      <p:ext uri="{BB962C8B-B14F-4D97-AF65-F5344CB8AC3E}">
        <p14:creationId xmlns:p14="http://schemas.microsoft.com/office/powerpoint/2010/main" val="3411607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Version 2 is an intermediate step between the simple starting point and the ultimate goal of creating an authentic averaging function and a realistic client program. It replaces the averaging expression with a call to the average function. The function’s body consists of the averaging statements copied from the first version. The function’s header is its significant feature. It shows the array being passed as a pointer and returning a “double” value. Programmers can also use an array notation. Either notation also serves as a valid function prototype. The calculated average is automatically a “double” type because the “sum” is a “double.”</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5</a:t>
            </a:fld>
            <a:endParaRPr lang="en-US"/>
          </a:p>
        </p:txBody>
      </p:sp>
    </p:spTree>
    <p:extLst>
      <p:ext uri="{BB962C8B-B14F-4D97-AF65-F5344CB8AC3E}">
        <p14:creationId xmlns:p14="http://schemas.microsoft.com/office/powerpoint/2010/main" val="4088301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and final version implements a program that allows users to enter assignment scores from the console. The number of scores is not specified at compile-time but is limited to 1000. The program counts the scores as the user enters them and stores them in an array. Input ends if the user enters more than 1000 scores or enters a -1. After the input is complete, the program calls the average function, passing the number of scores and the array of scores as arguments.</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6</a:t>
            </a:fld>
            <a:endParaRPr lang="en-US"/>
          </a:p>
        </p:txBody>
      </p:sp>
    </p:spTree>
    <p:extLst>
      <p:ext uri="{BB962C8B-B14F-4D97-AF65-F5344CB8AC3E}">
        <p14:creationId xmlns:p14="http://schemas.microsoft.com/office/powerpoint/2010/main" val="3461798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example generalizes the final version of the average function, making it more usable and robust. The client program counts the scores as the user enters them, but it passes the count to a parameter named “size,” suggesting that the functions use the value in different ways. In the average function, size is the number of filled array elements. This parameter allows the function to process all integer arrays, regardless of their size.</a:t>
            </a:r>
          </a:p>
          <a:p>
            <a:r>
              <a:rPr lang="en-US" sz="1200" kern="1200" dirty="0">
                <a:solidFill>
                  <a:schemeClr val="tx1"/>
                </a:solidFill>
                <a:effectLst/>
                <a:latin typeface="+mn-lt"/>
                <a:ea typeface="+mn-ea"/>
                <a:cs typeface="+mn-cs"/>
              </a:rPr>
              <a:t>However, if the array is empty, for example, if the user stops input with a -1 before entering any data, the division operation will produce a divide-by-zero error. The function detects this situation before the error occurs and displays an error message. The function must return a value, so it returns 0. The text introduces exceptions in a subsequent chapter, and throwing one here is a more appropriate response.</a:t>
            </a:r>
          </a:p>
          <a:p>
            <a:r>
              <a:rPr lang="en-US" sz="1200" kern="1200" dirty="0">
                <a:solidFill>
                  <a:schemeClr val="tx1"/>
                </a:solidFill>
                <a:effectLst/>
                <a:latin typeface="+mn-lt"/>
                <a:ea typeface="+mn-ea"/>
                <a:cs typeface="+mn-cs"/>
              </a:rPr>
              <a:t>Renaming the array is the final generalizing change. It doesn’t change the function’s operation, but acknowledges that the array doesn’t always store assignment scores. The final version of the average function is suitable for calculating the average of any array of integers.</a:t>
            </a:r>
          </a:p>
          <a:p>
            <a:endParaRPr lang="en-US" dirty="0"/>
          </a:p>
        </p:txBody>
      </p:sp>
      <p:sp>
        <p:nvSpPr>
          <p:cNvPr id="4" name="Slide Number Placeholder 3"/>
          <p:cNvSpPr>
            <a:spLocks noGrp="1"/>
          </p:cNvSpPr>
          <p:nvPr>
            <p:ph type="sldNum" sz="quarter" idx="5"/>
          </p:nvPr>
        </p:nvSpPr>
        <p:spPr/>
        <p:txBody>
          <a:bodyPr/>
          <a:lstStyle/>
          <a:p>
            <a:fld id="{5EF52131-83A7-4AFE-A67B-9EEEBDAFD413}" type="slidenum">
              <a:rPr lang="en-US" smtClean="0"/>
              <a:t>7</a:t>
            </a:fld>
            <a:endParaRPr lang="en-US"/>
          </a:p>
        </p:txBody>
      </p:sp>
    </p:spTree>
    <p:extLst>
      <p:ext uri="{BB962C8B-B14F-4D97-AF65-F5344CB8AC3E}">
        <p14:creationId xmlns:p14="http://schemas.microsoft.com/office/powerpoint/2010/main" val="3881917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4/18/2026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4/18/2026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4/18/2026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4/18/2026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4/18/2026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Average Examples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Three Array Demonstration Programs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D4311-3753-353C-1AD2-643BB37232F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Overview</a:t>
            </a:r>
          </a:p>
        </p:txBody>
      </p:sp>
      <p:graphicFrame>
        <p:nvGraphicFramePr>
          <p:cNvPr id="4" name="Content Placeholder 3">
            <a:extLst>
              <a:ext uri="{FF2B5EF4-FFF2-40B4-BE49-F238E27FC236}">
                <a16:creationId xmlns:a16="http://schemas.microsoft.com/office/drawing/2014/main" id="{DBCC3BBD-16D1-5A3D-BDA3-0EBC9D207880}"/>
              </a:ext>
            </a:extLst>
          </p:cNvPr>
          <p:cNvGraphicFramePr>
            <a:graphicFrameLocks noGrp="1"/>
          </p:cNvGraphicFramePr>
          <p:nvPr>
            <p:ph idx="1"/>
            <p:custDataLst>
              <p:tags r:id="rId2"/>
            </p:custDataLst>
            <p:extLst>
              <p:ext uri="{D42A27DB-BD31-4B8C-83A1-F6EECF244321}">
                <p14:modId xmlns:p14="http://schemas.microsoft.com/office/powerpoint/2010/main" val="2500933310"/>
              </p:ext>
            </p:extLst>
          </p:nvPr>
        </p:nvGraphicFramePr>
        <p:xfrm>
          <a:off x="2230438" y="2638425"/>
          <a:ext cx="7731124" cy="1112520"/>
        </p:xfrm>
        <a:graphic>
          <a:graphicData uri="http://schemas.openxmlformats.org/drawingml/2006/table">
            <a:tbl>
              <a:tblPr firstRow="1" bandRow="1">
                <a:tableStyleId>{5C22544A-7EE6-4342-B048-85BDC9FD1C3A}</a:tableStyleId>
              </a:tblPr>
              <a:tblGrid>
                <a:gridCol w="1850243">
                  <a:extLst>
                    <a:ext uri="{9D8B030D-6E8A-4147-A177-3AD203B41FA5}">
                      <a16:colId xmlns:a16="http://schemas.microsoft.com/office/drawing/2014/main" val="2201644440"/>
                    </a:ext>
                  </a:extLst>
                </a:gridCol>
                <a:gridCol w="1801504">
                  <a:extLst>
                    <a:ext uri="{9D8B030D-6E8A-4147-A177-3AD203B41FA5}">
                      <a16:colId xmlns:a16="http://schemas.microsoft.com/office/drawing/2014/main" val="3751889172"/>
                    </a:ext>
                  </a:extLst>
                </a:gridCol>
                <a:gridCol w="1815152">
                  <a:extLst>
                    <a:ext uri="{9D8B030D-6E8A-4147-A177-3AD203B41FA5}">
                      <a16:colId xmlns:a16="http://schemas.microsoft.com/office/drawing/2014/main" val="137053059"/>
                    </a:ext>
                  </a:extLst>
                </a:gridCol>
                <a:gridCol w="2264225">
                  <a:extLst>
                    <a:ext uri="{9D8B030D-6E8A-4147-A177-3AD203B41FA5}">
                      <a16:colId xmlns:a16="http://schemas.microsoft.com/office/drawing/2014/main" val="1207854394"/>
                    </a:ext>
                  </a:extLst>
                </a:gridCol>
              </a:tblGrid>
              <a:tr h="370840">
                <a:tc>
                  <a:txBody>
                    <a:bodyPr/>
                    <a:lstStyle/>
                    <a:p>
                      <a:endParaRPr lang="en-US" dirty="0"/>
                    </a:p>
                  </a:txBody>
                  <a:tcPr/>
                </a:tc>
                <a:tc>
                  <a:txBody>
                    <a:bodyPr/>
                    <a:lstStyle/>
                    <a:p>
                      <a:r>
                        <a:rPr lang="en-US" dirty="0"/>
                        <a:t>Example 1</a:t>
                      </a:r>
                    </a:p>
                  </a:txBody>
                  <a:tcPr/>
                </a:tc>
                <a:tc>
                  <a:txBody>
                    <a:bodyPr/>
                    <a:lstStyle/>
                    <a:p>
                      <a:r>
                        <a:rPr lang="en-US" dirty="0"/>
                        <a:t>Example 2</a:t>
                      </a:r>
                    </a:p>
                  </a:txBody>
                  <a:tcPr/>
                </a:tc>
                <a:tc>
                  <a:txBody>
                    <a:bodyPr/>
                    <a:lstStyle/>
                    <a:p>
                      <a:r>
                        <a:rPr lang="en-US" dirty="0"/>
                        <a:t>Example 3</a:t>
                      </a:r>
                    </a:p>
                  </a:txBody>
                  <a:tcPr/>
                </a:tc>
                <a:extLst>
                  <a:ext uri="{0D108BD9-81ED-4DB2-BD59-A6C34878D82A}">
                    <a16:rowId xmlns:a16="http://schemas.microsoft.com/office/drawing/2014/main" val="3906341952"/>
                  </a:ext>
                </a:extLst>
              </a:tr>
              <a:tr h="370840">
                <a:tc>
                  <a:txBody>
                    <a:bodyPr/>
                    <a:lstStyle/>
                    <a:p>
                      <a:r>
                        <a:rPr lang="en-US" dirty="0"/>
                        <a:t>Data</a:t>
                      </a:r>
                    </a:p>
                  </a:txBody>
                  <a:tcPr/>
                </a:tc>
                <a:tc>
                  <a:txBody>
                    <a:bodyPr/>
                    <a:lstStyle/>
                    <a:p>
                      <a:r>
                        <a:rPr lang="en-US" dirty="0"/>
                        <a:t>Random</a:t>
                      </a:r>
                    </a:p>
                  </a:txBody>
                  <a:tcPr/>
                </a:tc>
                <a:tc>
                  <a:txBody>
                    <a:bodyPr/>
                    <a:lstStyle/>
                    <a:p>
                      <a:r>
                        <a:rPr lang="en-US" dirty="0"/>
                        <a:t>Random</a:t>
                      </a:r>
                    </a:p>
                  </a:txBody>
                  <a:tcPr/>
                </a:tc>
                <a:tc>
                  <a:txBody>
                    <a:bodyPr/>
                    <a:lstStyle/>
                    <a:p>
                      <a:r>
                        <a:rPr lang="en-US" dirty="0"/>
                        <a:t>Console</a:t>
                      </a:r>
                    </a:p>
                  </a:txBody>
                  <a:tcPr/>
                </a:tc>
                <a:extLst>
                  <a:ext uri="{0D108BD9-81ED-4DB2-BD59-A6C34878D82A}">
                    <a16:rowId xmlns:a16="http://schemas.microsoft.com/office/drawing/2014/main" val="1155492500"/>
                  </a:ext>
                </a:extLst>
              </a:tr>
              <a:tr h="370840">
                <a:tc>
                  <a:txBody>
                    <a:bodyPr/>
                    <a:lstStyle/>
                    <a:p>
                      <a:r>
                        <a:rPr lang="en-US" dirty="0"/>
                        <a:t>Average Function</a:t>
                      </a:r>
                    </a:p>
                  </a:txBody>
                  <a:tcPr/>
                </a:tc>
                <a:tc>
                  <a:txBody>
                    <a:bodyPr/>
                    <a:lstStyle/>
                    <a:p>
                      <a:r>
                        <a:rPr lang="en-US"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Fixed Array Size</a:t>
                      </a:r>
                    </a:p>
                  </a:txBody>
                  <a:tcPr/>
                </a:tc>
                <a:tc>
                  <a:txBody>
                    <a:bodyPr/>
                    <a:lstStyle/>
                    <a:p>
                      <a:r>
                        <a:rPr lang="en-US" dirty="0"/>
                        <a:t>Variable Array Size</a:t>
                      </a:r>
                    </a:p>
                  </a:txBody>
                  <a:tcPr/>
                </a:tc>
                <a:extLst>
                  <a:ext uri="{0D108BD9-81ED-4DB2-BD59-A6C34878D82A}">
                    <a16:rowId xmlns:a16="http://schemas.microsoft.com/office/drawing/2014/main" val="3290136957"/>
                  </a:ext>
                </a:extLst>
              </a:tr>
            </a:tbl>
          </a:graphicData>
        </a:graphic>
      </p:graphicFrame>
    </p:spTree>
    <p:extLst>
      <p:ext uri="{BB962C8B-B14F-4D97-AF65-F5344CB8AC3E}">
        <p14:creationId xmlns:p14="http://schemas.microsoft.com/office/powerpoint/2010/main" val="4164993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82712-D962-6C41-2AB8-4E2EB19544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4B3ED5-1EDE-3338-190C-F3FE1BEEFB0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pseudo-random numbers</a:t>
            </a:r>
          </a:p>
        </p:txBody>
      </p:sp>
      <p:sp>
        <p:nvSpPr>
          <p:cNvPr id="3" name="Content Placeholder 2">
            <a:extLst>
              <a:ext uri="{FF2B5EF4-FFF2-40B4-BE49-F238E27FC236}">
                <a16:creationId xmlns:a16="http://schemas.microsoft.com/office/drawing/2014/main" id="{F7E4FCD0-D399-36A0-6F57-547304FA3828}"/>
              </a:ext>
            </a:extLst>
          </p:cNvPr>
          <p:cNvSpPr>
            <a:spLocks noGrp="1"/>
          </p:cNvSpPr>
          <p:nvPr>
            <p:ph idx="1"/>
            <p:custDataLst>
              <p:tags r:id="rId2"/>
            </p:custDataLst>
          </p:nvPr>
        </p:nvSpPr>
        <p:spPr>
          <a:xfrm>
            <a:off x="1774479" y="2638044"/>
            <a:ext cx="8727542" cy="3101983"/>
          </a:xfrm>
        </p:spPr>
        <p:txBody>
          <a:bodyPr/>
          <a:lstStyle/>
          <a:p>
            <a:pPr marL="0" indent="0">
              <a:spcBef>
                <a:spcPts val="0"/>
              </a:spcBef>
              <a:buNone/>
            </a:pPr>
            <a:r>
              <a:rPr lang="en-US" dirty="0">
                <a:latin typeface="Consolas" panose="020B0609020204030204" pitchFamily="49" charset="0"/>
              </a:rPr>
              <a:t>#include &lt;random&gt;						</a:t>
            </a:r>
          </a:p>
          <a:p>
            <a:pPr marL="0" indent="0">
              <a:spcBef>
                <a:spcPts val="0"/>
              </a:spcBef>
              <a:buNone/>
            </a:pPr>
            <a:r>
              <a:rPr lang="en-US" dirty="0">
                <a:latin typeface="Consolas" panose="020B0609020204030204" pitchFamily="49" charset="0"/>
              </a:rPr>
              <a:t>#include &lt;chrono&gt;</a:t>
            </a:r>
          </a:p>
          <a:p>
            <a:pPr marL="0" indent="0">
              <a:spcBef>
                <a:spcPts val="0"/>
              </a:spcBef>
              <a:buNone/>
            </a:pPr>
            <a:endParaRPr lang="en-US" dirty="0">
              <a:latin typeface="Consolas" panose="020B0609020204030204" pitchFamily="49" charset="0"/>
            </a:endParaRP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long ticks = chrono::system_clock::now().time_since_epoch().count();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default_random_engine            rng((unsigned)(ticks));</a:t>
            </a:r>
          </a:p>
          <a:p>
            <a:pPr marL="0" indent="0">
              <a:spcBef>
                <a:spcPts val="0"/>
              </a:spcBef>
              <a:buNone/>
            </a:pPr>
            <a:r>
              <a:rPr lang="en-US" dirty="0">
                <a:latin typeface="Consolas" panose="020B0609020204030204" pitchFamily="49" charset="0"/>
              </a:rPr>
              <a:t>uniform_int_distribution&lt;int&gt;    range(1, 100);</a:t>
            </a:r>
          </a:p>
        </p:txBody>
      </p:sp>
    </p:spTree>
    <p:extLst>
      <p:ext uri="{BB962C8B-B14F-4D97-AF65-F5344CB8AC3E}">
        <p14:creationId xmlns:p14="http://schemas.microsoft.com/office/powerpoint/2010/main" val="53672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910D-6BE0-562B-2E0D-92FB23D7F833}"/>
              </a:ext>
            </a:extLst>
          </p:cNvPr>
          <p:cNvSpPr>
            <a:spLocks noGrp="1"/>
          </p:cNvSpPr>
          <p:nvPr>
            <p:ph type="title"/>
            <p:custDataLst>
              <p:tags r:id="rId1"/>
            </p:custDataLst>
          </p:nvPr>
        </p:nvSpPr>
        <p:spPr bwMode="black">
          <a:xfrm>
            <a:off x="6618082" y="964692"/>
            <a:ext cx="3342781" cy="1188720"/>
          </a:xfrm>
          <a:prstGeom prst="rect">
            <a:avLst/>
          </a:prstGeom>
          <a:solidFill>
            <a:srgbClr val="FFFFFF"/>
          </a:solidFill>
          <a:ln w="31750" cap="sq">
            <a:solidFill>
              <a:srgbClr val="404040"/>
            </a:solidFill>
            <a:miter lim="800000"/>
          </a:ln>
        </p:spPr>
        <p:txBody>
          <a:bodyPr>
            <a:normAutofit/>
          </a:bodyPr>
          <a:lstStyle/>
          <a:p>
            <a:r>
              <a:rPr lang="en-US" cap="none" dirty="0">
                <a:latin typeface="Consolas" panose="020B0609020204030204" pitchFamily="49" charset="0"/>
              </a:rPr>
              <a:t>average.cpp</a:t>
            </a:r>
            <a:br>
              <a:rPr lang="en-US" dirty="0"/>
            </a:br>
            <a:r>
              <a:rPr lang="en-US" dirty="0"/>
              <a:t>Version 1</a:t>
            </a:r>
          </a:p>
        </p:txBody>
      </p:sp>
      <p:sp>
        <p:nvSpPr>
          <p:cNvPr id="3" name="Content Placeholder 2">
            <a:extLst>
              <a:ext uri="{FF2B5EF4-FFF2-40B4-BE49-F238E27FC236}">
                <a16:creationId xmlns:a16="http://schemas.microsoft.com/office/drawing/2014/main" id="{8F8B7745-FCAC-8945-0443-E21737356B82}"/>
              </a:ext>
            </a:extLst>
          </p:cNvPr>
          <p:cNvSpPr>
            <a:spLocks noGrp="1"/>
          </p:cNvSpPr>
          <p:nvPr>
            <p:ph idx="1"/>
            <p:custDataLst>
              <p:tags r:id="rId2"/>
            </p:custDataLst>
          </p:nvPr>
        </p:nvSpPr>
        <p:spPr>
          <a:xfrm>
            <a:off x="2231136" y="1385179"/>
            <a:ext cx="7729728" cy="4508129"/>
          </a:xfrm>
        </p:spPr>
        <p:txBody>
          <a:bodyPr>
            <a:normAutofit/>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numbers[10];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for (int i = 0; i &lt; 10; i++)</a:t>
            </a:r>
          </a:p>
          <a:p>
            <a:pPr marL="0" indent="0">
              <a:spcBef>
                <a:spcPts val="0"/>
              </a:spcBef>
              <a:buNone/>
            </a:pPr>
            <a:r>
              <a:rPr lang="en-US" dirty="0">
                <a:latin typeface="Consolas" panose="020B0609020204030204" pitchFamily="49" charset="0"/>
              </a:rPr>
              <a:t>        numbers[i] = range(rng);</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double    sum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for (int i = 0; i &lt; 10; i++)</a:t>
            </a:r>
          </a:p>
          <a:p>
            <a:pPr marL="0" indent="0">
              <a:spcBef>
                <a:spcPts val="0"/>
              </a:spcBef>
              <a:buNone/>
            </a:pPr>
            <a:r>
              <a:rPr lang="en-US" dirty="0">
                <a:latin typeface="Consolas" panose="020B0609020204030204" pitchFamily="49" charset="0"/>
              </a:rPr>
              <a:t>        sum += numbers[i];</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cout &lt;&lt; "The average is " &lt;&lt; sum / 10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658474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B8923-17C1-5087-1C2F-835B23388C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D84AF-7E75-4928-C8C8-0930934E1A2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average.cpp</a:t>
            </a:r>
            <a:br>
              <a:rPr lang="en-US" dirty="0"/>
            </a:br>
            <a:r>
              <a:rPr lang="en-US" dirty="0"/>
              <a:t>version 2</a:t>
            </a:r>
          </a:p>
        </p:txBody>
      </p:sp>
      <p:sp>
        <p:nvSpPr>
          <p:cNvPr id="3" name="Content Placeholder 2">
            <a:extLst>
              <a:ext uri="{FF2B5EF4-FFF2-40B4-BE49-F238E27FC236}">
                <a16:creationId xmlns:a16="http://schemas.microsoft.com/office/drawing/2014/main" id="{47440EF0-DA18-A10A-AA4A-C007DABA5A4A}"/>
              </a:ext>
            </a:extLst>
          </p:cNvPr>
          <p:cNvSpPr>
            <a:spLocks noGrp="1"/>
          </p:cNvSpPr>
          <p:nvPr>
            <p:ph idx="1"/>
            <p:custDataLst>
              <p:tags r:id="rId2"/>
            </p:custDataLst>
          </p:nvPr>
        </p:nvSpPr>
        <p:spPr>
          <a:xfrm>
            <a:off x="2547991" y="2638044"/>
            <a:ext cx="7102992" cy="3101983"/>
          </a:xfrm>
        </p:spPr>
        <p:txBody>
          <a:bodyPr>
            <a:normAutofit lnSpcReduction="10000"/>
          </a:bodyPr>
          <a:lstStyle/>
          <a:p>
            <a:pPr marL="0" indent="0">
              <a:spcBef>
                <a:spcPts val="0"/>
              </a:spcBef>
              <a:buNone/>
            </a:pPr>
            <a:r>
              <a:rPr lang="en-US" dirty="0">
                <a:latin typeface="Consolas" panose="020B0609020204030204" pitchFamily="49" charset="0"/>
              </a:rPr>
              <a:t>cout &lt;&lt; "The average is " &lt;&lt; sum / 10 &lt;&lt; endl;</a:t>
            </a:r>
          </a:p>
          <a:p>
            <a:pPr marL="0" indent="0">
              <a:spcBef>
                <a:spcPts val="0"/>
              </a:spcBef>
              <a:buNone/>
            </a:pPr>
            <a:r>
              <a:rPr lang="en-US" dirty="0">
                <a:latin typeface="Consolas" panose="020B0609020204030204" pitchFamily="49" charset="0"/>
              </a:rPr>
              <a:t>cout &lt;&lt; "The average is " &lt;&lt; average(numbers)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double average(int* numbers)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double	sum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for (int i = 0; i &lt; 10; i++)</a:t>
            </a:r>
          </a:p>
          <a:p>
            <a:pPr marL="0" indent="0">
              <a:spcBef>
                <a:spcPts val="0"/>
              </a:spcBef>
              <a:buNone/>
            </a:pPr>
            <a:r>
              <a:rPr lang="en-US" dirty="0">
                <a:latin typeface="Consolas" panose="020B0609020204030204" pitchFamily="49" charset="0"/>
              </a:rPr>
              <a:t>        sum += numbers[i];</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sum / 10;</a:t>
            </a:r>
          </a:p>
          <a:p>
            <a:pPr marL="0" indent="0">
              <a:spcBef>
                <a:spcPts val="0"/>
              </a:spcBef>
              <a:buNone/>
            </a:pPr>
            <a:r>
              <a:rPr lang="en-US" dirty="0">
                <a:latin typeface="Consolas" panose="020B0609020204030204" pitchFamily="49" charset="0"/>
              </a:rPr>
              <a:t>}</a:t>
            </a:r>
          </a:p>
        </p:txBody>
      </p:sp>
      <p:cxnSp>
        <p:nvCxnSpPr>
          <p:cNvPr id="5" name="Straight Connector 4">
            <a:extLst>
              <a:ext uri="{FF2B5EF4-FFF2-40B4-BE49-F238E27FC236}">
                <a16:creationId xmlns:a16="http://schemas.microsoft.com/office/drawing/2014/main" id="{DEBC09CD-E5E8-7257-593A-CD84353515A4}"/>
              </a:ext>
            </a:extLst>
          </p:cNvPr>
          <p:cNvCxnSpPr>
            <a:cxnSpLocks/>
          </p:cNvCxnSpPr>
          <p:nvPr/>
        </p:nvCxnSpPr>
        <p:spPr>
          <a:xfrm>
            <a:off x="2529885" y="3268301"/>
            <a:ext cx="702151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2516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C55F8-59B1-DC2D-093D-22FEC3727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58B72-E356-8CAB-700B-8C80D01D5D14}"/>
              </a:ext>
            </a:extLst>
          </p:cNvPr>
          <p:cNvSpPr>
            <a:spLocks noGrp="1"/>
          </p:cNvSpPr>
          <p:nvPr>
            <p:ph type="title"/>
            <p:custDataLst>
              <p:tags r:id="rId1"/>
            </p:custDataLst>
          </p:nvPr>
        </p:nvSpPr>
        <p:spPr bwMode="black">
          <a:xfrm>
            <a:off x="7795032" y="964692"/>
            <a:ext cx="289010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average.cpp</a:t>
            </a:r>
            <a:br>
              <a:rPr lang="en-US" dirty="0"/>
            </a:br>
            <a:r>
              <a:rPr lang="en-US" dirty="0"/>
              <a:t>version 3</a:t>
            </a:r>
          </a:p>
        </p:txBody>
      </p:sp>
      <p:sp>
        <p:nvSpPr>
          <p:cNvPr id="3" name="Content Placeholder 2">
            <a:extLst>
              <a:ext uri="{FF2B5EF4-FFF2-40B4-BE49-F238E27FC236}">
                <a16:creationId xmlns:a16="http://schemas.microsoft.com/office/drawing/2014/main" id="{8B5F3022-A741-0E74-DC10-D18305CD304F}"/>
              </a:ext>
            </a:extLst>
          </p:cNvPr>
          <p:cNvSpPr>
            <a:spLocks noGrp="1"/>
          </p:cNvSpPr>
          <p:nvPr>
            <p:ph idx="1"/>
            <p:custDataLst>
              <p:tags r:id="rId2"/>
            </p:custDataLst>
          </p:nvPr>
        </p:nvSpPr>
        <p:spPr>
          <a:xfrm>
            <a:off x="1865014" y="688062"/>
            <a:ext cx="8347296" cy="5486401"/>
          </a:xfrm>
        </p:spPr>
        <p:txBody>
          <a:bodyPr>
            <a:normAutofit fontScale="92500" lnSpcReduction="10000"/>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scores[1000];</a:t>
            </a:r>
          </a:p>
          <a:p>
            <a:pPr marL="0" indent="0">
              <a:spcBef>
                <a:spcPts val="0"/>
              </a:spcBef>
              <a:buNone/>
            </a:pPr>
            <a:r>
              <a:rPr lang="en-US" dirty="0">
                <a:latin typeface="Consolas" panose="020B0609020204030204" pitchFamily="49" charset="0"/>
              </a:rPr>
              <a:t>    int    count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while (count &lt; 1000)</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int    score;</a:t>
            </a:r>
          </a:p>
          <a:p>
            <a:pPr marL="0" indent="0">
              <a:spcBef>
                <a:spcPts val="0"/>
              </a:spcBef>
              <a:buNone/>
            </a:pPr>
            <a:r>
              <a:rPr lang="en-US" dirty="0">
                <a:latin typeface="Consolas" panose="020B0609020204030204" pitchFamily="49" charset="0"/>
              </a:rPr>
              <a:t>        cout &lt;&lt; "Please enter a score: ";</a:t>
            </a:r>
          </a:p>
          <a:p>
            <a:pPr marL="0" indent="0">
              <a:spcBef>
                <a:spcPts val="0"/>
              </a:spcBef>
              <a:buNone/>
            </a:pPr>
            <a:r>
              <a:rPr lang="en-US" dirty="0">
                <a:latin typeface="Consolas" panose="020B0609020204030204" pitchFamily="49" charset="0"/>
              </a:rPr>
              <a:t>        cin &gt;&gt; score;</a:t>
            </a:r>
          </a:p>
          <a:p>
            <a:pPr marL="0" indent="0">
              <a:spcBef>
                <a:spcPts val="0"/>
              </a:spcBef>
              <a:buNone/>
            </a:pPr>
            <a:r>
              <a:rPr lang="en-US" dirty="0">
                <a:latin typeface="Consolas" panose="020B0609020204030204" pitchFamily="49" charset="0"/>
              </a:rPr>
              <a:t>        if (score != -1)</a:t>
            </a:r>
          </a:p>
          <a:p>
            <a:pPr marL="0" indent="0">
              <a:spcBef>
                <a:spcPts val="0"/>
              </a:spcBef>
              <a:buNone/>
            </a:pPr>
            <a:r>
              <a:rPr lang="en-US" dirty="0">
                <a:latin typeface="Consolas" panose="020B0609020204030204" pitchFamily="49" charset="0"/>
              </a:rPr>
              <a:t>            scores[count++] = score;</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break;</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if (count == 1000)</a:t>
            </a:r>
          </a:p>
          <a:p>
            <a:pPr marL="0" indent="0">
              <a:spcBef>
                <a:spcPts val="0"/>
              </a:spcBef>
              <a:buNone/>
            </a:pPr>
            <a:r>
              <a:rPr lang="en-US" dirty="0">
                <a:latin typeface="Consolas" panose="020B0609020204030204" pitchFamily="49" charset="0"/>
              </a:rPr>
              <a:t>        cout &lt;&lt; "The number of entered scores exceeds 1000"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cout &lt;&lt; "The average is " &lt;&lt; average(count, scores)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067040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63EC1-245B-DDE7-5ECC-D3E6A0C47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C741F-8C7E-C476-471D-C6C096766F84}"/>
              </a:ext>
            </a:extLst>
          </p:cNvPr>
          <p:cNvSpPr>
            <a:spLocks noGrp="1"/>
          </p:cNvSpPr>
          <p:nvPr>
            <p:ph type="title"/>
            <p:custDataLst>
              <p:tags r:id="rId1"/>
            </p:custDataLst>
          </p:nvPr>
        </p:nvSpPr>
        <p:spPr bwMode="black">
          <a:xfrm>
            <a:off x="7541536" y="964692"/>
            <a:ext cx="2419327"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average</a:t>
            </a:r>
            <a:br>
              <a:rPr lang="en-US" dirty="0"/>
            </a:br>
            <a:r>
              <a:rPr lang="en-US" dirty="0"/>
              <a:t>function</a:t>
            </a:r>
          </a:p>
        </p:txBody>
      </p:sp>
      <p:sp>
        <p:nvSpPr>
          <p:cNvPr id="3" name="Content Placeholder 2">
            <a:extLst>
              <a:ext uri="{FF2B5EF4-FFF2-40B4-BE49-F238E27FC236}">
                <a16:creationId xmlns:a16="http://schemas.microsoft.com/office/drawing/2014/main" id="{36BD1C22-1C9A-DB91-6700-DD57D8910633}"/>
              </a:ext>
            </a:extLst>
          </p:cNvPr>
          <p:cNvSpPr>
            <a:spLocks noGrp="1"/>
          </p:cNvSpPr>
          <p:nvPr>
            <p:ph idx="1"/>
            <p:custDataLst>
              <p:tags r:id="rId2"/>
            </p:custDataLst>
          </p:nvPr>
        </p:nvSpPr>
        <p:spPr>
          <a:xfrm>
            <a:off x="2231136" y="1439501"/>
            <a:ext cx="7729728" cy="4300526"/>
          </a:xfrm>
        </p:spPr>
        <p:txBody>
          <a:bodyPr>
            <a:normAutofit/>
          </a:bodyPr>
          <a:lstStyle/>
          <a:p>
            <a:pPr marL="0" indent="0">
              <a:spcBef>
                <a:spcPts val="0"/>
              </a:spcBef>
              <a:buNone/>
            </a:pPr>
            <a:r>
              <a:rPr lang="en-US" dirty="0">
                <a:latin typeface="Consolas" panose="020B0609020204030204" pitchFamily="49" charset="0"/>
              </a:rPr>
              <a:t>double average(int size, int* a)</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(size == 0)</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cerr &lt;&lt; "Array is empty" &lt;&lt; endl;</a:t>
            </a: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double sum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for (int i = 0; i &lt; size; i++)</a:t>
            </a:r>
          </a:p>
          <a:p>
            <a:pPr marL="0" indent="0">
              <a:spcBef>
                <a:spcPts val="0"/>
              </a:spcBef>
              <a:buNone/>
            </a:pPr>
            <a:r>
              <a:rPr lang="en-US" dirty="0">
                <a:latin typeface="Consolas" panose="020B0609020204030204" pitchFamily="49" charset="0"/>
              </a:rPr>
              <a:t>        sum += a[i];</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sum / size;</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4891539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PRESENTER_DUMMYTAG" val="&lt;DummyForForceWrite&gt;&lt;/DummyForForceWrite&gt;"/>
  <p:tag name="HTML_SHAPEINFO" val="&lt;ThreeDShapeInfo&gt;&lt;uuid val=&quot;{245A408C-0BFC-497E-A27F-A276F18E6D4D}&quot;/&gt;&lt;isInvalidForFieldText val=&quot;0&quot;/&gt;&lt;Image&gt;&lt;filename val=&quot;C:\Users\delroy\AppData\Local\Temp\CP1304017868765Session\CPTrustFolder1304017868781\PPTImport1304017971875\data\asimages\{245A408C-0BFC-497E-A27F-A276F18E6D4D}_1.png&quot;/&gt;&lt;left val=&quot;167&quot;/&gt;&lt;top val=&quot;249&quot;/&gt;&lt;width val=&quot;945&quot;/&gt;&lt;height val=&quot;174&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4&quot;/&gt;&lt;/TableIndex&gt;&lt;/ShapeTextInfo&gt;"/>
  <p:tag name="PRESENTER_DUMMYTAG" val="&lt;DummyForForceWrite&gt;&lt;/DummyForForceWrite&gt;"/>
  <p:tag name="HTML_SHAPEINFO" val="&lt;ThreeDShapeInfo&gt;&lt;uuid val=&quot;{FDCF6617-8E9C-4CDC-A6ED-48AC567D2E23}&quot;/&gt;&lt;isInvalidForFieldText val=&quot;0&quot;/&gt;&lt;Image&gt;&lt;filename val=&quot;C:\Users\delroy\AppData\Local\Temp\CP1304017868765Session\CPTrustFolder1304017868781\PPTImport1304017971875\data\asimages\{FDCF6617-8E9C-4CDC-A6ED-48AC567D2E23}_1.png&quot;/&gt;&lt;left val=&quot;282&quot;/&gt;&lt;top val=&quot;452&quot;/&gt;&lt;width val=&quot;715&quot;/&gt;&lt;height val=&quot;135&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996CD8E3-F6AF-4DC3-9E21-65B6EA5BF9C9}&quot;/&gt;&lt;isInvalidForFieldText val=&quot;0&quot;/&gt;&lt;Image&gt;&lt;filename val=&quot;C:\Users\delroy\AppData\Local\Temp\CP1304017868765Session\CPTrustFolder1304017868781\PPTImport1304017971875\data\asimages\{996CD8E3-F6AF-4DC3-9E21-65B6EA5BF9C9}_1.png&quot;/&gt;&lt;left val=&quot;167&quot;/&gt;&lt;top val=&quot;647&quot;/&gt;&lt;width val=&quot;159&quot;/&gt;&lt;height val=&quot;35&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HTML_SHAPEINFO" val="&lt;ThreeDShapeInfo&gt;&lt;uuid val=&quot;{0FCED443-A6A9-4A06-A19E-9D653795903C}&quot;/&gt;&lt;isInvalidForFieldText val=&quot;0&quot;/&gt;&lt;Image&gt;&lt;filename val=&quot;C:\Users\delroy\AppData\Local\Temp\CP1304017868765Session\CPTrustFolder1304017868781\PPTImport1304017971875\data\asimages\{0FCED443-A6A9-4A06-A19E-9D653795903C}_2.png&quot;/&gt;&lt;left val=&quot;233&quot;/&gt;&lt;top val=&quot;100&quot;/&gt;&lt;width val=&quot;813&quot;/&gt;&lt;height val=&quot;126&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TableIndex row=&quot;1&quot; col=&quot;2&quot;&gt;&lt;linesCount val=&quot;1&quot;/&gt;&lt;lineCharCount val=&quot;9&quot;/&gt;&lt;/TableIndex&gt;&lt;TableIndex row=&quot;1&quot; col=&quot;3&quot;&gt;&lt;linesCount val=&quot;1&quot;/&gt;&lt;lineCharCount val=&quot;9&quot;/&gt;&lt;/TableIndex&gt;&lt;TableIndex row=&quot;1&quot; col=&quot;4&quot;&gt;&lt;linesCount val=&quot;1&quot;/&gt;&lt;lineCharCount val=&quot;9&quot;/&gt;&lt;/TableIndex&gt;&lt;TableIndex row=&quot;2&quot; col=&quot;1&quot;&gt;&lt;linesCount val=&quot;1&quot;/&gt;&lt;lineCharCount val=&quot;4&quot;/&gt;&lt;/TableIndex&gt;&lt;TableIndex row=&quot;2&quot; col=&quot;2&quot;&gt;&lt;linesCount val=&quot;1&quot;/&gt;&lt;lineCharCount val=&quot;6&quot;/&gt;&lt;/TableIndex&gt;&lt;TableIndex row=&quot;2&quot; col=&quot;3&quot;&gt;&lt;linesCount val=&quot;1&quot;/&gt;&lt;lineCharCount val=&quot;6&quot;/&gt;&lt;/TableIndex&gt;&lt;TableIndex row=&quot;2&quot; col=&quot;4&quot;&gt;&lt;linesCount val=&quot;1&quot;/&gt;&lt;lineCharCount val=&quot;7&quot;/&gt;&lt;/TableIndex&gt;&lt;TableIndex row=&quot;3&quot; col=&quot;1&quot;&gt;&lt;linesCount val=&quot;1&quot;/&gt;&lt;lineCharCount val=&quot;16&quot;/&gt;&lt;/TableIndex&gt;&lt;TableIndex row=&quot;3&quot; col=&quot;2&quot;&gt;&lt;linesCount val=&quot;1&quot;/&gt;&lt;lineCharCount val=&quot;3&quot;/&gt;&lt;/TableIndex&gt;&lt;TableIndex row=&quot;3&quot; col=&quot;3&quot;&gt;&lt;linesCount val=&quot;1&quot;/&gt;&lt;lineCharCount val=&quot;16&quot;/&gt;&lt;/TableIndex&gt;&lt;TableIndex row=&quot;3&quot; col=&quot;4&quot;&gt;&lt;linesCount val=&quot;1&quot;/&gt;&lt;lineCharCount val=&quot;19&quot;/&gt;&lt;/TableIndex&gt;&lt;/ShapeTextInfo&gt;"/>
  <p:tag name="PRESENTER_SHAPEINFO" val="&lt;ThreeDShapeInfo&gt;&lt;uuid val=&quot;{1649703A-6CE8-4F5B-9EB6-391C45116B79}&quot;/&gt;&lt;isInvalidForFieldText val=&quot;0&quot;/&gt;&lt;Image&gt;&lt;filename val=&quot;C:\Users\delroy\AppData\Local\Temp\CP1304017868765Session\CPTrustFolder1304017868781\PPTImport1304017971875\data\asimages\{1649703A-6CE8-4F5B-9EB6-391C45116B79}_2.png&quot;/&gt;&lt;left val=&quot;232&quot;/&gt;&lt;top val=&quot;273&quot;/&gt;&lt;width val=&quot;816&quot;/&gt;&lt;height val=&quot;130&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7ADF869E-9DB6-4F9F-A4E2-A29289071F5E}&quot;/&gt;&lt;isInvalidForFieldText val=&quot;0&quot;/&gt;&lt;Image&gt;&lt;filename val=&quot;C:\Users\delroy\AppData\Local\Temp\CP1304017868765Session\CPTrustFolder1304017868781\PPTImport1304017971875\data\asimages\{7ADF869E-9DB6-4F9F-A4E2-A29289071F5E}_3.png&quot;/&gt;&lt;left val=&quot;233&quot;/&gt;&lt;top val=&quot;100&quot;/&gt;&lt;width val=&quot;813&quot;/&gt;&lt;height val=&quot;126&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24&quot;/&gt;&lt;lineCharCount val=&quot;18&quot;/&gt;&lt;lineCharCount val=&quot;1&quot;/&gt;&lt;lineCharCount val=&quot;1&quot;/&gt;&lt;lineCharCount val=&quot;69&quot;/&gt;&lt;lineCharCount val=&quot;1&quot;/&gt;&lt;lineCharCount val=&quot;57&quot;/&gt;&lt;lineCharCount val=&quot;47&quot;/&gt;&lt;/TableIndex&gt;&lt;/ShapeTextInfo&gt;"/>
  <p:tag name="HTML_SHAPEINFO" val="&lt;ThreeDShapeInfo&gt;&lt;uuid val=&quot;{278719CA-33C0-4087-A95B-EDF5EA141760}&quot;/&gt;&lt;isInvalidForFieldText val=&quot;0&quot;/&gt;&lt;Image&gt;&lt;filename val=&quot;C:\Users\delroy\AppData\Local\Temp\CP1304017868765Session\CPTrustFolder1304017868781\PPTImport1304017971875\data\asimages\{278719CA-33C0-4087-A95B-EDF5EA141760}_3.png&quot;/&gt;&lt;left val=&quot;180&quot;/&gt;&lt;top val=&quot;273&quot;/&gt;&lt;width val=&quot;925&quot;/&gt;&lt;height val=&quot;329&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9&quot;/&gt;&lt;/TableIndex&gt;&lt;/ShapeTextInfo&gt;"/>
  <p:tag name="HTML_SHAPEINFO" val="&lt;ThreeDShapeInfo&gt;&lt;uuid val=&quot;{1D01C979-CEE7-4962-85E3-5CBB37B949E9}&quot;/&gt;&lt;isInvalidForFieldText val=&quot;0&quot;/&gt;&lt;Image&gt;&lt;filename val=&quot;C:\Users\delroy\AppData\Local\Temp\CP1304017868765Session\CPTrustFolder1304017868781\PPTImport1304017971875\data\asimages\{1D01C979-CEE7-4962-85E3-5CBB37B949E9}_4.png&quot;/&gt;&lt;left val=&quot;694&quot;/&gt;&lt;top val=&quot;100&quot;/&gt;&lt;width val=&quot;352&quot;/&gt;&lt;height val=&quot;126&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1&quot;/&gt;&lt;lineCharCount val=&quot;2&quot;/&gt;&lt;lineCharCount val=&quot;24&quot;/&gt;&lt;lineCharCount val=&quot;1&quot;/&gt;&lt;lineCharCount val=&quot;33&quot;/&gt;&lt;lineCharCount val=&quot;33&quot;/&gt;&lt;lineCharCount val=&quot;1&quot;/&gt;&lt;lineCharCount val=&quot;23&quot;/&gt;&lt;lineCharCount val=&quot;1&quot;/&gt;&lt;lineCharCount val=&quot;33&quot;/&gt;&lt;lineCharCount val=&quot;27&quot;/&gt;&lt;lineCharCount val=&quot;1&quot;/&gt;&lt;lineCharCount val=&quot;51&quot;/&gt;&lt;lineCharCount val=&quot;1&quot;/&gt;&lt;lineCharCount val=&quot;14&quot;/&gt;&lt;lineCharCount val=&quot;1&quot;/&gt;&lt;/TableIndex&gt;&lt;/ShapeTextInfo&gt;"/>
  <p:tag name="HTML_SHAPEINFO" val="&lt;ThreeDShapeInfo&gt;&lt;uuid val=&quot;{257F814E-886A-4BEA-9DC6-DB131B61FE56}&quot;/&gt;&lt;isInvalidForFieldText val=&quot;0&quot;/&gt;&lt;Image&gt;&lt;filename val=&quot;C:\Users\delroy\AppData\Local\Temp\CP1304017868765Session\CPTrustFolder1304017868781\PPTImport1304017971875\data\asimages\{257F814E-886A-4BEA-9DC6-DB131B61FE56}_4.png&quot;/&gt;&lt;left val=&quot;228&quot;/&gt;&lt;top val=&quot;142&quot;/&gt;&lt;width val=&quot;818&quot;/&gt;&lt;height val=&quot;484&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9&quot;/&gt;&lt;/TableIndex&gt;&lt;/ShapeTextInfo&gt;"/>
  <p:tag name="HTML_SHAPEINFO" val="&lt;ThreeDShapeInfo&gt;&lt;uuid val=&quot;{BECB571C-2865-4C1F-9786-7E12B32724D8}&quot;/&gt;&lt;isInvalidForFieldText val=&quot;0&quot;/&gt;&lt;Image&gt;&lt;filename val=&quot;C:\Users\delroy\AppData\Local\Temp\CP1304017868765Session\CPTrustFolder1304017868781\PPTImport1304017971875\data\asimages\{BECB571C-2865-4C1F-9786-7E12B32724D8}_5.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7&quot;/&gt;&lt;lineCharCount val=&quot;55&quot;/&gt;&lt;lineCharCount val=&quot;1&quot;/&gt;&lt;lineCharCount val=&quot;29&quot;/&gt;&lt;lineCharCount val=&quot;2&quot;/&gt;&lt;lineCharCount val=&quot;20&quot;/&gt;&lt;lineCharCount val=&quot;1&quot;/&gt;&lt;lineCharCount val=&quot;33&quot;/&gt;&lt;lineCharCount val=&quot;27&quot;/&gt;&lt;lineCharCount val=&quot;1&quot;/&gt;&lt;lineCharCount val=&quot;21&quot;/&gt;&lt;lineCharCount val=&quot;1&quot;/&gt;&lt;/TableIndex&gt;&lt;/ShapeTextInfo&gt;"/>
  <p:tag name="HTML_SHAPEINFO" val="&lt;ThreeDShapeInfo&gt;&lt;uuid val=&quot;{5516B4A1-E609-4D9A-8800-8355463B53F0}&quot;/&gt;&lt;isInvalidForFieldText val=&quot;0&quot;/&gt;&lt;Image&gt;&lt;filename val=&quot;C:\Users\delroy\AppData\Local\Temp\CP1304017868765Session\CPTrustFolder1304017868781\PPTImport1304017971875\data\asimages\{5516B4A1-E609-4D9A-8800-8355463B53F0}_5.png&quot;/&gt;&lt;left val=&quot;261&quot;/&gt;&lt;top val=&quot;270&quot;/&gt;&lt;width val=&quot;751&quot;/&gt;&lt;height val=&quot;337&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9&quot;/&gt;&lt;/TableIndex&gt;&lt;/ShapeTextInfo&gt;"/>
  <p:tag name="HTML_SHAPEINFO" val="&lt;ThreeDShapeInfo&gt;&lt;uuid val=&quot;{21E4F6D9-7734-4BA8-8D34-F119E62E5634}&quot;/&gt;&lt;isInvalidForFieldText val=&quot;0&quot;/&gt;&lt;Image&gt;&lt;filename val=&quot;C:\Users\delroy\AppData\Local\Temp\CP1304017868765Session\CPTrustFolder1304017868781\PPTImport1304017971875\data\asimages\{21E4F6D9-7734-4BA8-8D34-F119E62E5634}_6.png&quot;/&gt;&lt;left val=&quot;817&quot;/&gt;&lt;top val=&quot;100&quot;/&gt;&lt;width val=&quot;305&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3&quot;/&gt;&lt;lineCharCount val=&quot;11&quot;/&gt;&lt;lineCharCount val=&quot;2&quot;/&gt;&lt;lineCharCount val=&quot;25&quot;/&gt;&lt;lineCharCount val=&quot;23&quot;/&gt;&lt;lineCharCount val=&quot;1&quot;/&gt;&lt;lineCharCount val=&quot;25&quot;/&gt;&lt;lineCharCount val=&quot;6&quot;/&gt;&lt;lineCharCount val=&quot;22&quot;/&gt;&lt;lineCharCount val=&quot;42&quot;/&gt;&lt;lineCharCount val=&quot;22&quot;/&gt;&lt;lineCharCount val=&quot;25&quot;/&gt;&lt;lineCharCount val=&quot;37&quot;/&gt;&lt;lineCharCount val=&quot;13&quot;/&gt;&lt;lineCharCount val=&quot;19&quot;/&gt;&lt;lineCharCount val=&quot;6&quot;/&gt;&lt;lineCharCount val=&quot;1&quot;/&gt;&lt;lineCharCount val=&quot;23&quot;/&gt;&lt;lineCharCount val=&quot;69&quot;/&gt;&lt;lineCharCount val=&quot;1&quot;/&gt;&lt;lineCharCount val=&quot;65&quot;/&gt;&lt;lineCharCount val=&quot;1&quot;/&gt;&lt;lineCharCount val=&quot;14&quot;/&gt;&lt;lineCharCount val=&quot;1&quot;/&gt;&lt;/TableIndex&gt;&lt;/ShapeTextInfo&gt;"/>
  <p:tag name="HTML_SHAPEINFO" val="&lt;ThreeDShapeInfo&gt;&lt;uuid val=&quot;{75D5D1C0-6ED5-487C-A9F4-F4E1F9C46BBF}&quot;/&gt;&lt;isInvalidForFieldText val=&quot;0&quot;/&gt;&lt;Image&gt;&lt;filename val=&quot;C:\Users\delroy\AppData\Local\Temp\CP1304017868765Session\CPTrustFolder1304017868781\PPTImport1304017971875\data\asimages\{75D5D1C0-6ED5-487C-A9F4-F4E1F9C46BBF}_6.png&quot;/&gt;&lt;left val=&quot;190&quot;/&gt;&lt;top val=&quot;66&quot;/&gt;&lt;width val=&quot;881&quot;/&gt;&lt;height val=&quot;587&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8&quot;/&gt;&lt;/TableIndex&gt;&lt;/ShapeTextInfo&gt;"/>
  <p:tag name="HTML_SHAPEINFO" val="&lt;ThreeDShapeInfo&gt;&lt;uuid val=&quot;{4AB19AE3-CF0A-4831-A96B-949FBA63B1EB}&quot;/&gt;&lt;isInvalidForFieldText val=&quot;0&quot;/&gt;&lt;Image&gt;&lt;filename val=&quot;C:\Users\delroy\AppData\Local\Temp\CP1304017868765Session\CPTrustFolder1304017868781\PPTImport1304017971875\data\asimages\{4AB19AE3-CF0A-4831-A96B-949FBA63B1EB}_7.png&quot;/&gt;&lt;left val=&quot;788&quot;/&gt;&lt;top val=&quot;100&quot;/&gt;&lt;width val=&quot;259&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33&quot;/&gt;&lt;lineCharCount val=&quot;2&quot;/&gt;&lt;lineCharCount val=&quot;19&quot;/&gt;&lt;lineCharCount val=&quot;6&quot;/&gt;&lt;lineCharCount val=&quot;42&quot;/&gt;&lt;lineCharCount val=&quot;18&quot;/&gt;&lt;lineCharCount val=&quot;6&quot;/&gt;&lt;lineCharCount val=&quot;1&quot;/&gt;&lt;lineCharCount val=&quot;20&quot;/&gt;&lt;lineCharCount val=&quot;1&quot;/&gt;&lt;lineCharCount val=&quot;35&quot;/&gt;&lt;lineCharCount val=&quot;21&quot;/&gt;&lt;lineCharCount val=&quot;1&quot;/&gt;&lt;lineCharCount val=&quot;23&quot;/&gt;&lt;lineCharCount val=&quot;1&quot;/&gt;&lt;/TableIndex&gt;&lt;/ShapeTextInfo&gt;"/>
  <p:tag name="HTML_SHAPEINFO" val="&lt;ThreeDShapeInfo&gt;&lt;uuid val=&quot;{BB974A39-00C5-4CE2-8383-CC84BACAA3AA}&quot;/&gt;&lt;isInvalidForFieldText val=&quot;0&quot;/&gt;&lt;Image&gt;&lt;filename val=&quot;C:\Users\delroy\AppData\Local\Temp\CP1304017868765Session\CPTrustFolder1304017868781\PPTImport1304017971875\data\asimages\{BB974A39-00C5-4CE2-8383-CC84BACAA3AA}_7.png&quot;/&gt;&lt;left val=&quot;228&quot;/&gt;&lt;top val=&quot;147&quot;/&gt;&lt;width val=&quot;818&quot;/&gt;&lt;height val=&quot;45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834</TotalTime>
  <Words>1321</Words>
  <Application>Microsoft Office PowerPoint</Application>
  <PresentationFormat>Widescreen</PresentationFormat>
  <Paragraphs>113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Average Examples</vt:lpstr>
      <vt:lpstr>Overview</vt:lpstr>
      <vt:lpstr>pseudo-random numbers</vt:lpstr>
      <vt:lpstr>average.cpp Version 1</vt:lpstr>
      <vt:lpstr>average.cpp version 2</vt:lpstr>
      <vt:lpstr>average.cpp version 3</vt:lpstr>
      <vt:lpstr>average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Averaging Programs</dc:title>
  <dc:creator>Delroy Brinkerhoff</dc:creator>
  <cp:lastModifiedBy>delroy</cp:lastModifiedBy>
  <cp:revision>23</cp:revision>
  <dcterms:created xsi:type="dcterms:W3CDTF">2016-07-13T22:03:45Z</dcterms:created>
  <dcterms:modified xsi:type="dcterms:W3CDTF">2026-04-18T18:17:35Z</dcterms:modified>
</cp:coreProperties>
</file>