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3.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5.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6.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notesSlides/notesSlide7.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8.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notesSlides/notesSlide9.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C65BA5-BB0E-434D-8E8C-0E8060007E13}" type="datetimeFigureOut">
              <a:rPr lang="en-US" smtClean="0"/>
              <a:t>5/30/2024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5906EE-98A9-44DC-8E88-4D7C38CC8498}" type="slidenum">
              <a:rPr lang="en-US" smtClean="0"/>
              <a:t>‹#›</a:t>
            </a:fld>
            <a:endParaRPr lang="en-US"/>
          </a:p>
        </p:txBody>
      </p:sp>
    </p:spTree>
    <p:extLst>
      <p:ext uri="{BB962C8B-B14F-4D97-AF65-F5344CB8AC3E}">
        <p14:creationId xmlns:p14="http://schemas.microsoft.com/office/powerpoint/2010/main" val="814682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Games, simulations, and software tests often use random number generators (RNGs). The first versions of the average program fill arrays with pseudo-random numbers. This video presents an overview of RNGs. It's not directly related to arrays, so you may skip it if you're uninterested or don't have time.</a:t>
            </a:r>
          </a:p>
          <a:p>
            <a:endParaRPr lang="en-US" dirty="0"/>
          </a:p>
        </p:txBody>
      </p:sp>
      <p:sp>
        <p:nvSpPr>
          <p:cNvPr id="4" name="Slide Number Placeholder 3"/>
          <p:cNvSpPr>
            <a:spLocks noGrp="1"/>
          </p:cNvSpPr>
          <p:nvPr>
            <p:ph type="sldNum" sz="quarter" idx="5"/>
          </p:nvPr>
        </p:nvSpPr>
        <p:spPr/>
        <p:txBody>
          <a:bodyPr/>
          <a:lstStyle/>
          <a:p>
            <a:fld id="{FB5906EE-98A9-44DC-8E88-4D7C38CC8498}" type="slidenum">
              <a:rPr lang="en-US" smtClean="0"/>
              <a:t>1</a:t>
            </a:fld>
            <a:endParaRPr lang="en-US"/>
          </a:p>
        </p:txBody>
      </p:sp>
    </p:spTree>
    <p:extLst>
      <p:ext uri="{BB962C8B-B14F-4D97-AF65-F5344CB8AC3E}">
        <p14:creationId xmlns:p14="http://schemas.microsoft.com/office/powerpoint/2010/main" val="3784855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C++ provides a more capable generator and related components as a set of classes. The illustrated example relies on syntax the text introduces later, so don't worry about the details. Two header files have the class specifications: The first has the generator and distribution classes, and the second has the time management classes.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default_random_engine</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class implements a basic random number generator, and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rng</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is an instance or object instantiated from it. Programs can generate numbers directly from the engine but usually constrain them with a distribution object.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Distributions control the frequency at which numbers appear in a generator's output. In a uniform distribution, numbers are equally likely to occur. The program instantiates a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uniform_int_distribution</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object named range that produces pseudo-random numbers from 1 to 100. The parentheses form a function that returns the random values when called.</a:t>
            </a:r>
          </a:p>
          <a:p>
            <a:endParaRPr lang="en-US" dirty="0"/>
          </a:p>
        </p:txBody>
      </p:sp>
      <p:sp>
        <p:nvSpPr>
          <p:cNvPr id="4" name="Slide Number Placeholder 3"/>
          <p:cNvSpPr>
            <a:spLocks noGrp="1"/>
          </p:cNvSpPr>
          <p:nvPr>
            <p:ph type="sldNum" sz="quarter" idx="5"/>
          </p:nvPr>
        </p:nvSpPr>
        <p:spPr/>
        <p:txBody>
          <a:bodyPr/>
          <a:lstStyle/>
          <a:p>
            <a:fld id="{FB5906EE-98A9-44DC-8E88-4D7C38CC8498}" type="slidenum">
              <a:rPr lang="en-US" smtClean="0"/>
              <a:t>10</a:t>
            </a:fld>
            <a:endParaRPr lang="en-US"/>
          </a:p>
        </p:txBody>
      </p:sp>
    </p:spTree>
    <p:extLst>
      <p:ext uri="{BB962C8B-B14F-4D97-AF65-F5344CB8AC3E}">
        <p14:creationId xmlns:p14="http://schemas.microsoft.com/office/powerpoint/2010/main" val="640590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Correct computer programs are deterministic, meaning that the sequence of program instructions is uniquely determined or decided by the program's input. Less formally, correct programs always produce the same output given the same input. This behavior implies that deterministic programs can't generate truly random values.</a:t>
            </a:r>
          </a:p>
          <a:p>
            <a:endParaRPr lang="en-US" dirty="0"/>
          </a:p>
        </p:txBody>
      </p:sp>
      <p:sp>
        <p:nvSpPr>
          <p:cNvPr id="4" name="Slide Number Placeholder 3"/>
          <p:cNvSpPr>
            <a:spLocks noGrp="1"/>
          </p:cNvSpPr>
          <p:nvPr>
            <p:ph type="sldNum" sz="quarter" idx="5"/>
          </p:nvPr>
        </p:nvSpPr>
        <p:spPr/>
        <p:txBody>
          <a:bodyPr/>
          <a:lstStyle/>
          <a:p>
            <a:fld id="{FB5906EE-98A9-44DC-8E88-4D7C38CC8498}" type="slidenum">
              <a:rPr lang="en-US" smtClean="0"/>
              <a:t>2</a:t>
            </a:fld>
            <a:endParaRPr lang="en-US"/>
          </a:p>
        </p:txBody>
      </p:sp>
    </p:spTree>
    <p:extLst>
      <p:ext uri="{BB962C8B-B14F-4D97-AF65-F5344CB8AC3E}">
        <p14:creationId xmlns:p14="http://schemas.microsoft.com/office/powerpoint/2010/main" val="3096001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So, while we often use the term "random-number generators," calling them "pseudo-random number generators" is more appropriate. These software machines produce long, repeating cycles of numbers. The numbers in the cycle "look" random because they pass some statistical randomness tests. Each sequence number is a function of the previous number.</a:t>
            </a:r>
          </a:p>
          <a:p>
            <a:endParaRPr lang="en-US" dirty="0"/>
          </a:p>
        </p:txBody>
      </p:sp>
      <p:sp>
        <p:nvSpPr>
          <p:cNvPr id="4" name="Slide Number Placeholder 3"/>
          <p:cNvSpPr>
            <a:spLocks noGrp="1"/>
          </p:cNvSpPr>
          <p:nvPr>
            <p:ph type="sldNum" sz="quarter" idx="5"/>
          </p:nvPr>
        </p:nvSpPr>
        <p:spPr/>
        <p:txBody>
          <a:bodyPr/>
          <a:lstStyle/>
          <a:p>
            <a:fld id="{FB5906EE-98A9-44DC-8E88-4D7C38CC8498}" type="slidenum">
              <a:rPr lang="en-US" smtClean="0"/>
              <a:t>3</a:t>
            </a:fld>
            <a:endParaRPr lang="en-US"/>
          </a:p>
        </p:txBody>
      </p:sp>
    </p:spTree>
    <p:extLst>
      <p:ext uri="{BB962C8B-B14F-4D97-AF65-F5344CB8AC3E}">
        <p14:creationId xmlns:p14="http://schemas.microsoft.com/office/powerpoint/2010/main" val="26839403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Random number generators produce long cycles – sequences of tens of thousands to millions of numbers – before the cycle repeats. Programs typically only use a short sub-sequence each time they run.</a:t>
            </a:r>
          </a:p>
          <a:p>
            <a:endParaRPr lang="en-US" dirty="0"/>
          </a:p>
        </p:txBody>
      </p:sp>
      <p:sp>
        <p:nvSpPr>
          <p:cNvPr id="4" name="Slide Number Placeholder 3"/>
          <p:cNvSpPr>
            <a:spLocks noGrp="1"/>
          </p:cNvSpPr>
          <p:nvPr>
            <p:ph type="sldNum" sz="quarter" idx="5"/>
          </p:nvPr>
        </p:nvSpPr>
        <p:spPr/>
        <p:txBody>
          <a:bodyPr/>
          <a:lstStyle/>
          <a:p>
            <a:fld id="{FB5906EE-98A9-44DC-8E88-4D7C38CC8498}" type="slidenum">
              <a:rPr lang="en-US" smtClean="0"/>
              <a:t>4</a:t>
            </a:fld>
            <a:endParaRPr lang="en-US"/>
          </a:p>
        </p:txBody>
      </p:sp>
    </p:spTree>
    <p:extLst>
      <p:ext uri="{BB962C8B-B14F-4D97-AF65-F5344CB8AC3E}">
        <p14:creationId xmlns:p14="http://schemas.microsoft.com/office/powerpoint/2010/main" val="3463209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Programs locate a starting point in the sequence by "seeding" the generator. A generator function calculates an initial pseudo-random number from the seed value. Seeding the generator with the same seed value causes it to produce the same number sequence, which is useful when programmers debug programs using "random" numbers.</a:t>
            </a:r>
          </a:p>
          <a:p>
            <a:endParaRPr lang="en-US" dirty="0"/>
          </a:p>
        </p:txBody>
      </p:sp>
      <p:sp>
        <p:nvSpPr>
          <p:cNvPr id="4" name="Slide Number Placeholder 3"/>
          <p:cNvSpPr>
            <a:spLocks noGrp="1"/>
          </p:cNvSpPr>
          <p:nvPr>
            <p:ph type="sldNum" sz="quarter" idx="5"/>
          </p:nvPr>
        </p:nvSpPr>
        <p:spPr/>
        <p:txBody>
          <a:bodyPr/>
          <a:lstStyle/>
          <a:p>
            <a:fld id="{FB5906EE-98A9-44DC-8E88-4D7C38CC8498}" type="slidenum">
              <a:rPr lang="en-US" smtClean="0"/>
              <a:t>5</a:t>
            </a:fld>
            <a:endParaRPr lang="en-US"/>
          </a:p>
        </p:txBody>
      </p:sp>
    </p:spTree>
    <p:extLst>
      <p:ext uri="{BB962C8B-B14F-4D97-AF65-F5344CB8AC3E}">
        <p14:creationId xmlns:p14="http://schemas.microsoft.com/office/powerpoint/2010/main" val="2910940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Providing a different seed value selects a different sub-sequence of pseudo-random numbers.</a:t>
            </a:r>
          </a:p>
          <a:p>
            <a:endParaRPr lang="en-US" dirty="0"/>
          </a:p>
        </p:txBody>
      </p:sp>
      <p:sp>
        <p:nvSpPr>
          <p:cNvPr id="4" name="Slide Number Placeholder 3"/>
          <p:cNvSpPr>
            <a:spLocks noGrp="1"/>
          </p:cNvSpPr>
          <p:nvPr>
            <p:ph type="sldNum" sz="quarter" idx="5"/>
          </p:nvPr>
        </p:nvSpPr>
        <p:spPr/>
        <p:txBody>
          <a:bodyPr/>
          <a:lstStyle/>
          <a:p>
            <a:fld id="{FB5906EE-98A9-44DC-8E88-4D7C38CC8498}" type="slidenum">
              <a:rPr lang="en-US" smtClean="0"/>
              <a:t>6</a:t>
            </a:fld>
            <a:endParaRPr lang="en-US"/>
          </a:p>
        </p:txBody>
      </p:sp>
    </p:spTree>
    <p:extLst>
      <p:ext uri="{BB962C8B-B14F-4D97-AF65-F5344CB8AC3E}">
        <p14:creationId xmlns:p14="http://schemas.microsoft.com/office/powerpoint/2010/main" val="27493319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Aside from debugging, programmers typically want programs to use a different sub-sequence of pseudo-random numbers each time they run. They achieve this behavior by providing a different seed value for each run. But where can they find a reliable source of unique seed values?</a:t>
            </a:r>
          </a:p>
          <a:p>
            <a:endParaRPr lang="en-US" dirty="0"/>
          </a:p>
        </p:txBody>
      </p:sp>
      <p:sp>
        <p:nvSpPr>
          <p:cNvPr id="4" name="Slide Number Placeholder 3"/>
          <p:cNvSpPr>
            <a:spLocks noGrp="1"/>
          </p:cNvSpPr>
          <p:nvPr>
            <p:ph type="sldNum" sz="quarter" idx="5"/>
          </p:nvPr>
        </p:nvSpPr>
        <p:spPr/>
        <p:txBody>
          <a:bodyPr/>
          <a:lstStyle/>
          <a:p>
            <a:fld id="{FB5906EE-98A9-44DC-8E88-4D7C38CC8498}" type="slidenum">
              <a:rPr lang="en-US" smtClean="0"/>
              <a:t>7</a:t>
            </a:fld>
            <a:endParaRPr lang="en-US"/>
          </a:p>
        </p:txBody>
      </p:sp>
    </p:spTree>
    <p:extLst>
      <p:ext uri="{BB962C8B-B14F-4D97-AF65-F5344CB8AC3E}">
        <p14:creationId xmlns:p14="http://schemas.microsoft.com/office/powerpoint/2010/main" val="86773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computer's clock maintains the elapsed time since "the epoch" - the beginning of computer time. For Unix, Linux, and Apple systems, the epoch began on January 1, 1970, and for Windows, in 1980. Computer time is a monotonically increasing value, meaning that it doesn't change between clock "ticks" (the horizontal lines) and increases at each "tick" (the vertical lines), but it never decreases.</a:t>
            </a:r>
          </a:p>
          <a:p>
            <a:endParaRPr lang="en-US" dirty="0"/>
          </a:p>
        </p:txBody>
      </p:sp>
      <p:sp>
        <p:nvSpPr>
          <p:cNvPr id="4" name="Slide Number Placeholder 3"/>
          <p:cNvSpPr>
            <a:spLocks noGrp="1"/>
          </p:cNvSpPr>
          <p:nvPr>
            <p:ph type="sldNum" sz="quarter" idx="5"/>
          </p:nvPr>
        </p:nvSpPr>
        <p:spPr/>
        <p:txBody>
          <a:bodyPr/>
          <a:lstStyle/>
          <a:p>
            <a:fld id="{FB5906EE-98A9-44DC-8E88-4D7C38CC8498}" type="slidenum">
              <a:rPr lang="en-US" smtClean="0"/>
              <a:t>8</a:t>
            </a:fld>
            <a:endParaRPr lang="en-US"/>
          </a:p>
        </p:txBody>
      </p:sp>
    </p:spTree>
    <p:extLst>
      <p:ext uri="{BB962C8B-B14F-4D97-AF65-F5344CB8AC3E}">
        <p14:creationId xmlns:p14="http://schemas.microsoft.com/office/powerpoint/2010/main" val="934997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C++ inherits a simple random number generator from C. The standard library header file prototypes the rand and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srand</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functions, and the time header prototypes the system call that gets the elapsed time since the epoch. Programs seed the generator once but may call the rand function many times, generating a pseudo-random number with each call. The rand function returns positive and negative numbers, so programmers typically narrow the generator's output with the mod operator. Although easy to use, this generator is not effective or recommended.</a:t>
            </a:r>
          </a:p>
          <a:p>
            <a:endParaRPr lang="en-US" dirty="0"/>
          </a:p>
        </p:txBody>
      </p:sp>
      <p:sp>
        <p:nvSpPr>
          <p:cNvPr id="4" name="Slide Number Placeholder 3"/>
          <p:cNvSpPr>
            <a:spLocks noGrp="1"/>
          </p:cNvSpPr>
          <p:nvPr>
            <p:ph type="sldNum" sz="quarter" idx="5"/>
          </p:nvPr>
        </p:nvSpPr>
        <p:spPr/>
        <p:txBody>
          <a:bodyPr/>
          <a:lstStyle/>
          <a:p>
            <a:fld id="{FB5906EE-98A9-44DC-8E88-4D7C38CC8498}" type="slidenum">
              <a:rPr lang="en-US" smtClean="0"/>
              <a:t>9</a:t>
            </a:fld>
            <a:endParaRPr lang="en-US"/>
          </a:p>
        </p:txBody>
      </p:sp>
    </p:spTree>
    <p:extLst>
      <p:ext uri="{BB962C8B-B14F-4D97-AF65-F5344CB8AC3E}">
        <p14:creationId xmlns:p14="http://schemas.microsoft.com/office/powerpoint/2010/main" val="17480233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5/30/2024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5/30/2024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5/30/2024</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5/30/2024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5/30/2024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5/30/2024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image" Target="../media/image1.emf"/><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image" Target="../media/image2.emf"/><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image" Target="../media/image3.emf"/><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image" Target="../media/image4.emf"/><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6.xml"/><Relationship Id="rId1" Type="http://schemas.openxmlformats.org/officeDocument/2006/relationships/tags" Target="../tags/tag35.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image" Target="../media/image5.emf"/><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Random Number Generators</a:t>
            </a:r>
            <a:br>
              <a:rPr lang="en-US" dirty="0"/>
            </a:br>
            <a:r>
              <a:rPr lang="en-US" dirty="0"/>
              <a:t>RNGS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More appropriately called</a:t>
            </a:r>
          </a:p>
          <a:p>
            <a:r>
              <a:rPr lang="en-US" dirty="0"/>
              <a:t>Pseudo-Random Number Generators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83799-884E-2DDD-5389-FF3656BD479F}"/>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 RNGS and Distributions</a:t>
            </a:r>
          </a:p>
        </p:txBody>
      </p:sp>
      <p:sp>
        <p:nvSpPr>
          <p:cNvPr id="4" name="TextBox 3">
            <a:extLst>
              <a:ext uri="{FF2B5EF4-FFF2-40B4-BE49-F238E27FC236}">
                <a16:creationId xmlns:a16="http://schemas.microsoft.com/office/drawing/2014/main" id="{DC6EB084-7B79-B645-B684-743F15E9D360}"/>
              </a:ext>
            </a:extLst>
          </p:cNvPr>
          <p:cNvSpPr txBox="1"/>
          <p:nvPr>
            <p:custDataLst>
              <p:tags r:id="rId2"/>
            </p:custDataLst>
          </p:nvPr>
        </p:nvSpPr>
        <p:spPr>
          <a:xfrm>
            <a:off x="1222217" y="2497540"/>
            <a:ext cx="10148935" cy="3693319"/>
          </a:xfrm>
          <a:prstGeom prst="rect">
            <a:avLst/>
          </a:prstGeom>
          <a:noFill/>
        </p:spPr>
        <p:txBody>
          <a:bodyPr wrap="square" rtlCol="0">
            <a:spAutoFit/>
          </a:bodyPr>
          <a:lstStyle/>
          <a:p>
            <a:r>
              <a:rPr lang="en-US" dirty="0">
                <a:latin typeface="Consolas" panose="020B0609020204030204" pitchFamily="49" charset="0"/>
              </a:rPr>
              <a:t>#include &lt;random&gt;</a:t>
            </a:r>
          </a:p>
          <a:p>
            <a:r>
              <a:rPr lang="en-US" dirty="0">
                <a:latin typeface="Consolas" panose="020B0609020204030204" pitchFamily="49" charset="0"/>
              </a:rPr>
              <a:t>#include &lt;chrono&gt;</a:t>
            </a:r>
          </a:p>
          <a:p>
            <a:endParaRPr lang="en-US" dirty="0">
              <a:latin typeface="Consolas" panose="020B0609020204030204" pitchFamily="49" charset="0"/>
            </a:endParaRPr>
          </a:p>
          <a:p>
            <a:r>
              <a:rPr lang="en-US" dirty="0">
                <a:latin typeface="Consolas" panose="020B0609020204030204" pitchFamily="49" charset="0"/>
              </a:rPr>
              <a:t>default_random_engine</a:t>
            </a:r>
          </a:p>
          <a:p>
            <a:r>
              <a:rPr lang="en-US" dirty="0">
                <a:latin typeface="Consolas" panose="020B0609020204030204" pitchFamily="49" charset="0"/>
              </a:rPr>
              <a:t>	rng((unsigned)(chrono::system_clock::now().time_since_epoch().count()));</a:t>
            </a:r>
          </a:p>
          <a:p>
            <a:endParaRPr lang="en-US" dirty="0">
              <a:latin typeface="Consolas" panose="020B0609020204030204" pitchFamily="49" charset="0"/>
            </a:endParaRPr>
          </a:p>
          <a:p>
            <a:r>
              <a:rPr lang="nn-NO" dirty="0">
                <a:latin typeface="Consolas" panose="020B0609020204030204" pitchFamily="49" charset="0"/>
              </a:rPr>
              <a:t>for (int i = 0; i &lt; 10; i++)</a:t>
            </a:r>
          </a:p>
          <a:p>
            <a:r>
              <a:rPr lang="nn-NO" dirty="0">
                <a:latin typeface="Consolas" panose="020B0609020204030204" pitchFamily="49" charset="0"/>
              </a:rPr>
              <a:t>	numbers[i] = rng();</a:t>
            </a:r>
            <a:endParaRPr lang="en-US" dirty="0">
              <a:latin typeface="Consolas" panose="020B0609020204030204" pitchFamily="49" charset="0"/>
            </a:endParaRPr>
          </a:p>
          <a:p>
            <a:endParaRPr lang="en-US" b="1" dirty="0">
              <a:latin typeface="Consolas" panose="020B0609020204030204" pitchFamily="49" charset="0"/>
            </a:endParaRPr>
          </a:p>
          <a:p>
            <a:r>
              <a:rPr lang="en-US" dirty="0">
                <a:latin typeface="Consolas" panose="020B0609020204030204" pitchFamily="49" charset="0"/>
              </a:rPr>
              <a:t>uniform_int_distribution&lt;int&gt;		range(1, 100);</a:t>
            </a:r>
          </a:p>
          <a:p>
            <a:endParaRPr lang="en-US" dirty="0">
              <a:latin typeface="Consolas" panose="020B0609020204030204" pitchFamily="49" charset="0"/>
            </a:endParaRPr>
          </a:p>
          <a:p>
            <a:r>
              <a:rPr lang="nn-NO" dirty="0">
                <a:latin typeface="Consolas" panose="020B0609020204030204" pitchFamily="49" charset="0"/>
              </a:rPr>
              <a:t>for (int i = 0; i &lt; 10; i++)</a:t>
            </a:r>
          </a:p>
          <a:p>
            <a:r>
              <a:rPr lang="nn-NO" dirty="0">
                <a:latin typeface="Consolas" panose="020B0609020204030204" pitchFamily="49" charset="0"/>
              </a:rPr>
              <a:t>	numbers[i] = range(rng);</a:t>
            </a:r>
            <a:endParaRPr lang="en-US" dirty="0">
              <a:latin typeface="Consolas" panose="020B0609020204030204" pitchFamily="49" charset="0"/>
            </a:endParaRPr>
          </a:p>
        </p:txBody>
      </p:sp>
    </p:spTree>
    <p:extLst>
      <p:ext uri="{BB962C8B-B14F-4D97-AF65-F5344CB8AC3E}">
        <p14:creationId xmlns:p14="http://schemas.microsoft.com/office/powerpoint/2010/main" val="2208180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28703-9533-89B8-5D4E-3486A869AD12}"/>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Pseudo-Random Number Generators</a:t>
            </a:r>
          </a:p>
        </p:txBody>
      </p:sp>
      <p:sp>
        <p:nvSpPr>
          <p:cNvPr id="3" name="Content Placeholder 2">
            <a:extLst>
              <a:ext uri="{FF2B5EF4-FFF2-40B4-BE49-F238E27FC236}">
                <a16:creationId xmlns:a16="http://schemas.microsoft.com/office/drawing/2014/main" id="{036D7CD3-4A65-4698-E770-3D71C8C29F18}"/>
              </a:ext>
            </a:extLst>
          </p:cNvPr>
          <p:cNvSpPr>
            <a:spLocks noGrp="1"/>
          </p:cNvSpPr>
          <p:nvPr>
            <p:ph sz="half" idx="1"/>
            <p:custDataLst>
              <p:tags r:id="rId2"/>
            </p:custDataLst>
          </p:nvPr>
        </p:nvSpPr>
        <p:spPr>
          <a:xfrm>
            <a:off x="1581912" y="2638044"/>
            <a:ext cx="4271771" cy="3101982"/>
          </a:xfrm>
        </p:spPr>
        <p:txBody>
          <a:bodyPr/>
          <a:lstStyle/>
          <a:p>
            <a:r>
              <a:rPr lang="en-US" i="1" dirty="0"/>
              <a:t>Correct</a:t>
            </a:r>
            <a:r>
              <a:rPr lang="en-US" dirty="0"/>
              <a:t> computer programs are deterministic</a:t>
            </a:r>
          </a:p>
          <a:p>
            <a:r>
              <a:rPr lang="en-US" dirty="0"/>
              <a:t>Given the same input, they produce the same output</a:t>
            </a:r>
          </a:p>
        </p:txBody>
      </p:sp>
    </p:spTree>
    <p:extLst>
      <p:ext uri="{BB962C8B-B14F-4D97-AF65-F5344CB8AC3E}">
        <p14:creationId xmlns:p14="http://schemas.microsoft.com/office/powerpoint/2010/main" val="1743613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28703-9533-89B8-5D4E-3486A869AD12}"/>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Pseudo-Random Number Generators</a:t>
            </a:r>
          </a:p>
        </p:txBody>
      </p:sp>
      <p:sp>
        <p:nvSpPr>
          <p:cNvPr id="3" name="Content Placeholder 2">
            <a:extLst>
              <a:ext uri="{FF2B5EF4-FFF2-40B4-BE49-F238E27FC236}">
                <a16:creationId xmlns:a16="http://schemas.microsoft.com/office/drawing/2014/main" id="{036D7CD3-4A65-4698-E770-3D71C8C29F18}"/>
              </a:ext>
            </a:extLst>
          </p:cNvPr>
          <p:cNvSpPr>
            <a:spLocks noGrp="1"/>
          </p:cNvSpPr>
          <p:nvPr>
            <p:ph sz="half" idx="1"/>
            <p:custDataLst>
              <p:tags r:id="rId2"/>
            </p:custDataLst>
          </p:nvPr>
        </p:nvSpPr>
        <p:spPr>
          <a:xfrm>
            <a:off x="1581912" y="2638044"/>
            <a:ext cx="4271771" cy="3101982"/>
          </a:xfrm>
        </p:spPr>
        <p:txBody>
          <a:bodyPr/>
          <a:lstStyle/>
          <a:p>
            <a:r>
              <a:rPr lang="en-US" i="1" dirty="0"/>
              <a:t>Correct</a:t>
            </a:r>
            <a:r>
              <a:rPr lang="en-US" dirty="0"/>
              <a:t> computer programs are deterministic</a:t>
            </a:r>
          </a:p>
          <a:p>
            <a:r>
              <a:rPr lang="en-US" dirty="0"/>
              <a:t>Given the same input, they produce the same output</a:t>
            </a:r>
          </a:p>
          <a:p>
            <a:r>
              <a:rPr lang="en-US" dirty="0"/>
              <a:t>Software RNGS produce a long, repeating cycle of numbers</a:t>
            </a:r>
          </a:p>
          <a:p>
            <a:r>
              <a:rPr lang="en-US" dirty="0"/>
              <a:t>The numbers “look” random (they pass some statistical tests of randomness)</a:t>
            </a:r>
          </a:p>
        </p:txBody>
      </p:sp>
      <p:pic>
        <p:nvPicPr>
          <p:cNvPr id="10" name="Content Placeholder 9">
            <a:extLst>
              <a:ext uri="{FF2B5EF4-FFF2-40B4-BE49-F238E27FC236}">
                <a16:creationId xmlns:a16="http://schemas.microsoft.com/office/drawing/2014/main" id="{43D6E629-029D-9648-03CD-2C80584A74C7}"/>
              </a:ext>
            </a:extLst>
          </p:cNvPr>
          <p:cNvPicPr>
            <a:picLocks noGrp="1" noChangeAspect="1"/>
          </p:cNvPicPr>
          <p:nvPr>
            <p:ph sz="half" idx="2"/>
          </p:nvPr>
        </p:nvPicPr>
        <p:blipFill>
          <a:blip r:embed="rId5"/>
          <a:stretch>
            <a:fillRect/>
          </a:stretch>
        </p:blipFill>
        <p:spPr>
          <a:xfrm>
            <a:off x="6338320" y="2522710"/>
            <a:ext cx="3102544" cy="3026127"/>
          </a:xfrm>
        </p:spPr>
      </p:pic>
    </p:spTree>
    <p:extLst>
      <p:ext uri="{BB962C8B-B14F-4D97-AF65-F5344CB8AC3E}">
        <p14:creationId xmlns:p14="http://schemas.microsoft.com/office/powerpoint/2010/main" val="1006877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83F89-B39C-8EB5-F0EF-F02BC478C22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Using Pseudo-Random Sequences</a:t>
            </a:r>
          </a:p>
        </p:txBody>
      </p:sp>
      <p:sp>
        <p:nvSpPr>
          <p:cNvPr id="3" name="Content Placeholder 2">
            <a:extLst>
              <a:ext uri="{FF2B5EF4-FFF2-40B4-BE49-F238E27FC236}">
                <a16:creationId xmlns:a16="http://schemas.microsoft.com/office/drawing/2014/main" id="{68933EEE-2F88-67A2-F99C-5155C2C5D6D5}"/>
              </a:ext>
            </a:extLst>
          </p:cNvPr>
          <p:cNvSpPr>
            <a:spLocks noGrp="1"/>
          </p:cNvSpPr>
          <p:nvPr>
            <p:ph sz="half" idx="1"/>
            <p:custDataLst>
              <p:tags r:id="rId2"/>
            </p:custDataLst>
          </p:nvPr>
        </p:nvSpPr>
        <p:spPr>
          <a:xfrm>
            <a:off x="1581912" y="2638044"/>
            <a:ext cx="4271771" cy="3101982"/>
          </a:xfrm>
        </p:spPr>
        <p:txBody>
          <a:bodyPr/>
          <a:lstStyle/>
          <a:p>
            <a:r>
              <a:rPr lang="en-US" dirty="0"/>
              <a:t>RNGS have </a:t>
            </a:r>
            <a:r>
              <a:rPr lang="en-US" i="1" dirty="0"/>
              <a:t>very</a:t>
            </a:r>
            <a:r>
              <a:rPr lang="en-US" dirty="0"/>
              <a:t> long cycles (i.e., a long sequence before repeating)</a:t>
            </a:r>
          </a:p>
          <a:p>
            <a:r>
              <a:rPr lang="en-US" dirty="0"/>
              <a:t>Programs typically use a small part of the cycle (i.e., a short sub-sequence)</a:t>
            </a:r>
          </a:p>
        </p:txBody>
      </p:sp>
      <p:pic>
        <p:nvPicPr>
          <p:cNvPr id="10" name="Content Placeholder 9">
            <a:extLst>
              <a:ext uri="{FF2B5EF4-FFF2-40B4-BE49-F238E27FC236}">
                <a16:creationId xmlns:a16="http://schemas.microsoft.com/office/drawing/2014/main" id="{55561396-37DC-E8D6-BF94-8CFC29C70443}"/>
              </a:ext>
            </a:extLst>
          </p:cNvPr>
          <p:cNvPicPr>
            <a:picLocks noGrp="1" noChangeAspect="1"/>
          </p:cNvPicPr>
          <p:nvPr>
            <p:ph sz="half" idx="2"/>
          </p:nvPr>
        </p:nvPicPr>
        <p:blipFill>
          <a:blip r:embed="rId5"/>
          <a:stretch>
            <a:fillRect/>
          </a:stretch>
        </p:blipFill>
        <p:spPr>
          <a:xfrm>
            <a:off x="6338319" y="2524428"/>
            <a:ext cx="3073969" cy="3073969"/>
          </a:xfrm>
        </p:spPr>
      </p:pic>
    </p:spTree>
    <p:extLst>
      <p:ext uri="{BB962C8B-B14F-4D97-AF65-F5344CB8AC3E}">
        <p14:creationId xmlns:p14="http://schemas.microsoft.com/office/powerpoint/2010/main" val="1272667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83F89-B39C-8EB5-F0EF-F02BC478C22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Using Pseudo-Random Sequences</a:t>
            </a:r>
          </a:p>
        </p:txBody>
      </p:sp>
      <p:sp>
        <p:nvSpPr>
          <p:cNvPr id="3" name="Content Placeholder 2">
            <a:extLst>
              <a:ext uri="{FF2B5EF4-FFF2-40B4-BE49-F238E27FC236}">
                <a16:creationId xmlns:a16="http://schemas.microsoft.com/office/drawing/2014/main" id="{68933EEE-2F88-67A2-F99C-5155C2C5D6D5}"/>
              </a:ext>
            </a:extLst>
          </p:cNvPr>
          <p:cNvSpPr>
            <a:spLocks noGrp="1"/>
          </p:cNvSpPr>
          <p:nvPr>
            <p:ph sz="half" idx="1"/>
            <p:custDataLst>
              <p:tags r:id="rId2"/>
            </p:custDataLst>
          </p:nvPr>
        </p:nvSpPr>
        <p:spPr>
          <a:xfrm>
            <a:off x="1581912" y="2638044"/>
            <a:ext cx="4271771" cy="3101982"/>
          </a:xfrm>
        </p:spPr>
        <p:txBody>
          <a:bodyPr/>
          <a:lstStyle/>
          <a:p>
            <a:r>
              <a:rPr lang="en-US" dirty="0"/>
              <a:t>RNGS have </a:t>
            </a:r>
            <a:r>
              <a:rPr lang="en-US" i="1" dirty="0"/>
              <a:t>very</a:t>
            </a:r>
            <a:r>
              <a:rPr lang="en-US" dirty="0"/>
              <a:t> long cycles (i.e., a long sequence before repeating)</a:t>
            </a:r>
          </a:p>
          <a:p>
            <a:r>
              <a:rPr lang="en-US" dirty="0"/>
              <a:t>Programs typically use a small part of the cycle (i.e., a short sub-sequence)</a:t>
            </a:r>
          </a:p>
          <a:p>
            <a:r>
              <a:rPr lang="en-US" dirty="0"/>
              <a:t>Programs start a sub-sequence with a “seed” value</a:t>
            </a:r>
          </a:p>
          <a:p>
            <a:r>
              <a:rPr lang="en-US" dirty="0"/>
              <a:t>The same seed always produces the same sub-sequence</a:t>
            </a:r>
          </a:p>
        </p:txBody>
      </p:sp>
      <p:pic>
        <p:nvPicPr>
          <p:cNvPr id="7" name="Content Placeholder 6">
            <a:extLst>
              <a:ext uri="{FF2B5EF4-FFF2-40B4-BE49-F238E27FC236}">
                <a16:creationId xmlns:a16="http://schemas.microsoft.com/office/drawing/2014/main" id="{C80BE505-3B5D-8FB8-31CC-1AE4C07E8A54}"/>
              </a:ext>
            </a:extLst>
          </p:cNvPr>
          <p:cNvPicPr>
            <a:picLocks noGrp="1" noChangeAspect="1"/>
          </p:cNvPicPr>
          <p:nvPr>
            <p:ph sz="half" idx="2"/>
          </p:nvPr>
        </p:nvPicPr>
        <p:blipFill>
          <a:blip r:embed="rId5"/>
          <a:stretch>
            <a:fillRect/>
          </a:stretch>
        </p:blipFill>
        <p:spPr>
          <a:xfrm>
            <a:off x="6338319" y="2524433"/>
            <a:ext cx="3073969" cy="3073969"/>
          </a:xfrm>
        </p:spPr>
      </p:pic>
    </p:spTree>
    <p:extLst>
      <p:ext uri="{BB962C8B-B14F-4D97-AF65-F5344CB8AC3E}">
        <p14:creationId xmlns:p14="http://schemas.microsoft.com/office/powerpoint/2010/main" val="168117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83F89-B39C-8EB5-F0EF-F02BC478C22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Using Pseudo-Random Sequences</a:t>
            </a:r>
          </a:p>
        </p:txBody>
      </p:sp>
      <p:sp>
        <p:nvSpPr>
          <p:cNvPr id="3" name="Content Placeholder 2">
            <a:extLst>
              <a:ext uri="{FF2B5EF4-FFF2-40B4-BE49-F238E27FC236}">
                <a16:creationId xmlns:a16="http://schemas.microsoft.com/office/drawing/2014/main" id="{68933EEE-2F88-67A2-F99C-5155C2C5D6D5}"/>
              </a:ext>
            </a:extLst>
          </p:cNvPr>
          <p:cNvSpPr>
            <a:spLocks noGrp="1"/>
          </p:cNvSpPr>
          <p:nvPr>
            <p:ph sz="half" idx="1"/>
            <p:custDataLst>
              <p:tags r:id="rId2"/>
            </p:custDataLst>
          </p:nvPr>
        </p:nvSpPr>
        <p:spPr>
          <a:xfrm>
            <a:off x="1581912" y="2638043"/>
            <a:ext cx="4271771" cy="3612631"/>
          </a:xfrm>
        </p:spPr>
        <p:txBody>
          <a:bodyPr>
            <a:normAutofit/>
          </a:bodyPr>
          <a:lstStyle/>
          <a:p>
            <a:r>
              <a:rPr lang="en-US" dirty="0"/>
              <a:t>RNGS have </a:t>
            </a:r>
            <a:r>
              <a:rPr lang="en-US" i="1" dirty="0"/>
              <a:t>very</a:t>
            </a:r>
            <a:r>
              <a:rPr lang="en-US" dirty="0"/>
              <a:t> long cycles (i.e., a long sequence before repeating)</a:t>
            </a:r>
          </a:p>
          <a:p>
            <a:r>
              <a:rPr lang="en-US" dirty="0"/>
              <a:t>Programs typically use a small part of the cycle (i.e., a short sub-sequence)</a:t>
            </a:r>
          </a:p>
          <a:p>
            <a:r>
              <a:rPr lang="en-US" dirty="0"/>
              <a:t>Programs start a sub-sequence with a “seed” value</a:t>
            </a:r>
          </a:p>
          <a:p>
            <a:r>
              <a:rPr lang="en-US" dirty="0"/>
              <a:t>The same seed always produces the same sub-sequence</a:t>
            </a:r>
          </a:p>
          <a:p>
            <a:r>
              <a:rPr lang="en-US" dirty="0"/>
              <a:t>A different seed produces a different sub-sequence</a:t>
            </a:r>
          </a:p>
        </p:txBody>
      </p:sp>
      <p:pic>
        <p:nvPicPr>
          <p:cNvPr id="8" name="Content Placeholder 7">
            <a:extLst>
              <a:ext uri="{FF2B5EF4-FFF2-40B4-BE49-F238E27FC236}">
                <a16:creationId xmlns:a16="http://schemas.microsoft.com/office/drawing/2014/main" id="{370C6664-215A-BD50-8BBF-3E6901A97FB1}"/>
              </a:ext>
            </a:extLst>
          </p:cNvPr>
          <p:cNvPicPr>
            <a:picLocks noGrp="1" noChangeAspect="1"/>
          </p:cNvPicPr>
          <p:nvPr>
            <p:ph sz="half" idx="2"/>
          </p:nvPr>
        </p:nvPicPr>
        <p:blipFill>
          <a:blip r:embed="rId5"/>
          <a:stretch>
            <a:fillRect/>
          </a:stretch>
        </p:blipFill>
        <p:spPr>
          <a:xfrm>
            <a:off x="6338319" y="2524428"/>
            <a:ext cx="3073969" cy="3073969"/>
          </a:xfrm>
        </p:spPr>
      </p:pic>
    </p:spTree>
    <p:extLst>
      <p:ext uri="{BB962C8B-B14F-4D97-AF65-F5344CB8AC3E}">
        <p14:creationId xmlns:p14="http://schemas.microsoft.com/office/powerpoint/2010/main" val="4013366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4D34D-4F83-131A-6189-C3B04A5000A3}"/>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Seeding A RNG</a:t>
            </a:r>
          </a:p>
        </p:txBody>
      </p:sp>
      <p:sp>
        <p:nvSpPr>
          <p:cNvPr id="3" name="Content Placeholder 2">
            <a:extLst>
              <a:ext uri="{FF2B5EF4-FFF2-40B4-BE49-F238E27FC236}">
                <a16:creationId xmlns:a16="http://schemas.microsoft.com/office/drawing/2014/main" id="{D6A642C3-3C99-47D7-CED2-33956202A4F0}"/>
              </a:ext>
            </a:extLst>
          </p:cNvPr>
          <p:cNvSpPr>
            <a:spLocks noGrp="1"/>
          </p:cNvSpPr>
          <p:nvPr>
            <p:ph sz="half" idx="1"/>
            <p:custDataLst>
              <p:tags r:id="rId2"/>
            </p:custDataLst>
          </p:nvPr>
        </p:nvSpPr>
        <p:spPr>
          <a:xfrm>
            <a:off x="1581912" y="2638044"/>
            <a:ext cx="4271771" cy="3101982"/>
          </a:xfrm>
        </p:spPr>
        <p:txBody>
          <a:bodyPr/>
          <a:lstStyle/>
          <a:p>
            <a:r>
              <a:rPr lang="en-US" dirty="0"/>
              <a:t>Programmers want a different random sequence each time the program runs</a:t>
            </a:r>
          </a:p>
          <a:p>
            <a:r>
              <a:rPr lang="en-US" dirty="0"/>
              <a:t>They need a source of unique seeds</a:t>
            </a:r>
          </a:p>
        </p:txBody>
      </p:sp>
    </p:spTree>
    <p:extLst>
      <p:ext uri="{BB962C8B-B14F-4D97-AF65-F5344CB8AC3E}">
        <p14:creationId xmlns:p14="http://schemas.microsoft.com/office/powerpoint/2010/main" val="633363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4D34D-4F83-131A-6189-C3B04A5000A3}"/>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Seeding A RNG</a:t>
            </a:r>
          </a:p>
        </p:txBody>
      </p:sp>
      <p:sp>
        <p:nvSpPr>
          <p:cNvPr id="3" name="Content Placeholder 2">
            <a:extLst>
              <a:ext uri="{FF2B5EF4-FFF2-40B4-BE49-F238E27FC236}">
                <a16:creationId xmlns:a16="http://schemas.microsoft.com/office/drawing/2014/main" id="{D6A642C3-3C99-47D7-CED2-33956202A4F0}"/>
              </a:ext>
            </a:extLst>
          </p:cNvPr>
          <p:cNvSpPr>
            <a:spLocks noGrp="1"/>
          </p:cNvSpPr>
          <p:nvPr>
            <p:ph sz="half" idx="1"/>
            <p:custDataLst>
              <p:tags r:id="rId2"/>
            </p:custDataLst>
          </p:nvPr>
        </p:nvSpPr>
        <p:spPr>
          <a:xfrm>
            <a:off x="1581912" y="2638044"/>
            <a:ext cx="4271771" cy="3101982"/>
          </a:xfrm>
        </p:spPr>
        <p:txBody>
          <a:bodyPr/>
          <a:lstStyle/>
          <a:p>
            <a:r>
              <a:rPr lang="en-US" dirty="0"/>
              <a:t>Programmers want a different random sequence each time the program runs</a:t>
            </a:r>
          </a:p>
          <a:p>
            <a:r>
              <a:rPr lang="en-US" dirty="0"/>
              <a:t>They need a source of unique seeds</a:t>
            </a:r>
          </a:p>
          <a:p>
            <a:r>
              <a:rPr lang="en-US" dirty="0"/>
              <a:t>The computer clock maintains the time since the epoch</a:t>
            </a:r>
          </a:p>
          <a:p>
            <a:pPr lvl="1"/>
            <a:r>
              <a:rPr lang="en-US" dirty="0"/>
              <a:t>Jan 1, 1970 (Unix, Linux, macOS)</a:t>
            </a:r>
          </a:p>
          <a:p>
            <a:pPr lvl="1"/>
            <a:r>
              <a:rPr lang="en-US" dirty="0"/>
              <a:t>Jan 1, 1980 (Windows)</a:t>
            </a:r>
          </a:p>
          <a:p>
            <a:r>
              <a:rPr lang="en-US" dirty="0"/>
              <a:t>Time is a monotonically increasing value</a:t>
            </a:r>
          </a:p>
        </p:txBody>
      </p:sp>
      <p:pic>
        <p:nvPicPr>
          <p:cNvPr id="6" name="Content Placeholder 5">
            <a:extLst>
              <a:ext uri="{FF2B5EF4-FFF2-40B4-BE49-F238E27FC236}">
                <a16:creationId xmlns:a16="http://schemas.microsoft.com/office/drawing/2014/main" id="{90F2A1AA-70BA-F564-E59E-A3C68AE3C6A7}"/>
              </a:ext>
            </a:extLst>
          </p:cNvPr>
          <p:cNvPicPr>
            <a:picLocks noGrp="1" noChangeAspect="1"/>
          </p:cNvPicPr>
          <p:nvPr>
            <p:ph sz="half" idx="2"/>
          </p:nvPr>
        </p:nvPicPr>
        <p:blipFill>
          <a:blip r:embed="rId5"/>
          <a:stretch>
            <a:fillRect/>
          </a:stretch>
        </p:blipFill>
        <p:spPr>
          <a:xfrm>
            <a:off x="6338319" y="2524428"/>
            <a:ext cx="3073969" cy="3073969"/>
          </a:xfrm>
        </p:spPr>
      </p:pic>
    </p:spTree>
    <p:extLst>
      <p:ext uri="{BB962C8B-B14F-4D97-AF65-F5344CB8AC3E}">
        <p14:creationId xmlns:p14="http://schemas.microsoft.com/office/powerpoint/2010/main" val="3372346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665CB7B-6E41-E54E-6300-4C082DEDDFA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Inherited C</a:t>
            </a:r>
            <a:br>
              <a:rPr lang="en-US" dirty="0"/>
            </a:br>
            <a:r>
              <a:rPr lang="en-US" dirty="0"/>
              <a:t>Random Number Generator</a:t>
            </a:r>
          </a:p>
        </p:txBody>
      </p:sp>
      <p:sp>
        <p:nvSpPr>
          <p:cNvPr id="3" name="Content Placeholder 2">
            <a:extLst>
              <a:ext uri="{FF2B5EF4-FFF2-40B4-BE49-F238E27FC236}">
                <a16:creationId xmlns:a16="http://schemas.microsoft.com/office/drawing/2014/main" id="{BCC13810-E20A-B85C-B997-862194C5AA8B}"/>
              </a:ext>
            </a:extLst>
          </p:cNvPr>
          <p:cNvSpPr>
            <a:spLocks noGrp="1"/>
          </p:cNvSpPr>
          <p:nvPr>
            <p:ph idx="1"/>
            <p:custDataLst>
              <p:tags r:id="rId2"/>
            </p:custDataLst>
          </p:nvPr>
        </p:nvSpPr>
        <p:spPr>
          <a:xfrm>
            <a:off x="2231136" y="2638044"/>
            <a:ext cx="7729728" cy="3101983"/>
          </a:xfrm>
        </p:spPr>
        <p:txBody>
          <a:bodyPr>
            <a:normAutofit/>
          </a:bodyPr>
          <a:lstStyle/>
          <a:p>
            <a:pPr marL="0" indent="0">
              <a:buNone/>
            </a:pPr>
            <a:r>
              <a:rPr lang="en-US" dirty="0">
                <a:latin typeface="Consolas" panose="020B0609020204030204" pitchFamily="49" charset="0"/>
              </a:rPr>
              <a:t>#include &lt;stdlib.h&gt;</a:t>
            </a:r>
          </a:p>
          <a:p>
            <a:pPr marL="0" indent="0">
              <a:buNone/>
            </a:pPr>
            <a:r>
              <a:rPr lang="en-US" dirty="0">
                <a:latin typeface="Consolas" panose="020B0609020204030204" pitchFamily="49" charset="0"/>
              </a:rPr>
              <a:t>#include &lt;time.h&gt;</a:t>
            </a:r>
          </a:p>
          <a:p>
            <a:pPr marL="0" indent="0">
              <a:buNone/>
            </a:pPr>
            <a:endParaRPr lang="en-US" dirty="0">
              <a:latin typeface="Consolas" panose="020B0609020204030204" pitchFamily="49" charset="0"/>
            </a:endParaRPr>
          </a:p>
          <a:p>
            <a:pPr marL="0" indent="0">
              <a:buNone/>
            </a:pPr>
            <a:r>
              <a:rPr lang="en-US" dirty="0">
                <a:latin typeface="Consolas" panose="020B0609020204030204" pitchFamily="49" charset="0"/>
              </a:rPr>
              <a:t>srand((unsigned)time(nullptr));</a:t>
            </a:r>
          </a:p>
          <a:p>
            <a:pPr marL="0" indent="0">
              <a:buNone/>
            </a:pPr>
            <a:endParaRPr lang="en-US" dirty="0">
              <a:latin typeface="Consolas" panose="020B0609020204030204" pitchFamily="49" charset="0"/>
            </a:endParaRPr>
          </a:p>
          <a:p>
            <a:pPr marL="0" indent="0">
              <a:buNone/>
            </a:pPr>
            <a:r>
              <a:rPr lang="en-US" dirty="0">
                <a:latin typeface="Consolas" panose="020B0609020204030204" pitchFamily="49" charset="0"/>
              </a:rPr>
              <a:t>for (int i = 0; i &lt; 10; i++)</a:t>
            </a:r>
          </a:p>
          <a:p>
            <a:pPr marL="0" indent="0">
              <a:buNone/>
            </a:pPr>
            <a:r>
              <a:rPr lang="en-US" dirty="0">
                <a:latin typeface="Consolas" panose="020B0609020204030204" pitchFamily="49" charset="0"/>
              </a:rPr>
              <a:t>	numbers[i] = rand() % 100;</a:t>
            </a:r>
          </a:p>
        </p:txBody>
      </p:sp>
    </p:spTree>
    <p:extLst>
      <p:ext uri="{BB962C8B-B14F-4D97-AF65-F5344CB8AC3E}">
        <p14:creationId xmlns:p14="http://schemas.microsoft.com/office/powerpoint/2010/main" val="39604157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 name="PRESENTER_DUMMYTAG" val="&lt;DummyForForceWrite&gt;&lt;/DummyForForceWrite&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31&quot;/&gt;&lt;/TableIndex&gt;&lt;/ShapeTextInfo&gt;"/>
  <p:tag name="PRESENTER_DUMMYTAG" val="&lt;DummyForForceWrite&gt;&lt;/DummyForForceWrite&gt;"/>
  <p:tag name="HTML_SHAPEINFO" val="&lt;ThreeDShapeInfo&gt;&lt;uuid val=&quot;{C40C03BD-5D4F-4E95-8E34-8BB9EB6AAEF8}&quot;/&gt;&lt;isInvalidForFieldText val=&quot;0&quot;/&gt;&lt;Image&gt;&lt;filename val=&quot;C:\Users\delroy\AppData\Local\Temp\CP16152309656Session\CPTrustFolder16152309671\PPTImport16152465296\data\asimages\{C40C03BD-5D4F-4E95-8E34-8BB9EB6AAEF8}_1.png&quot;/&gt;&lt;left val=&quot;282&quot;/&gt;&lt;top val=&quot;452&quot;/&gt;&lt;width val=&quot;715&quot;/&gt;&lt;height val=&quot;1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6F07BB21-4526-45F7-9758-59AD8A737FAD}&quot;/&gt;&lt;isInvalidForFieldText val=&quot;0&quot;/&gt;&lt;Image&gt;&lt;filename val=&quot;C:\Users\delroy\AppData\Local\Temp\CP16152309656Session\CPTrustFolder16152309671\PPTImport16152465296\data\asimages\{6F07BB21-4526-45F7-9758-59AD8A737FAD}_1.png&quot;/&gt;&lt;left val=&quot;167&quot;/&gt;&lt;top val=&quot;647&quot;/&gt;&lt;width val=&quot;159&quot;/&gt;&lt;height val=&quot;35&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0&quot;/&gt;&lt;/TableIndex&gt;&lt;/ShapeTextInfo&gt;"/>
  <p:tag name="HTML_SHAPEINFO" val="&lt;ThreeDShapeInfo&gt;&lt;uuid val=&quot;{57FF496D-188F-4DF9-A4AD-5AC6F3F269B8}&quot;/&gt;&lt;isInvalidForFieldText val=&quot;0&quot;/&gt;&lt;Image&gt;&lt;filename val=&quot;C:\Users\delroy\AppData\Local\Temp\CP16152309656Session\CPTrustFolder16152309671\PPTImport16152465296\data\asimages\{57FF496D-188F-4DF9-A4AD-5AC6F3F269B8}_2.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30&quot;/&gt;&lt;lineCharCount val=&quot;14&quot;/&gt;&lt;lineCharCount val=&quot;39&quot;/&gt;&lt;lineCharCount val=&quot;11&quot;/&gt;&lt;/TableIndex&gt;&lt;/ShapeTextInfo&gt;"/>
  <p:tag name="HTML_SHAPEINFO" val="&lt;ThreeDShapeInfo&gt;&lt;uuid val=&quot;{8FFF3B11-0E07-4243-80DA-5150118BE71C}&quot;/&gt;&lt;isInvalidForFieldText val=&quot;0&quot;/&gt;&lt;Image&gt;&lt;filename val=&quot;C:\Users\delroy\AppData\Local\Temp\CP16152309656Session\CPTrustFolder16152309671\PPTImport16152465296\data\asimages\{8FFF3B11-0E07-4243-80DA-5150118BE71C}_2.png&quot;/&gt;&lt;left val=&quot;161&quot;/&gt;&lt;top val=&quot;273&quot;/&gt;&lt;width val=&quot;453&quot;/&gt;&lt;height val=&quot;329&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0&quot;/&gt;&lt;/TableIndex&gt;&lt;/ShapeTextInfo&gt;"/>
  <p:tag name="HTML_SHAPEINFO" val="&lt;ThreeDShapeInfo&gt;&lt;uuid val=&quot;{8A12F7D8-8D59-4992-8A92-93126766D988}&quot;/&gt;&lt;isInvalidForFieldText val=&quot;0&quot;/&gt;&lt;Image&gt;&lt;filename val=&quot;C:\Users\delroy\AppData\Local\Temp\CP16152309656Session\CPTrustFolder16152309671\PPTImport16152465296\data\asimages\{8A12F7D8-8D59-4992-8A92-93126766D988}_3.png&quot;/&gt;&lt;left val=&quot;233&quot;/&gt;&lt;top val=&quot;100&quot;/&gt;&lt;width val=&quot;813&quot;/&gt;&lt;height val=&quot;126&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0&quot;/&gt;&lt;lineCharCount val=&quot;14&quot;/&gt;&lt;lineCharCount val=&quot;39&quot;/&gt;&lt;lineCharCount val=&quot;12&quot;/&gt;&lt;lineCharCount val=&quot;30&quot;/&gt;&lt;lineCharCount val=&quot;27&quot;/&gt;&lt;lineCharCount val=&quot;37&quot;/&gt;&lt;lineCharCount val=&quot;37&quot;/&gt;&lt;/TableIndex&gt;&lt;/ShapeTextInfo&gt;"/>
  <p:tag name="HTML_SHAPEINFO" val="&lt;ThreeDShapeInfo&gt;&lt;uuid val=&quot;{CB82FE38-788F-4961-B24A-C2FB3A91F24C}&quot;/&gt;&lt;isInvalidForFieldText val=&quot;0&quot;/&gt;&lt;Image&gt;&lt;filename val=&quot;C:\Users\delroy\AppData\Local\Temp\CP16152309656Session\CPTrustFolder16152309671\PPTImport16152465296\data\asimages\{CB82FE38-788F-4961-B24A-C2FB3A91F24C}_3.png&quot;/&gt;&lt;left val=&quot;161&quot;/&gt;&lt;top val=&quot;273&quot;/&gt;&lt;width val=&quot;453&quot;/&gt;&lt;height val=&quot;329&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9&quot;/&gt;&lt;/TableIndex&gt;&lt;/ShapeTextInfo&gt;"/>
  <p:tag name="HTML_SHAPEINFO" val="&lt;ThreeDShapeInfo&gt;&lt;uuid val=&quot;{79CB24D9-62CB-4731-87CF-5C92C7CE3974}&quot;/&gt;&lt;isInvalidForFieldText val=&quot;0&quot;/&gt;&lt;Image&gt;&lt;filename val=&quot;C:\Users\delroy\AppData\Local\Temp\CP16152309656Session\CPTrustFolder16152309671\PPTImport16152465296\data\asimages\{79CB24D9-62CB-4731-87CF-5C92C7CE3974}_4.png&quot;/&gt;&lt;left val=&quot;233&quot;/&gt;&lt;top val=&quot;100&quot;/&gt;&lt;width val=&quot;813&quot;/&gt;&lt;height val=&quot;12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41&quot;/&gt;&lt;lineCharCount val=&quot;27&quot;/&gt;&lt;lineCharCount val=&quot;43&quot;/&gt;&lt;lineCharCount val=&quot;34&quot;/&gt;&lt;/TableIndex&gt;&lt;/ShapeTextInfo&gt;"/>
  <p:tag name="HTML_SHAPEINFO" val="&lt;ThreeDShapeInfo&gt;&lt;uuid val=&quot;{85835FE1-F76F-422A-AA02-5A4582F5ECF6}&quot;/&gt;&lt;isInvalidForFieldText val=&quot;0&quot;/&gt;&lt;Image&gt;&lt;filename val=&quot;C:\Users\delroy\AppData\Local\Temp\CP16152309656Session\CPTrustFolder16152309671\PPTImport16152465296\data\asimages\{85835FE1-F76F-422A-AA02-5A4582F5ECF6}_4.png&quot;/&gt;&lt;left val=&quot;161&quot;/&gt;&lt;top val=&quot;273&quot;/&gt;&lt;width val=&quot;458&quot;/&gt;&lt;height val=&quot;329&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9&quot;/&gt;&lt;/TableIndex&gt;&lt;/ShapeTextInfo&gt;"/>
  <p:tag name="HTML_SHAPEINFO" val="&lt;ThreeDShapeInfo&gt;&lt;uuid val=&quot;{7B73BF65-CF8E-45EF-8D2F-EA4D7C713647}&quot;/&gt;&lt;isInvalidForFieldText val=&quot;0&quot;/&gt;&lt;Image&gt;&lt;filename val=&quot;C:\Users\delroy\AppData\Local\Temp\CP16152309656Session\CPTrustFolder16152309671\PPTImport16152465296\data\asimages\{7B73BF65-CF8E-45EF-8D2F-EA4D7C713647}_5.png&quot;/&gt;&lt;left val=&quot;233&quot;/&gt;&lt;top val=&quot;100&quot;/&gt;&lt;width val=&quot;813&quot;/&gt;&lt;height val=&quot;126&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1&quot;/&gt;&lt;lineCharCount val=&quot;27&quot;/&gt;&lt;lineCharCount val=&quot;43&quot;/&gt;&lt;lineCharCount val=&quot;35&quot;/&gt;&lt;lineCharCount val=&quot;37&quot;/&gt;&lt;lineCharCount val=&quot;13&quot;/&gt;&lt;lineCharCount val=&quot;39&quot;/&gt;&lt;lineCharCount val=&quot;12&quot;/&gt;&lt;/TableIndex&gt;&lt;/ShapeTextInfo&gt;"/>
  <p:tag name="HTML_SHAPEINFO" val="&lt;ThreeDShapeInfo&gt;&lt;uuid val=&quot;{C07BDC8D-2723-4E28-87E6-854E1CC65278}&quot;/&gt;&lt;isInvalidForFieldText val=&quot;0&quot;/&gt;&lt;Image&gt;&lt;filename val=&quot;C:\Users\delroy\AppData\Local\Temp\CP16152309656Session\CPTrustFolder16152309671\PPTImport16152465296\data\asimages\{C07BDC8D-2723-4E28-87E6-854E1CC65278}_5.png&quot;/&gt;&lt;left val=&quot;161&quot;/&gt;&lt;top val=&quot;273&quot;/&gt;&lt;width val=&quot;463&quot;/&gt;&lt;height val=&quot;329&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9&quot;/&gt;&lt;/TableIndex&gt;&lt;/ShapeTextInfo&gt;"/>
  <p:tag name="HTML_SHAPEINFO" val="&lt;ThreeDShapeInfo&gt;&lt;uuid val=&quot;{C8CA8A08-29DD-4AF4-889D-8D20727D5A78}&quot;/&gt;&lt;isInvalidForFieldText val=&quot;0&quot;/&gt;&lt;Image&gt;&lt;filename val=&quot;C:\Users\delroy\AppData\Local\Temp\CP16152309656Session\CPTrustFolder16152309671\PPTImport16152465296\data\asimages\{C8CA8A08-29DD-4AF4-889D-8D20727D5A78}_6.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41&quot;/&gt;&lt;lineCharCount val=&quot;27&quot;/&gt;&lt;lineCharCount val=&quot;43&quot;/&gt;&lt;lineCharCount val=&quot;35&quot;/&gt;&lt;lineCharCount val=&quot;37&quot;/&gt;&lt;lineCharCount val=&quot;13&quot;/&gt;&lt;lineCharCount val=&quot;39&quot;/&gt;&lt;lineCharCount val=&quot;13&quot;/&gt;&lt;lineCharCount val=&quot;42&quot;/&gt;&lt;lineCharCount val=&quot;8&quot;/&gt;&lt;/TableIndex&gt;&lt;/ShapeTextInfo&gt;"/>
  <p:tag name="HTML_SHAPEINFO" val="&lt;ThreeDShapeInfo&gt;&lt;uuid val=&quot;{E3BB8EDD-1E19-4E14-88FC-D832F37E46FD}&quot;/&gt;&lt;isInvalidForFieldText val=&quot;0&quot;/&gt;&lt;Image&gt;&lt;filename val=&quot;C:\Users\delroy\AppData\Local\Temp\CP16152309656Session\CPTrustFolder16152309671\PPTImport16152465296\data\asimages\{E3BB8EDD-1E19-4E14-88FC-D832F37E46FD}_6.png&quot;/&gt;&lt;left val=&quot;161&quot;/&gt;&lt;top val=&quot;273&quot;/&gt;&lt;width val=&quot;463&quot;/&gt;&lt;height val=&quot;383&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3&quot;/&gt;&lt;/TableIndex&gt;&lt;/ShapeTextInfo&gt;"/>
  <p:tag name="HTML_SHAPEINFO" val="&lt;ThreeDShapeInfo&gt;&lt;uuid val=&quot;{49D05A17-854C-4550-8C7D-8C3E70D36C69}&quot;/&gt;&lt;isInvalidForFieldText val=&quot;0&quot;/&gt;&lt;Image&gt;&lt;filename val=&quot;C:\Users\delroy\AppData\Local\Temp\CP16152309656Session\CPTrustFolder16152309671\PPTImport16152465296\data\asimages\{49D05A17-854C-4550-8C7D-8C3E70D36C69}_7.png&quot;/&gt;&lt;left val=&quot;233&quot;/&gt;&lt;top val=&quot;100&quot;/&gt;&lt;width val=&quot;813&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36&quot;/&gt;&lt;lineCharCount val=&quot;36&quot;/&gt;&lt;lineCharCount val=&quot;34&quot;/&gt;&lt;/TableIndex&gt;&lt;/ShapeTextInfo&gt;"/>
  <p:tag name="HTML_SHAPEINFO" val="&lt;ThreeDShapeInfo&gt;&lt;uuid val=&quot;{A5057244-6354-49A5-9D4E-7379B10C08FE}&quot;/&gt;&lt;isInvalidForFieldText val=&quot;0&quot;/&gt;&lt;Image&gt;&lt;filename val=&quot;C:\Users\delroy\AppData\Local\Temp\CP16152309656Session\CPTrustFolder16152309671\PPTImport16152465296\data\asimages\{A5057244-6354-49A5-9D4E-7379B10C08FE}_7.png&quot;/&gt;&lt;left val=&quot;161&quot;/&gt;&lt;top val=&quot;273&quot;/&gt;&lt;width val=&quot;453&quot;/&gt;&lt;height val=&quot;329&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3&quot;/&gt;&lt;/TableIndex&gt;&lt;/ShapeTextInfo&gt;"/>
  <p:tag name="HTML_SHAPEINFO" val="&lt;ThreeDShapeInfo&gt;&lt;uuid val=&quot;{31BC04B9-D57F-42BB-92C6-6682189DD45B}&quot;/&gt;&lt;isInvalidForFieldText val=&quot;0&quot;/&gt;&lt;Image&gt;&lt;filename val=&quot;C:\Users\delroy\AppData\Local\Temp\CP16152309656Session\CPTrustFolder16152309671\PPTImport16152465296\data\asimages\{31BC04B9-D57F-42BB-92C6-6682189DD45B}_8.png&quot;/&gt;&lt;left val=&quot;233&quot;/&gt;&lt;top val=&quot;100&quot;/&gt;&lt;width val=&quot;813&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6&quot;/&gt;&lt;lineCharCount val=&quot;36&quot;/&gt;&lt;lineCharCount val=&quot;35&quot;/&gt;&lt;lineCharCount val=&quot;38&quot;/&gt;&lt;lineCharCount val=&quot;16&quot;/&gt;&lt;lineCharCount val=&quot;33&quot;/&gt;&lt;lineCharCount val=&quot;22&quot;/&gt;&lt;lineCharCount val=&quot;40&quot;/&gt;&lt;/TableIndex&gt;&lt;/ShapeTextInfo&gt;"/>
  <p:tag name="HTML_SHAPEINFO" val="&lt;ThreeDShapeInfo&gt;&lt;uuid val=&quot;{61825EAF-71CB-4A02-9D0F-BD5353894430}&quot;/&gt;&lt;isInvalidForFieldText val=&quot;0&quot;/&gt;&lt;Image&gt;&lt;filename val=&quot;C:\Users\delroy\AppData\Local\Temp\CP16152309656Session\CPTrustFolder16152309671\PPTImport16152465296\data\asimages\{61825EAF-71CB-4A02-9D0F-BD5353894430}_8.png&quot;/&gt;&lt;left val=&quot;161&quot;/&gt;&lt;top val=&quot;273&quot;/&gt;&lt;width val=&quot;453&quot;/&gt;&lt;height val=&quot;329&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2&quot;/&gt;&lt;lineCharCount val=&quot;23&quot;/&gt;&lt;/TableIndex&gt;&lt;/ShapeTextInfo&gt;"/>
  <p:tag name="HTML_SHAPEINFO" val="&lt;ThreeDShapeInfo&gt;&lt;uuid val=&quot;{F6ECEF80-92C3-40E7-963A-55AEFEA13A7E}&quot;/&gt;&lt;isInvalidForFieldText val=&quot;0&quot;/&gt;&lt;Image&gt;&lt;filename val=&quot;C:\Users\delroy\AppData\Local\Temp\CP16152309656Session\CPTrustFolder16152309671\PPTImport16152465296\data\asimages\{F6ECEF80-92C3-40E7-963A-55AEFEA13A7E}_9.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0&quot;/&gt;&lt;lineCharCount val=&quot;18&quot;/&gt;&lt;lineCharCount val=&quot;1&quot;/&gt;&lt;lineCharCount val=&quot;32&quot;/&gt;&lt;lineCharCount val=&quot;1&quot;/&gt;&lt;lineCharCount val=&quot;29&quot;/&gt;&lt;lineCharCount val=&quot;27&quot;/&gt;&lt;/TableIndex&gt;&lt;/ShapeTextInfo&gt;"/>
  <p:tag name="HTML_SHAPEINFO" val="&lt;ThreeDShapeInfo&gt;&lt;uuid val=&quot;{88974A5F-20CD-4942-A36C-61AB95F17A83}&quot;/&gt;&lt;isInvalidForFieldText val=&quot;0&quot;/&gt;&lt;Image&gt;&lt;filename val=&quot;C:\Users\delroy\AppData\Local\Temp\CP16152309656Session\CPTrustFolder16152309671\PPTImport16152465296\data\asimages\{88974A5F-20CD-4942-A36C-61AB95F17A83}_9.png&quot;/&gt;&lt;left val=&quot;228&quot;/&gt;&lt;top val=&quot;273&quot;/&gt;&lt;width val=&quot;818&quot;/&gt;&lt;height val=&quot;329&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6&quot;/&gt;&lt;/TableIndex&gt;&lt;/ShapeTextInfo&gt;"/>
  <p:tag name="HTML_SHAPEINFO" val="&lt;ThreeDShapeInfo&gt;&lt;uuid val=&quot;{DEDEA23F-2DBD-4E32-ADA8-8B75192A39A7}&quot;/&gt;&lt;isInvalidForFieldText val=&quot;0&quot;/&gt;&lt;Image&gt;&lt;filename val=&quot;C:\Users\delroy\AppData\Local\Temp\CP16152309656Session\CPTrustFolder16152309671\PPTImport16152465296\data\asimages\{DEDEA23F-2DBD-4E32-ADA8-8B75192A39A7}_10.png&quot;/&gt;&lt;left val=&quot;233&quot;/&gt;&lt;top val=&quot;100&quot;/&gt;&lt;width val=&quot;813&quot;/&gt;&lt;height val=&quot;126&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18&quot;/&gt;&lt;lineCharCount val=&quot;18&quot;/&gt;&lt;lineCharCount val=&quot;1&quot;/&gt;&lt;lineCharCount val=&quot;22&quot;/&gt;&lt;lineCharCount val=&quot;74&quot;/&gt;&lt;lineCharCount val=&quot;1&quot;/&gt;&lt;lineCharCount val=&quot;29&quot;/&gt;&lt;lineCharCount val=&quot;21&quot;/&gt;&lt;lineCharCount val=&quot;1&quot;/&gt;&lt;lineCharCount val=&quot;46&quot;/&gt;&lt;lineCharCount val=&quot;1&quot;/&gt;&lt;lineCharCount val=&quot;29&quot;/&gt;&lt;lineCharCount val=&quot;25&quot;/&gt;&lt;/TableIndex&gt;&lt;/ShapeTextInfo&gt;"/>
  <p:tag name="HTML_SHAPEINFO" val="&lt;ThreeDShapeInfo&gt;&lt;uuid val=&quot;{10E41045-59CA-4D26-A368-35660A277D5E}&quot;/&gt;&lt;isInvalidForFieldText val=&quot;0&quot;/&gt;&lt;Image&gt;&lt;filename val=&quot;C:\Users\delroy\AppData\Local\Temp\CP16152309656Session\CPTrustFolder16152309671\PPTImport16152465296\data\asimages\{10E41045-59CA-4D26-A368-35660A277D5E}_10.png&quot;/&gt;&lt;left val=&quot;122&quot;/&gt;&lt;top val=&quot;258&quot;/&gt;&lt;width val=&quot;1071&quot;/&gt;&lt;height val=&quot;397&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840</TotalTime>
  <Words>1130</Words>
  <Application>Microsoft Office PowerPoint</Application>
  <PresentationFormat>Widescreen</PresentationFormat>
  <Paragraphs>80</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Consolas</vt:lpstr>
      <vt:lpstr>Gill Sans MT</vt:lpstr>
      <vt:lpstr>Parcel</vt:lpstr>
      <vt:lpstr>Random Number Generators RNGS</vt:lpstr>
      <vt:lpstr>Pseudo-Random Number Generators</vt:lpstr>
      <vt:lpstr>Pseudo-Random Number Generators</vt:lpstr>
      <vt:lpstr>Using Pseudo-Random Sequences</vt:lpstr>
      <vt:lpstr>Using Pseudo-Random Sequences</vt:lpstr>
      <vt:lpstr>Using Pseudo-Random Sequences</vt:lpstr>
      <vt:lpstr>Seeding A RNG</vt:lpstr>
      <vt:lpstr>Seeding A RNG</vt:lpstr>
      <vt:lpstr>Inherited C Random Number Generator</vt:lpstr>
      <vt:lpstr>C++ RNGS and Distributions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 Number Generators</dc:title>
  <dc:creator>Delroy Brinkerhoff</dc:creator>
  <cp:lastModifiedBy>delroy</cp:lastModifiedBy>
  <cp:revision>23</cp:revision>
  <dcterms:created xsi:type="dcterms:W3CDTF">2016-07-13T22:03:45Z</dcterms:created>
  <dcterms:modified xsi:type="dcterms:W3CDTF">2024-05-30T12:18:29Z</dcterms:modified>
</cp:coreProperties>
</file>