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2.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3.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4.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5.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6.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293" autoAdjust="0"/>
  </p:normalViewPr>
  <p:slideViewPr>
    <p:cSldViewPr snapToGrid="0">
      <p:cViewPr varScale="1">
        <p:scale>
          <a:sx n="94" d="100"/>
          <a:sy n="94" d="100"/>
        </p:scale>
        <p:origin x="119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71C97A-0654-4609-A109-28AA3E9C2F5D}" type="datetimeFigureOut">
              <a:rPr lang="en-US" smtClean="0"/>
              <a:t>4/22/2026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294C9A-4E7E-44F4-AB5F-AB7861B5DA61}" type="slidenum">
              <a:rPr lang="en-US" smtClean="0"/>
              <a:t>‹#›</a:t>
            </a:fld>
            <a:endParaRPr lang="en-US"/>
          </a:p>
        </p:txBody>
      </p:sp>
    </p:spTree>
    <p:extLst>
      <p:ext uri="{BB962C8B-B14F-4D97-AF65-F5344CB8AC3E}">
        <p14:creationId xmlns:p14="http://schemas.microsoft.com/office/powerpoint/2010/main" val="1657504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multiplication table problem revisits an example program from Chapter 3 that demonstrates nested for-loops. It adds a two-dimensional array to the program to illustrate how C++ programs define and use them.</a:t>
            </a:r>
          </a:p>
          <a:p>
            <a:endParaRPr lang="en-US" dirty="0"/>
          </a:p>
        </p:txBody>
      </p:sp>
      <p:sp>
        <p:nvSpPr>
          <p:cNvPr id="4" name="Slide Number Placeholder 3"/>
          <p:cNvSpPr>
            <a:spLocks noGrp="1"/>
          </p:cNvSpPr>
          <p:nvPr>
            <p:ph type="sldNum" sz="quarter" idx="5"/>
          </p:nvPr>
        </p:nvSpPr>
        <p:spPr/>
        <p:txBody>
          <a:bodyPr/>
          <a:lstStyle/>
          <a:p>
            <a:fld id="{EC294C9A-4E7E-44F4-AB5F-AB7861B5DA61}" type="slidenum">
              <a:rPr lang="en-US" smtClean="0"/>
              <a:t>1</a:t>
            </a:fld>
            <a:endParaRPr lang="en-US"/>
          </a:p>
        </p:txBody>
      </p:sp>
    </p:spTree>
    <p:extLst>
      <p:ext uri="{BB962C8B-B14F-4D97-AF65-F5344CB8AC3E}">
        <p14:creationId xmlns:p14="http://schemas.microsoft.com/office/powerpoint/2010/main" val="3622239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simplified view of a matrix is as a rectangular array of mathematical elements arranged in rows and columns. Various disciplines use them to solve systems of equations, scale and translate coordinates, and perform other complex operations. Matrix notation predates digital computers and has influenced array terminology, practice, and organization. For example, the index order of rows and columns, and using the letters </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and j to refer to a matrix element in the </a:t>
            </a:r>
            <a:r>
              <a:rPr lang="en-US" sz="1200" kern="1200" dirty="0" err="1">
                <a:solidFill>
                  <a:schemeClr val="tx1"/>
                </a:solidFill>
                <a:effectLst/>
                <a:latin typeface="+mn-lt"/>
                <a:ea typeface="+mn-ea"/>
                <a:cs typeface="+mn-cs"/>
              </a:rPr>
              <a:t>i-th</a:t>
            </a:r>
            <a:r>
              <a:rPr lang="en-US" sz="1200" kern="1200" dirty="0">
                <a:solidFill>
                  <a:schemeClr val="tx1"/>
                </a:solidFill>
                <a:effectLst/>
                <a:latin typeface="+mn-lt"/>
                <a:ea typeface="+mn-ea"/>
                <a:cs typeface="+mn-cs"/>
              </a:rPr>
              <a:t> row and j-</a:t>
            </a:r>
            <a:r>
              <a:rPr lang="en-US" sz="1200" kern="1200" dirty="0" err="1">
                <a:solidFill>
                  <a:schemeClr val="tx1"/>
                </a:solidFill>
                <a:effectLst/>
                <a:latin typeface="+mn-lt"/>
                <a:ea typeface="+mn-ea"/>
                <a:cs typeface="+mn-cs"/>
              </a:rPr>
              <a:t>th</a:t>
            </a:r>
            <a:r>
              <a:rPr lang="en-US" sz="1200" kern="1200" dirty="0">
                <a:solidFill>
                  <a:schemeClr val="tx1"/>
                </a:solidFill>
                <a:effectLst/>
                <a:latin typeface="+mn-lt"/>
                <a:ea typeface="+mn-ea"/>
                <a:cs typeface="+mn-cs"/>
              </a:rPr>
              <a:t> column, making them common loop-control variables.</a:t>
            </a:r>
          </a:p>
          <a:p>
            <a:endParaRPr lang="en-US" dirty="0"/>
          </a:p>
        </p:txBody>
      </p:sp>
      <p:sp>
        <p:nvSpPr>
          <p:cNvPr id="4" name="Slide Number Placeholder 3"/>
          <p:cNvSpPr>
            <a:spLocks noGrp="1"/>
          </p:cNvSpPr>
          <p:nvPr>
            <p:ph type="sldNum" sz="quarter" idx="5"/>
          </p:nvPr>
        </p:nvSpPr>
        <p:spPr/>
        <p:txBody>
          <a:bodyPr/>
          <a:lstStyle/>
          <a:p>
            <a:fld id="{EC294C9A-4E7E-44F4-AB5F-AB7861B5DA61}" type="slidenum">
              <a:rPr lang="en-US" smtClean="0"/>
              <a:t>2</a:t>
            </a:fld>
            <a:endParaRPr lang="en-US"/>
          </a:p>
        </p:txBody>
      </p:sp>
    </p:spTree>
    <p:extLst>
      <p:ext uri="{BB962C8B-B14F-4D97-AF65-F5344CB8AC3E}">
        <p14:creationId xmlns:p14="http://schemas.microsoft.com/office/powerpoint/2010/main" val="3071855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Defining an appropriate array is the first step to extending the multiplication program. Admittedly, the array doesn’t enhance the program, but it provides a familiar context for demonstrating array syntax. The definition includes the size of each dimension. Each size must be in a separate set of square brackets – C++ does not allow specifying the sizes as a comma-separated list in a single set of brackets. The first size is the number of rows – the downward dimension; the second size is the number of columns – the left-to-right size.</a:t>
            </a:r>
          </a:p>
          <a:p>
            <a:endParaRPr lang="en-US" dirty="0"/>
          </a:p>
        </p:txBody>
      </p:sp>
      <p:sp>
        <p:nvSpPr>
          <p:cNvPr id="4" name="Slide Number Placeholder 3"/>
          <p:cNvSpPr>
            <a:spLocks noGrp="1"/>
          </p:cNvSpPr>
          <p:nvPr>
            <p:ph type="sldNum" sz="quarter" idx="5"/>
          </p:nvPr>
        </p:nvSpPr>
        <p:spPr/>
        <p:txBody>
          <a:bodyPr/>
          <a:lstStyle/>
          <a:p>
            <a:fld id="{EC294C9A-4E7E-44F4-AB5F-AB7861B5DA61}" type="slidenum">
              <a:rPr lang="en-US" smtClean="0"/>
              <a:t>3</a:t>
            </a:fld>
            <a:endParaRPr lang="en-US"/>
          </a:p>
        </p:txBody>
      </p:sp>
    </p:spTree>
    <p:extLst>
      <p:ext uri="{BB962C8B-B14F-4D97-AF65-F5344CB8AC3E}">
        <p14:creationId xmlns:p14="http://schemas.microsoft.com/office/powerpoint/2010/main" val="1806381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Programs often use nested for-loops to process two-dimensional arrays systematically. In this example, the loop-control variable of the outer loop indexes the array’s rows, while the loop-control variable of the inner loop indexes the columns. Both loop-control variables begin at 1 and loop while they are less than or equal to 12. However, C++ arrays are always 0-indexed. The program compensates by offsetting the array indexes by 1.</a:t>
            </a:r>
          </a:p>
          <a:p>
            <a:r>
              <a:rPr lang="en-US" sz="1200" kern="1200" dirty="0">
                <a:solidFill>
                  <a:schemeClr val="tx1"/>
                </a:solidFill>
                <a:effectLst/>
                <a:latin typeface="+mn-lt"/>
                <a:ea typeface="+mn-ea"/>
                <a:cs typeface="+mn-cs"/>
              </a:rPr>
              <a:t>The program fills the array with a single statement as suggested by the single terminating semicolon. The statement holds row constant at 1, while col varies from 1 to 12; then it holds row constant at 2, while col again varies from 1 to 12. This process continues, with the inner loop cycling 12 times for each outer loop cycle, until both control variables reach 12.</a:t>
            </a:r>
          </a:p>
          <a:p>
            <a:r>
              <a:rPr lang="en-US" sz="1200" kern="1200" dirty="0">
                <a:solidFill>
                  <a:schemeClr val="tx1"/>
                </a:solidFill>
                <a:effectLst/>
                <a:latin typeface="+mn-lt"/>
                <a:ea typeface="+mn-ea"/>
                <a:cs typeface="+mn-cs"/>
              </a:rPr>
              <a:t>Braces are not required, but programmers can add either or both pairs if they choose.</a:t>
            </a:r>
          </a:p>
          <a:p>
            <a:endParaRPr lang="en-US" dirty="0"/>
          </a:p>
        </p:txBody>
      </p:sp>
      <p:sp>
        <p:nvSpPr>
          <p:cNvPr id="4" name="Slide Number Placeholder 3"/>
          <p:cNvSpPr>
            <a:spLocks noGrp="1"/>
          </p:cNvSpPr>
          <p:nvPr>
            <p:ph type="sldNum" sz="quarter" idx="5"/>
          </p:nvPr>
        </p:nvSpPr>
        <p:spPr/>
        <p:txBody>
          <a:bodyPr/>
          <a:lstStyle/>
          <a:p>
            <a:fld id="{EC294C9A-4E7E-44F4-AB5F-AB7861B5DA61}" type="slidenum">
              <a:rPr lang="en-US" smtClean="0"/>
              <a:t>4</a:t>
            </a:fld>
            <a:endParaRPr lang="en-US"/>
          </a:p>
        </p:txBody>
      </p:sp>
    </p:spTree>
    <p:extLst>
      <p:ext uri="{BB962C8B-B14F-4D97-AF65-F5344CB8AC3E}">
        <p14:creationId xmlns:p14="http://schemas.microsoft.com/office/powerpoint/2010/main" val="1567372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 two notable exceptions, printing the table follows the same pattern as filling it. First, the loop-control variables can begin at 0, and the loops use a strict less-than test. This change is possible because the operation uses the variables only as indexes. Second, printing the table requires the program to output an entire row before ending the line (i.e., before printing an end-of-line character), which requires two statements. The outer loop iterates over each row of the array. The inner loop prints each element in the row before the </a:t>
            </a:r>
            <a:r>
              <a:rPr lang="en-US" sz="1200" kern="1200" dirty="0" err="1">
                <a:solidFill>
                  <a:schemeClr val="tx1"/>
                </a:solidFill>
                <a:effectLst/>
                <a:latin typeface="+mn-lt"/>
                <a:ea typeface="+mn-ea"/>
                <a:cs typeface="+mn-cs"/>
              </a:rPr>
              <a:t>cout</a:t>
            </a:r>
            <a:r>
              <a:rPr lang="en-US" sz="1200" kern="1200" dirty="0">
                <a:solidFill>
                  <a:schemeClr val="tx1"/>
                </a:solidFill>
                <a:effectLst/>
                <a:latin typeface="+mn-lt"/>
                <a:ea typeface="+mn-ea"/>
                <a:cs typeface="+mn-cs"/>
              </a:rPr>
              <a:t> statement finishes the current row and begins the next. The braces shown here are necessary because the outer loop contains two sub-statements.</a:t>
            </a:r>
          </a:p>
          <a:p>
            <a:endParaRPr lang="en-US" dirty="0"/>
          </a:p>
        </p:txBody>
      </p:sp>
      <p:sp>
        <p:nvSpPr>
          <p:cNvPr id="4" name="Slide Number Placeholder 3"/>
          <p:cNvSpPr>
            <a:spLocks noGrp="1"/>
          </p:cNvSpPr>
          <p:nvPr>
            <p:ph type="sldNum" sz="quarter" idx="5"/>
          </p:nvPr>
        </p:nvSpPr>
        <p:spPr/>
        <p:txBody>
          <a:bodyPr/>
          <a:lstStyle/>
          <a:p>
            <a:fld id="{EC294C9A-4E7E-44F4-AB5F-AB7861B5DA61}" type="slidenum">
              <a:rPr lang="en-US" smtClean="0"/>
              <a:t>5</a:t>
            </a:fld>
            <a:endParaRPr lang="en-US"/>
          </a:p>
        </p:txBody>
      </p:sp>
    </p:spTree>
    <p:extLst>
      <p:ext uri="{BB962C8B-B14F-4D97-AF65-F5344CB8AC3E}">
        <p14:creationId xmlns:p14="http://schemas.microsoft.com/office/powerpoint/2010/main" val="58954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Moving the table-filling and printing operations into functions demonstrates how C++ programs process two-dimensional array arguments and parameters. The definition of the array variable remains unchanged. The syntax for calling the functions and passing an array argument is independent of how many dimensions the array has. However, the syntax for defining a two-dimensional parameter depends on the array’s size in an unexpected way.</a:t>
            </a:r>
          </a:p>
          <a:p>
            <a:r>
              <a:rPr lang="en-US" sz="1200" kern="1200" dirty="0">
                <a:solidFill>
                  <a:schemeClr val="tx1"/>
                </a:solidFill>
                <a:effectLst/>
                <a:latin typeface="+mn-lt"/>
                <a:ea typeface="+mn-ea"/>
                <a:cs typeface="+mn-cs"/>
              </a:rPr>
              <a:t>The operations locating an array element in memory don’t require the size of the first dimension - the number of rows in this example. However, they do require the second and any subsequent dimension sizes. The text demonstrates how C++ locates array elements in the “Row-Major Ordering” section later in the chapter.</a:t>
            </a:r>
          </a:p>
          <a:p>
            <a:endParaRPr lang="en-US" dirty="0"/>
          </a:p>
        </p:txBody>
      </p:sp>
      <p:sp>
        <p:nvSpPr>
          <p:cNvPr id="4" name="Slide Number Placeholder 3"/>
          <p:cNvSpPr>
            <a:spLocks noGrp="1"/>
          </p:cNvSpPr>
          <p:nvPr>
            <p:ph type="sldNum" sz="quarter" idx="5"/>
          </p:nvPr>
        </p:nvSpPr>
        <p:spPr/>
        <p:txBody>
          <a:bodyPr/>
          <a:lstStyle/>
          <a:p>
            <a:fld id="{EC294C9A-4E7E-44F4-AB5F-AB7861B5DA61}" type="slidenum">
              <a:rPr lang="en-US" smtClean="0"/>
              <a:t>6</a:t>
            </a:fld>
            <a:endParaRPr lang="en-US"/>
          </a:p>
        </p:txBody>
      </p:sp>
    </p:spTree>
    <p:extLst>
      <p:ext uri="{BB962C8B-B14F-4D97-AF65-F5344CB8AC3E}">
        <p14:creationId xmlns:p14="http://schemas.microsoft.com/office/powerpoint/2010/main" val="1543593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Moving the loops that fill the table into a function doesn’t logically change them. The critical feature is how the function defines the array parameter. In the first example, the client (main) and the function must follow a shared protocol specifying 12 rows and 12 columns. This protocol only requires passing one argument to the function, but it is inflexible.</a:t>
            </a:r>
          </a:p>
          <a:p>
            <a:r>
              <a:rPr lang="en-US" sz="1200" kern="1200" dirty="0">
                <a:solidFill>
                  <a:schemeClr val="tx1"/>
                </a:solidFill>
                <a:effectLst/>
                <a:latin typeface="+mn-lt"/>
                <a:ea typeface="+mn-ea"/>
                <a:cs typeface="+mn-cs"/>
              </a:rPr>
              <a:t>The second example is more flexible but requires an additional argument specifying the number of rows in the array. C++ allows programmers to define an array parameter without specifying the number of rows, but it does require the number of columns. This syntax allows the function to operate on any array of integers with 12 columns and an unspecified number of rows, making it flexible and the most widely used.</a:t>
            </a:r>
          </a:p>
          <a:p>
            <a:endParaRPr lang="en-US" dirty="0"/>
          </a:p>
        </p:txBody>
      </p:sp>
      <p:sp>
        <p:nvSpPr>
          <p:cNvPr id="4" name="Slide Number Placeholder 3"/>
          <p:cNvSpPr>
            <a:spLocks noGrp="1"/>
          </p:cNvSpPr>
          <p:nvPr>
            <p:ph type="sldNum" sz="quarter" idx="5"/>
          </p:nvPr>
        </p:nvSpPr>
        <p:spPr/>
        <p:txBody>
          <a:bodyPr/>
          <a:lstStyle/>
          <a:p>
            <a:fld id="{EC294C9A-4E7E-44F4-AB5F-AB7861B5DA61}" type="slidenum">
              <a:rPr lang="en-US" smtClean="0"/>
              <a:t>7</a:t>
            </a:fld>
            <a:endParaRPr lang="en-US"/>
          </a:p>
        </p:txBody>
      </p:sp>
    </p:spTree>
    <p:extLst>
      <p:ext uri="{BB962C8B-B14F-4D97-AF65-F5344CB8AC3E}">
        <p14:creationId xmlns:p14="http://schemas.microsoft.com/office/powerpoint/2010/main" val="159106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the function that fills the table, the loops in the function that prints it are unchanged. Programmers can implement the function with a 12x12 parameter, or adopt the more flexible two-parameter version illustrated here, with the outer loop using the number-of-rows parameter.</a:t>
            </a:r>
          </a:p>
          <a:p>
            <a:endParaRPr lang="en-US" dirty="0"/>
          </a:p>
        </p:txBody>
      </p:sp>
      <p:sp>
        <p:nvSpPr>
          <p:cNvPr id="4" name="Slide Number Placeholder 3"/>
          <p:cNvSpPr>
            <a:spLocks noGrp="1"/>
          </p:cNvSpPr>
          <p:nvPr>
            <p:ph type="sldNum" sz="quarter" idx="5"/>
          </p:nvPr>
        </p:nvSpPr>
        <p:spPr/>
        <p:txBody>
          <a:bodyPr/>
          <a:lstStyle/>
          <a:p>
            <a:fld id="{EC294C9A-4E7E-44F4-AB5F-AB7861B5DA61}" type="slidenum">
              <a:rPr lang="en-US" smtClean="0"/>
              <a:t>8</a:t>
            </a:fld>
            <a:endParaRPr lang="en-US"/>
          </a:p>
        </p:txBody>
      </p:sp>
    </p:spTree>
    <p:extLst>
      <p:ext uri="{BB962C8B-B14F-4D97-AF65-F5344CB8AC3E}">
        <p14:creationId xmlns:p14="http://schemas.microsoft.com/office/powerpoint/2010/main" val="12041194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4/22/2026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4/22/2026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4/22/2026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4/22/2026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4/22/2026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4/22/2026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4/22/2026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1.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2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image" Target="../media/image2.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Multiplication Table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latin typeface="Consolas" panose="020B0609020204030204" pitchFamily="49" charset="0"/>
              </a:rPr>
              <a:t>multtab.cpp</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BF5B76-7C92-7DAE-F732-B5678904F6E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Matrix:</a:t>
            </a:r>
            <a:br>
              <a:rPr lang="en-US" dirty="0"/>
            </a:br>
            <a:r>
              <a:rPr lang="en-US" dirty="0"/>
              <a:t>two-dimensional array</a:t>
            </a:r>
          </a:p>
        </p:txBody>
      </p:sp>
      <p:pic>
        <p:nvPicPr>
          <p:cNvPr id="6" name="Content Placeholder 5">
            <a:extLst>
              <a:ext uri="{FF2B5EF4-FFF2-40B4-BE49-F238E27FC236}">
                <a16:creationId xmlns:a16="http://schemas.microsoft.com/office/drawing/2014/main" id="{C2D62937-4128-1824-0DFC-E8285E6990CC}"/>
              </a:ext>
            </a:extLst>
          </p:cNvPr>
          <p:cNvPicPr>
            <a:picLocks noGrp="1" noChangeAspect="1"/>
          </p:cNvPicPr>
          <p:nvPr>
            <p:ph idx="1"/>
          </p:nvPr>
        </p:nvPicPr>
        <p:blipFill>
          <a:blip r:embed="rId7">
            <a:extLst>
              <a:ext uri="{28A0092B-C50C-407E-A947-70E740481C1C}">
                <a14:useLocalDpi xmlns:a14="http://schemas.microsoft.com/office/drawing/2010/main" val="0"/>
              </a:ext>
            </a:extLst>
          </a:blip>
          <a:stretch>
            <a:fillRect/>
          </a:stretch>
        </p:blipFill>
        <p:spPr>
          <a:xfrm>
            <a:off x="3995445" y="3155806"/>
            <a:ext cx="4201111" cy="2067213"/>
          </a:xfrm>
          <a:prstGeom prst="rect">
            <a:avLst/>
          </a:prstGeom>
        </p:spPr>
      </p:pic>
      <p:sp>
        <p:nvSpPr>
          <p:cNvPr id="7" name="TextBox 6">
            <a:extLst>
              <a:ext uri="{FF2B5EF4-FFF2-40B4-BE49-F238E27FC236}">
                <a16:creationId xmlns:a16="http://schemas.microsoft.com/office/drawing/2014/main" id="{C2475F52-AFE0-6215-34D6-59C2B5FC4249}"/>
              </a:ext>
            </a:extLst>
          </p:cNvPr>
          <p:cNvSpPr txBox="1"/>
          <p:nvPr>
            <p:custDataLst>
              <p:tags r:id="rId2"/>
            </p:custDataLst>
          </p:nvPr>
        </p:nvSpPr>
        <p:spPr>
          <a:xfrm>
            <a:off x="4662535" y="2678416"/>
            <a:ext cx="3449370" cy="369332"/>
          </a:xfrm>
          <a:prstGeom prst="rect">
            <a:avLst/>
          </a:prstGeom>
          <a:noFill/>
        </p:spPr>
        <p:txBody>
          <a:bodyPr wrap="square" rtlCol="0">
            <a:spAutoFit/>
          </a:bodyPr>
          <a:lstStyle/>
          <a:p>
            <a:pPr algn="ctr"/>
            <a:r>
              <a:rPr lang="en-US" dirty="0"/>
              <a:t>Columns</a:t>
            </a:r>
          </a:p>
        </p:txBody>
      </p:sp>
      <p:cxnSp>
        <p:nvCxnSpPr>
          <p:cNvPr id="15" name="Straight Arrow Connector 14">
            <a:extLst>
              <a:ext uri="{FF2B5EF4-FFF2-40B4-BE49-F238E27FC236}">
                <a16:creationId xmlns:a16="http://schemas.microsoft.com/office/drawing/2014/main" id="{A5BA9D83-2A22-00E5-9D62-83B2D0A4CEED}"/>
              </a:ext>
            </a:extLst>
          </p:cNvPr>
          <p:cNvCxnSpPr>
            <a:cxnSpLocks/>
          </p:cNvCxnSpPr>
          <p:nvPr/>
        </p:nvCxnSpPr>
        <p:spPr>
          <a:xfrm>
            <a:off x="6900863" y="2893219"/>
            <a:ext cx="1247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5382442E-82CE-173C-E171-B1E162F89EF8}"/>
              </a:ext>
            </a:extLst>
          </p:cNvPr>
          <p:cNvCxnSpPr/>
          <p:nvPr/>
        </p:nvCxnSpPr>
        <p:spPr>
          <a:xfrm flipH="1">
            <a:off x="4641056" y="2893219"/>
            <a:ext cx="122872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TextBox 19">
            <a:extLst>
              <a:ext uri="{FF2B5EF4-FFF2-40B4-BE49-F238E27FC236}">
                <a16:creationId xmlns:a16="http://schemas.microsoft.com/office/drawing/2014/main" id="{6476089A-D3EB-B521-F092-9EF1F03FF2A9}"/>
              </a:ext>
            </a:extLst>
          </p:cNvPr>
          <p:cNvSpPr txBox="1"/>
          <p:nvPr>
            <p:custDataLst>
              <p:tags r:id="rId3"/>
            </p:custDataLst>
          </p:nvPr>
        </p:nvSpPr>
        <p:spPr>
          <a:xfrm>
            <a:off x="8356349" y="3974469"/>
            <a:ext cx="706170" cy="369332"/>
          </a:xfrm>
          <a:prstGeom prst="rect">
            <a:avLst/>
          </a:prstGeom>
          <a:noFill/>
        </p:spPr>
        <p:txBody>
          <a:bodyPr wrap="square" rtlCol="0">
            <a:spAutoFit/>
          </a:bodyPr>
          <a:lstStyle/>
          <a:p>
            <a:r>
              <a:rPr lang="en-US" dirty="0"/>
              <a:t>Rows</a:t>
            </a:r>
          </a:p>
        </p:txBody>
      </p:sp>
      <p:cxnSp>
        <p:nvCxnSpPr>
          <p:cNvPr id="22" name="Straight Arrow Connector 21">
            <a:extLst>
              <a:ext uri="{FF2B5EF4-FFF2-40B4-BE49-F238E27FC236}">
                <a16:creationId xmlns:a16="http://schemas.microsoft.com/office/drawing/2014/main" id="{6F317FC1-DD35-124D-36A5-5CE48C5D9241}"/>
              </a:ext>
            </a:extLst>
          </p:cNvPr>
          <p:cNvCxnSpPr>
            <a:stCxn id="20" idx="0"/>
          </p:cNvCxnSpPr>
          <p:nvPr/>
        </p:nvCxnSpPr>
        <p:spPr>
          <a:xfrm flipH="1" flipV="1">
            <a:off x="8703469" y="3217069"/>
            <a:ext cx="5965" cy="7574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00D723E8-7A85-6A20-B01D-6993EBF93356}"/>
              </a:ext>
            </a:extLst>
          </p:cNvPr>
          <p:cNvCxnSpPr>
            <a:stCxn id="20" idx="2"/>
          </p:cNvCxnSpPr>
          <p:nvPr/>
        </p:nvCxnSpPr>
        <p:spPr>
          <a:xfrm>
            <a:off x="8709434" y="4343801"/>
            <a:ext cx="3560" cy="83303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id="{96D75BA5-5FB1-A8A0-21C5-6ACB60A36E84}"/>
              </a:ext>
            </a:extLst>
          </p:cNvPr>
          <p:cNvSpPr txBox="1"/>
          <p:nvPr>
            <p:custDataLst>
              <p:tags r:id="rId4"/>
            </p:custDataLst>
          </p:nvPr>
        </p:nvSpPr>
        <p:spPr>
          <a:xfrm>
            <a:off x="4662535" y="5287237"/>
            <a:ext cx="3486103" cy="584775"/>
          </a:xfrm>
          <a:prstGeom prst="rect">
            <a:avLst/>
          </a:prstGeom>
          <a:noFill/>
        </p:spPr>
        <p:txBody>
          <a:bodyPr wrap="square" rtlCol="0">
            <a:spAutoFit/>
          </a:bodyPr>
          <a:lstStyle/>
          <a:p>
            <a:pPr algn="ctr"/>
            <a:r>
              <a:rPr lang="en-US" sz="3200" dirty="0"/>
              <a:t>a</a:t>
            </a:r>
            <a:r>
              <a:rPr lang="en-US" sz="3200" baseline="-25000" dirty="0"/>
              <a:t>i,j</a:t>
            </a:r>
            <a:r>
              <a:rPr lang="en-US" sz="3200" dirty="0"/>
              <a:t> = a</a:t>
            </a:r>
            <a:r>
              <a:rPr lang="en-US" sz="3200" baseline="-25000" dirty="0"/>
              <a:t>row,col</a:t>
            </a:r>
          </a:p>
        </p:txBody>
      </p:sp>
    </p:spTree>
    <p:extLst>
      <p:ext uri="{BB962C8B-B14F-4D97-AF65-F5344CB8AC3E}">
        <p14:creationId xmlns:p14="http://schemas.microsoft.com/office/powerpoint/2010/main" val="1884910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6260-2A30-BF82-A56F-EFB82762609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Two-dimensional array</a:t>
            </a:r>
          </a:p>
        </p:txBody>
      </p:sp>
      <p:sp>
        <p:nvSpPr>
          <p:cNvPr id="3" name="Content Placeholder 2">
            <a:extLst>
              <a:ext uri="{FF2B5EF4-FFF2-40B4-BE49-F238E27FC236}">
                <a16:creationId xmlns:a16="http://schemas.microsoft.com/office/drawing/2014/main" id="{825FAD5F-F61C-6D7A-AF66-A540CDC13B2C}"/>
              </a:ext>
            </a:extLst>
          </p:cNvPr>
          <p:cNvSpPr>
            <a:spLocks noGrp="1"/>
          </p:cNvSpPr>
          <p:nvPr>
            <p:ph sz="half" idx="1"/>
            <p:custDataLst>
              <p:tags r:id="rId2"/>
            </p:custDataLst>
          </p:nvPr>
        </p:nvSpPr>
        <p:spPr>
          <a:xfrm>
            <a:off x="1581912" y="2638044"/>
            <a:ext cx="4271771" cy="3101982"/>
          </a:xfrm>
        </p:spPr>
        <p:txBody>
          <a:bodyPr/>
          <a:lstStyle/>
          <a:p>
            <a:r>
              <a:rPr lang="en-US" dirty="0">
                <a:latin typeface="Consolas" panose="020B0609020204030204" pitchFamily="49" charset="0"/>
              </a:rPr>
              <a:t>int table[12][12];</a:t>
            </a:r>
          </a:p>
          <a:p>
            <a:r>
              <a:rPr lang="en-US" dirty="0"/>
              <a:t>0-indexed</a:t>
            </a:r>
          </a:p>
          <a:p>
            <a:pPr lvl="1"/>
            <a:r>
              <a:rPr lang="en-US" dirty="0"/>
              <a:t>0 ≤ i &lt; 12</a:t>
            </a:r>
          </a:p>
          <a:p>
            <a:pPr lvl="1"/>
            <a:r>
              <a:rPr lang="en-US" dirty="0"/>
              <a:t>0 ≤ j &lt; 12</a:t>
            </a:r>
          </a:p>
        </p:txBody>
      </p:sp>
      <p:pic>
        <p:nvPicPr>
          <p:cNvPr id="18" name="Content Placeholder 17">
            <a:extLst>
              <a:ext uri="{FF2B5EF4-FFF2-40B4-BE49-F238E27FC236}">
                <a16:creationId xmlns:a16="http://schemas.microsoft.com/office/drawing/2014/main" id="{72E85D7F-87AE-9DDF-0132-3E25CB14674A}"/>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6681457" y="2442033"/>
            <a:ext cx="3302541" cy="3219197"/>
          </a:xfrm>
          <a:prstGeom prst="rect">
            <a:avLst/>
          </a:prstGeom>
        </p:spPr>
      </p:pic>
    </p:spTree>
    <p:extLst>
      <p:ext uri="{BB962C8B-B14F-4D97-AF65-F5344CB8AC3E}">
        <p14:creationId xmlns:p14="http://schemas.microsoft.com/office/powerpoint/2010/main" val="3086215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182AF-0A92-3387-AA0F-60FCC163F78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Filling The table</a:t>
            </a:r>
          </a:p>
        </p:txBody>
      </p:sp>
      <p:sp>
        <p:nvSpPr>
          <p:cNvPr id="3" name="Content Placeholder 2">
            <a:extLst>
              <a:ext uri="{FF2B5EF4-FFF2-40B4-BE49-F238E27FC236}">
                <a16:creationId xmlns:a16="http://schemas.microsoft.com/office/drawing/2014/main" id="{CC47B19C-F13B-3B55-7760-8B8D2582A436}"/>
              </a:ext>
            </a:extLst>
          </p:cNvPr>
          <p:cNvSpPr>
            <a:spLocks noGrp="1"/>
          </p:cNvSpPr>
          <p:nvPr>
            <p:ph idx="1"/>
            <p:custDataLst>
              <p:tags r:id="rId2"/>
            </p:custDataLst>
          </p:nvPr>
        </p:nvSpPr>
        <p:spPr>
          <a:xfrm>
            <a:off x="3217958" y="2638044"/>
            <a:ext cx="5898876" cy="3138067"/>
          </a:xfrm>
        </p:spPr>
        <p:txBody>
          <a:bodyPr/>
          <a:lstStyle/>
          <a:p>
            <a:pPr marL="0" indent="0">
              <a:spcBef>
                <a:spcPts val="0"/>
              </a:spcBef>
              <a:buNone/>
            </a:pPr>
            <a:r>
              <a:rPr lang="en-US" dirty="0">
                <a:latin typeface="Consolas" panose="020B0609020204030204" pitchFamily="49" charset="0"/>
              </a:rPr>
              <a:t>for (int row = 1; row &lt;= 12; row++)</a:t>
            </a:r>
          </a:p>
          <a:p>
            <a:pPr marL="0" indent="0">
              <a:spcBef>
                <a:spcPts val="0"/>
              </a:spcBef>
              <a:buNone/>
            </a:pPr>
            <a:r>
              <a:rPr lang="en-US" dirty="0">
                <a:latin typeface="Consolas" panose="020B0609020204030204" pitchFamily="49" charset="0"/>
              </a:rPr>
              <a:t>    for (int col = 1; col &lt;= 12; col++)</a:t>
            </a:r>
          </a:p>
          <a:p>
            <a:pPr marL="0" indent="0">
              <a:spcBef>
                <a:spcPts val="0"/>
              </a:spcBef>
              <a:buNone/>
            </a:pPr>
            <a:r>
              <a:rPr lang="en-US" dirty="0">
                <a:latin typeface="Consolas" panose="020B0609020204030204" pitchFamily="49" charset="0"/>
              </a:rPr>
              <a:t>        table[row - 1][col - 1] = row * col</a:t>
            </a:r>
            <a:r>
              <a:rPr lang="en-US" dirty="0">
                <a:solidFill>
                  <a:srgbClr val="FF0000"/>
                </a:solidFill>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for (int row = 1; row &lt;= 12; row++)</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for (int col = 1; col &lt;= 12; col++)</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table[row - 1][col - 1] = row * col</a:t>
            </a:r>
            <a:r>
              <a:rPr lang="en-US" dirty="0">
                <a:solidFill>
                  <a:srgbClr val="FF0000"/>
                </a:solidFill>
                <a:latin typeface="Consolas" panose="020B0609020204030204" pitchFamily="49" charset="0"/>
              </a:rPr>
              <a:t>;</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p:txBody>
      </p:sp>
      <p:cxnSp>
        <p:nvCxnSpPr>
          <p:cNvPr id="5" name="Straight Connector 4">
            <a:extLst>
              <a:ext uri="{FF2B5EF4-FFF2-40B4-BE49-F238E27FC236}">
                <a16:creationId xmlns:a16="http://schemas.microsoft.com/office/drawing/2014/main" id="{365AD56E-B5F9-7BC1-4260-41D349773789}"/>
              </a:ext>
            </a:extLst>
          </p:cNvPr>
          <p:cNvCxnSpPr/>
          <p:nvPr/>
        </p:nvCxnSpPr>
        <p:spPr>
          <a:xfrm>
            <a:off x="3331675" y="3657596"/>
            <a:ext cx="553166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0496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436F7-F303-FCBF-CCC8-8BB0B334FEF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Printing The Table</a:t>
            </a:r>
          </a:p>
        </p:txBody>
      </p:sp>
      <p:sp>
        <p:nvSpPr>
          <p:cNvPr id="3" name="Content Placeholder 2">
            <a:extLst>
              <a:ext uri="{FF2B5EF4-FFF2-40B4-BE49-F238E27FC236}">
                <a16:creationId xmlns:a16="http://schemas.microsoft.com/office/drawing/2014/main" id="{E408CE41-1D46-2251-EAE6-3323D8E07732}"/>
              </a:ext>
            </a:extLst>
          </p:cNvPr>
          <p:cNvSpPr>
            <a:spLocks noGrp="1"/>
          </p:cNvSpPr>
          <p:nvPr>
            <p:ph idx="1"/>
            <p:custDataLst>
              <p:tags r:id="rId2"/>
            </p:custDataLst>
          </p:nvPr>
        </p:nvSpPr>
        <p:spPr>
          <a:xfrm>
            <a:off x="3272279" y="2638044"/>
            <a:ext cx="5672539" cy="1952063"/>
          </a:xfrm>
        </p:spPr>
        <p:txBody>
          <a:bodyPr/>
          <a:lstStyle/>
          <a:p>
            <a:pPr marL="0" indent="0">
              <a:spcBef>
                <a:spcPts val="0"/>
              </a:spcBef>
              <a:buNone/>
            </a:pPr>
            <a:r>
              <a:rPr lang="en-US" dirty="0">
                <a:latin typeface="Consolas" panose="020B0609020204030204" pitchFamily="49" charset="0"/>
              </a:rPr>
              <a:t>for (int row = 0; row &lt; 12; row++)</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for (int col = 0; col &lt; 12; col++)</a:t>
            </a:r>
          </a:p>
          <a:p>
            <a:pPr marL="0" indent="0">
              <a:spcBef>
                <a:spcPts val="0"/>
              </a:spcBef>
              <a:buNone/>
            </a:pPr>
            <a:r>
              <a:rPr lang="en-US" dirty="0">
                <a:latin typeface="Consolas" panose="020B0609020204030204" pitchFamily="49" charset="0"/>
              </a:rPr>
              <a:t>        cout &lt;&lt; setw(4) &lt;&lt; table[row][col]</a:t>
            </a:r>
            <a:r>
              <a:rPr lang="en-US" dirty="0">
                <a:solidFill>
                  <a:srgbClr val="FF0000"/>
                </a:solidFill>
                <a:latin typeface="Consolas" panose="020B0609020204030204" pitchFamily="49" charset="0"/>
              </a:rPr>
              <a:t>;</a:t>
            </a:r>
          </a:p>
          <a:p>
            <a:pPr marL="0" indent="0">
              <a:spcBef>
                <a:spcPts val="0"/>
              </a:spcBef>
              <a:buNone/>
            </a:pPr>
            <a:r>
              <a:rPr lang="en-US" dirty="0">
                <a:latin typeface="Consolas" panose="020B0609020204030204" pitchFamily="49" charset="0"/>
              </a:rPr>
              <a:t>    cout &lt;&lt; endl</a:t>
            </a:r>
            <a:r>
              <a:rPr lang="en-US" dirty="0">
                <a:solidFill>
                  <a:srgbClr val="FF0000"/>
                </a:solidFill>
                <a:latin typeface="Consolas" panose="020B0609020204030204" pitchFamily="49" charset="0"/>
              </a:rPr>
              <a:t>;</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631646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4C4A2F-440F-F5DE-C6D4-05A39E88DAA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two-dimensional array</a:t>
            </a:r>
            <a:br>
              <a:rPr lang="en-US" dirty="0"/>
            </a:br>
            <a:r>
              <a:rPr lang="en-US" dirty="0"/>
              <a:t>function parameters</a:t>
            </a:r>
          </a:p>
        </p:txBody>
      </p:sp>
      <p:sp>
        <p:nvSpPr>
          <p:cNvPr id="3" name="Content Placeholder 2">
            <a:extLst>
              <a:ext uri="{FF2B5EF4-FFF2-40B4-BE49-F238E27FC236}">
                <a16:creationId xmlns:a16="http://schemas.microsoft.com/office/drawing/2014/main" id="{2936E091-6509-3021-FDA2-A27A7B985CDC}"/>
              </a:ext>
            </a:extLst>
          </p:cNvPr>
          <p:cNvSpPr>
            <a:spLocks noGrp="1"/>
          </p:cNvSpPr>
          <p:nvPr>
            <p:ph sz="half" idx="1"/>
            <p:custDataLst>
              <p:tags r:id="rId2"/>
            </p:custDataLst>
          </p:nvPr>
        </p:nvSpPr>
        <p:spPr>
          <a:xfrm>
            <a:off x="1358020" y="2638044"/>
            <a:ext cx="4495663" cy="3101982"/>
          </a:xfrm>
        </p:spPr>
        <p:txBody>
          <a:bodyPr>
            <a:normAutofit/>
          </a:bodyPr>
          <a:lstStyle/>
          <a:p>
            <a:pPr marL="0" indent="0">
              <a:spcBef>
                <a:spcPts val="0"/>
              </a:spcBef>
              <a:buNone/>
            </a:pPr>
            <a:r>
              <a:rPr lang="en-US" dirty="0">
                <a:latin typeface="Consolas" panose="020B0609020204030204" pitchFamily="49" charset="0"/>
              </a:rPr>
              <a:t>#include &lt;iostream&gt;</a:t>
            </a:r>
          </a:p>
          <a:p>
            <a:pPr marL="0" indent="0">
              <a:spcBef>
                <a:spcPts val="0"/>
              </a:spcBef>
              <a:buNone/>
            </a:pPr>
            <a:r>
              <a:rPr lang="en-US" dirty="0">
                <a:latin typeface="Consolas" panose="020B0609020204030204" pitchFamily="49" charset="0"/>
              </a:rPr>
              <a:t>#include &lt;iomanip&gt;</a:t>
            </a:r>
          </a:p>
          <a:p>
            <a:pPr marL="0" indent="0">
              <a:spcBef>
                <a:spcPts val="0"/>
              </a:spcBef>
              <a:buNone/>
            </a:pPr>
            <a:r>
              <a:rPr lang="en-US" dirty="0">
                <a:latin typeface="Consolas" panose="020B0609020204030204" pitchFamily="49" charset="0"/>
              </a:rPr>
              <a:t>using namespace std;</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void fill_table(int tab[][12]);</a:t>
            </a:r>
          </a:p>
          <a:p>
            <a:pPr marL="0" indent="0">
              <a:spcBef>
                <a:spcPts val="0"/>
              </a:spcBef>
              <a:buNone/>
            </a:pPr>
            <a:r>
              <a:rPr lang="en-US" dirty="0">
                <a:latin typeface="Consolas" panose="020B0609020204030204" pitchFamily="49" charset="0"/>
              </a:rPr>
              <a:t>void print_table(int tab[][12]);</a:t>
            </a:r>
          </a:p>
          <a:p>
            <a:pPr marL="0" indent="0">
              <a:spcBef>
                <a:spcPts val="0"/>
              </a:spcBef>
              <a:buNone/>
            </a:pPr>
            <a:endParaRPr lang="en-US" dirty="0">
              <a:latin typeface="Consolas" panose="020B0609020204030204" pitchFamily="49" charset="0"/>
            </a:endParaRPr>
          </a:p>
        </p:txBody>
      </p:sp>
      <p:sp>
        <p:nvSpPr>
          <p:cNvPr id="5" name="Content Placeholder 4">
            <a:extLst>
              <a:ext uri="{FF2B5EF4-FFF2-40B4-BE49-F238E27FC236}">
                <a16:creationId xmlns:a16="http://schemas.microsoft.com/office/drawing/2014/main" id="{1DDB31AE-C54C-3F76-F2B7-E2A72843D3B2}"/>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int main()</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table[12][12];</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fill_table(table);</a:t>
            </a:r>
          </a:p>
          <a:p>
            <a:pPr marL="0" indent="0">
              <a:spcBef>
                <a:spcPts val="0"/>
              </a:spcBef>
              <a:buNone/>
            </a:pPr>
            <a:r>
              <a:rPr lang="en-US" dirty="0">
                <a:latin typeface="Consolas" panose="020B0609020204030204" pitchFamily="49" charset="0"/>
              </a:rPr>
              <a:t>    print_table(table);</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0;</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268300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FB7A9-267C-39EF-1D4A-A3CF06A8C8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AD5B90-D2F4-FA30-4EB9-A193EE711257}"/>
              </a:ext>
            </a:extLst>
          </p:cNvPr>
          <p:cNvSpPr>
            <a:spLocks noGrp="1"/>
          </p:cNvSpPr>
          <p:nvPr>
            <p:ph type="title"/>
            <p:custDataLst>
              <p:tags r:id="rId1"/>
            </p:custDataLst>
          </p:nvPr>
        </p:nvSpPr>
        <p:spPr bwMode="black">
          <a:xfrm>
            <a:off x="5821378" y="964692"/>
            <a:ext cx="4139486" cy="1188720"/>
          </a:xfrm>
          <a:prstGeom prst="rect">
            <a:avLst/>
          </a:prstGeom>
          <a:solidFill>
            <a:srgbClr val="FFFFFF"/>
          </a:solidFill>
          <a:ln w="31750" cap="sq">
            <a:solidFill>
              <a:srgbClr val="404040"/>
            </a:solidFill>
            <a:miter lim="800000"/>
          </a:ln>
        </p:spPr>
        <p:txBody>
          <a:bodyPr/>
          <a:lstStyle/>
          <a:p>
            <a:r>
              <a:rPr lang="en-US" dirty="0"/>
              <a:t>filling the array</a:t>
            </a:r>
            <a:br>
              <a:rPr lang="en-US" dirty="0"/>
            </a:br>
            <a:r>
              <a:rPr lang="en-US" dirty="0"/>
              <a:t>with a function</a:t>
            </a:r>
          </a:p>
        </p:txBody>
      </p:sp>
      <p:sp>
        <p:nvSpPr>
          <p:cNvPr id="3" name="Content Placeholder 2">
            <a:extLst>
              <a:ext uri="{FF2B5EF4-FFF2-40B4-BE49-F238E27FC236}">
                <a16:creationId xmlns:a16="http://schemas.microsoft.com/office/drawing/2014/main" id="{F2FED1BD-339F-C379-E76E-7EB3F234EDAF}"/>
              </a:ext>
            </a:extLst>
          </p:cNvPr>
          <p:cNvSpPr>
            <a:spLocks noGrp="1"/>
          </p:cNvSpPr>
          <p:nvPr>
            <p:ph idx="1"/>
            <p:custDataLst>
              <p:tags r:id="rId2"/>
            </p:custDataLst>
          </p:nvPr>
        </p:nvSpPr>
        <p:spPr>
          <a:xfrm>
            <a:off x="1552131" y="1946492"/>
            <a:ext cx="6297228" cy="3775295"/>
          </a:xfrm>
        </p:spPr>
        <p:txBody>
          <a:bodyPr>
            <a:normAutofit/>
          </a:bodyPr>
          <a:lstStyle/>
          <a:p>
            <a:pPr marL="0" indent="0">
              <a:spcBef>
                <a:spcPts val="0"/>
              </a:spcBef>
              <a:buNone/>
            </a:pPr>
            <a:r>
              <a:rPr lang="en-US" dirty="0">
                <a:latin typeface="Consolas" panose="020B0609020204030204" pitchFamily="49" charset="0"/>
              </a:rPr>
              <a:t>void fill_table(int tab[12][12])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for (int row = 1; row &lt;= 12; row++)</a:t>
            </a:r>
          </a:p>
          <a:p>
            <a:pPr marL="0" indent="0">
              <a:spcBef>
                <a:spcPts val="0"/>
              </a:spcBef>
              <a:buNone/>
            </a:pPr>
            <a:r>
              <a:rPr lang="en-US" dirty="0">
                <a:latin typeface="Consolas" panose="020B0609020204030204" pitchFamily="49" charset="0"/>
              </a:rPr>
              <a:t>        for (int col = 1; col &lt;= 12; col++)</a:t>
            </a:r>
          </a:p>
          <a:p>
            <a:pPr marL="0" indent="0">
              <a:spcBef>
                <a:spcPts val="0"/>
              </a:spcBef>
              <a:buNone/>
            </a:pPr>
            <a:r>
              <a:rPr lang="en-US" dirty="0">
                <a:latin typeface="Consolas" panose="020B0609020204030204" pitchFamily="49" charset="0"/>
              </a:rPr>
              <a:t>            tab[row - 1][col - 1] = row * col;</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void </a:t>
            </a:r>
            <a:r>
              <a:rPr lang="en-US" dirty="0" err="1">
                <a:latin typeface="Consolas" panose="020B0609020204030204" pitchFamily="49" charset="0"/>
              </a:rPr>
              <a:t>fill_table</a:t>
            </a:r>
            <a:r>
              <a:rPr lang="en-US" dirty="0">
                <a:latin typeface="Consolas" panose="020B0609020204030204" pitchFamily="49" charset="0"/>
              </a:rPr>
              <a:t>(int tab[][12], int </a:t>
            </a:r>
            <a:r>
              <a:rPr lang="en-US" dirty="0" err="1">
                <a:solidFill>
                  <a:srgbClr val="FF0000"/>
                </a:solidFill>
                <a:latin typeface="Consolas" panose="020B0609020204030204" pitchFamily="49" charset="0"/>
              </a:rPr>
              <a:t>nrows</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for (int row = 1; row &lt;= </a:t>
            </a:r>
            <a:r>
              <a:rPr lang="en-US" dirty="0" err="1">
                <a:solidFill>
                  <a:srgbClr val="FF0000"/>
                </a:solidFill>
                <a:latin typeface="Consolas" panose="020B0609020204030204" pitchFamily="49" charset="0"/>
              </a:rPr>
              <a:t>nrows</a:t>
            </a:r>
            <a:r>
              <a:rPr lang="en-US" dirty="0">
                <a:latin typeface="Consolas" panose="020B0609020204030204" pitchFamily="49" charset="0"/>
              </a:rPr>
              <a:t>; row++)</a:t>
            </a:r>
          </a:p>
          <a:p>
            <a:pPr marL="0" indent="0">
              <a:spcBef>
                <a:spcPts val="0"/>
              </a:spcBef>
              <a:buNone/>
            </a:pPr>
            <a:r>
              <a:rPr lang="en-US" dirty="0">
                <a:latin typeface="Consolas" panose="020B0609020204030204" pitchFamily="49" charset="0"/>
              </a:rPr>
              <a:t>        for (int col = 1; col &lt;= 12; col++)</a:t>
            </a:r>
          </a:p>
          <a:p>
            <a:pPr marL="0" indent="0">
              <a:spcBef>
                <a:spcPts val="0"/>
              </a:spcBef>
              <a:buNone/>
            </a:pPr>
            <a:r>
              <a:rPr lang="en-US" dirty="0">
                <a:latin typeface="Consolas" panose="020B0609020204030204" pitchFamily="49" charset="0"/>
              </a:rPr>
              <a:t>            tab[row - 1][col - 1] = row * col;</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p:txBody>
      </p:sp>
      <p:cxnSp>
        <p:nvCxnSpPr>
          <p:cNvPr id="5" name="Straight Connector 4">
            <a:extLst>
              <a:ext uri="{FF2B5EF4-FFF2-40B4-BE49-F238E27FC236}">
                <a16:creationId xmlns:a16="http://schemas.microsoft.com/office/drawing/2014/main" id="{B96EEB67-BD39-4A64-7CE0-C9F4F31B3960}"/>
              </a:ext>
            </a:extLst>
          </p:cNvPr>
          <p:cNvCxnSpPr>
            <a:cxnSpLocks/>
          </p:cNvCxnSpPr>
          <p:nvPr/>
        </p:nvCxnSpPr>
        <p:spPr>
          <a:xfrm>
            <a:off x="1552131" y="3806981"/>
            <a:ext cx="629722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1000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AC3BA-86B9-836C-86B8-005D03114A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AE52FA-122B-C0A7-16B6-D4B66098BF0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Printing the array</a:t>
            </a:r>
            <a:br>
              <a:rPr lang="en-US" dirty="0"/>
            </a:br>
            <a:r>
              <a:rPr lang="en-US" dirty="0"/>
              <a:t>with a function</a:t>
            </a:r>
          </a:p>
        </p:txBody>
      </p:sp>
      <p:sp>
        <p:nvSpPr>
          <p:cNvPr id="3" name="Content Placeholder 2">
            <a:extLst>
              <a:ext uri="{FF2B5EF4-FFF2-40B4-BE49-F238E27FC236}">
                <a16:creationId xmlns:a16="http://schemas.microsoft.com/office/drawing/2014/main" id="{7A8C19A5-5A86-871F-2755-65DE72EB0DBB}"/>
              </a:ext>
            </a:extLst>
          </p:cNvPr>
          <p:cNvSpPr>
            <a:spLocks noGrp="1"/>
          </p:cNvSpPr>
          <p:nvPr>
            <p:ph idx="1"/>
            <p:custDataLst>
              <p:tags r:id="rId2"/>
            </p:custDataLst>
          </p:nvPr>
        </p:nvSpPr>
        <p:spPr>
          <a:xfrm>
            <a:off x="3064045" y="2638044"/>
            <a:ext cx="6125213" cy="3101983"/>
          </a:xfrm>
        </p:spPr>
        <p:txBody>
          <a:bodyPr/>
          <a:lstStyle/>
          <a:p>
            <a:pPr marL="0" indent="0">
              <a:spcBef>
                <a:spcPts val="0"/>
              </a:spcBef>
              <a:buNone/>
            </a:pPr>
            <a:r>
              <a:rPr lang="en-US" dirty="0">
                <a:latin typeface="Consolas" panose="020B0609020204030204" pitchFamily="49" charset="0"/>
              </a:rPr>
              <a:t>void </a:t>
            </a:r>
            <a:r>
              <a:rPr lang="en-US" dirty="0" err="1">
                <a:latin typeface="Consolas" panose="020B0609020204030204" pitchFamily="49" charset="0"/>
              </a:rPr>
              <a:t>print_tab</a:t>
            </a:r>
            <a:r>
              <a:rPr lang="en-US" dirty="0">
                <a:latin typeface="Consolas" panose="020B0609020204030204" pitchFamily="49" charset="0"/>
              </a:rPr>
              <a:t>(int tab[][12], int </a:t>
            </a:r>
            <a:r>
              <a:rPr lang="en-US" dirty="0" err="1">
                <a:solidFill>
                  <a:srgbClr val="FF0000"/>
                </a:solidFill>
                <a:latin typeface="Consolas" panose="020B0609020204030204" pitchFamily="49" charset="0"/>
              </a:rPr>
              <a:t>nrows</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for (int row = 0; row &lt; </a:t>
            </a:r>
            <a:r>
              <a:rPr lang="en-US" dirty="0" err="1">
                <a:solidFill>
                  <a:srgbClr val="FF0000"/>
                </a:solidFill>
                <a:latin typeface="Consolas" panose="020B0609020204030204" pitchFamily="49" charset="0"/>
              </a:rPr>
              <a:t>nrows</a:t>
            </a:r>
            <a:r>
              <a:rPr lang="en-US" dirty="0">
                <a:latin typeface="Consolas" panose="020B0609020204030204" pitchFamily="49" charset="0"/>
              </a:rPr>
              <a:t>; row++)</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for (int col = 0; col &lt; 12; col++)</a:t>
            </a:r>
          </a:p>
          <a:p>
            <a:pPr marL="0" indent="0">
              <a:spcBef>
                <a:spcPts val="0"/>
              </a:spcBef>
              <a:buNone/>
            </a:pPr>
            <a:r>
              <a:rPr lang="en-US" dirty="0">
                <a:latin typeface="Consolas" panose="020B0609020204030204" pitchFamily="49" charset="0"/>
              </a:rPr>
              <a:t>            cout &lt;&lt; setw(4) &lt;&lt; tab[row][col];</a:t>
            </a:r>
          </a:p>
          <a:p>
            <a:pPr marL="0" indent="0">
              <a:spcBef>
                <a:spcPts val="0"/>
              </a:spcBef>
              <a:buNone/>
            </a:pPr>
            <a:r>
              <a:rPr lang="en-US" dirty="0">
                <a:latin typeface="Consolas" panose="020B0609020204030204" pitchFamily="49" charset="0"/>
              </a:rPr>
              <a:t>        cout &lt;&lt; endl;</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5928697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PRESENTER_DUMMYTAG" val="&lt;DummyForForceWrite&gt;&lt;/DummyForForceWrite&gt;"/>
  <p:tag name="HTML_SHAPEINFO" val="&lt;ThreeDShapeInfo&gt;&lt;uuid val=&quot;{1F433A8F-FB38-4277-A1DB-809A153A0DA1}&quot;/&gt;&lt;isInvalidForFieldText val=&quot;0&quot;/&gt;&lt;Image&gt;&lt;filename val=&quot;C:\Users\delroy\AppData\Local\Temp\CP1702020082968Session\CPTrustFolder1702020082968\PPTImport1702020125390\data\asimages\{1F433A8F-FB38-4277-A1DB-809A153A0DA1}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PRESENTER_DUMMYTAG" val="&lt;DummyForForceWrite&gt;&lt;/DummyForForceWrite&gt;"/>
  <p:tag name="HTML_SHAPEINFO" val="&lt;ThreeDShapeInfo&gt;&lt;uuid val=&quot;{DF3F285C-6F26-4523-8827-582261BBC0F2}&quot;/&gt;&lt;isInvalidForFieldText val=&quot;0&quot;/&gt;&lt;Image&gt;&lt;filename val=&quot;C:\Users\delroy\AppData\Local\Temp\CP1702020082968Session\CPTrustFolder1702020082968\PPTImport1702020125390\data\asimages\{DF3F285C-6F26-4523-8827-582261BBC0F2}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57CF9219-E866-4AE4-AD78-211BD3A47D43}&quot;/&gt;&lt;isInvalidForFieldText val=&quot;0&quot;/&gt;&lt;Image&gt;&lt;filename val=&quot;C:\Users\delroy\AppData\Local\Temp\CP1702020082968Session\CPTrustFolder1702020082968\PPTImport1702020125390\data\asimages\{57CF9219-E866-4AE4-AD78-211BD3A47D43}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8&quot;/&gt;&lt;lineCharCount val=&quot;21&quot;/&gt;&lt;/TableIndex&gt;&lt;/ShapeTextInfo&gt;"/>
  <p:tag name="HTML_SHAPEINFO" val="&lt;ThreeDShapeInfo&gt;&lt;uuid val=&quot;{AE457E31-1A99-41F9-910B-8A0FA6A2DDB3}&quot;/&gt;&lt;isInvalidForFieldText val=&quot;0&quot;/&gt;&lt;Image&gt;&lt;filename val=&quot;C:\Users\delroy\AppData\Local\Temp\CP1702020082968Session\CPTrustFolder1702020082968\PPTImport1702020125390\data\asimages\{AE457E31-1A99-41F9-910B-8A0FA6A2DDB3}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HTML_SHAPEINFO" val="&lt;ThreeDShapeInfo&gt;&lt;uuid val=&quot;{1183BBEA-ED68-4815-B033-9E69B39A4CE9}&quot;/&gt;&lt;isInvalidForFieldText val=&quot;0&quot;/&gt;&lt;Image&gt;&lt;filename val=&quot;C:\Users\delroy\AppData\Local\Temp\CP1702020082968Session\CPTrustFolder1702020082968\PPTImport1702020125390\data\asimages\{1183BBEA-ED68-4815-B033-9E69B39A4CE9}_2.png&quot;/&gt;&lt;left val=&quot;488&quot;/&gt;&lt;top val=&quot;277&quot;/&gt;&lt;width val=&quot;363&quot;/&gt;&lt;height val=&quot;52&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 name="HTML_SHAPEINFO" val="&lt;ThreeDShapeInfo&gt;&lt;uuid val=&quot;{5DF749C6-398B-4882-873B-C238B57D981E}&quot;/&gt;&lt;isInvalidForFieldText val=&quot;0&quot;/&gt;&lt;Image&gt;&lt;filename val=&quot;C:\Users\delroy\AppData\Local\Temp\CP1702020082968Session\CPTrustFolder1702020082968\PPTImport1702020125390\data\asimages\{5DF749C6-398B-4882-873B-C238B57D981E}_2.png&quot;/&gt;&lt;left val=&quot;871&quot;/&gt;&lt;top val=&quot;413&quot;/&gt;&lt;width val=&quot;84&quot;/&gt;&lt;height val=&quot;51&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247BFA18-D894-425A-92A1-36D54D151E7E}&quot;/&gt;&lt;isInvalidForFieldText val=&quot;0&quot;/&gt;&lt;Image&gt;&lt;filename val=&quot;C:\Users\delroy\AppData\Local\Temp\CP1702020082968Session\CPTrustFolder1702020082968\PPTImport1702020125390\data\asimages\{247BFA18-D894-425A-92A1-36D54D151E7E}_2.png&quot;/&gt;&lt;left val=&quot;488&quot;/&gt;&lt;top val=&quot;546&quot;/&gt;&lt;width val=&quot;367&quot;/&gt;&lt;height val=&quot;91&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8761DA53-74E1-41B4-91FE-BBC222F9CA55}&quot;/&gt;&lt;isInvalidForFieldText val=&quot;0&quot;/&gt;&lt;Image&gt;&lt;filename val=&quot;C:\Users\delroy\AppData\Local\Temp\CP1702020082968Session\CPTrustFolder1702020082968\PPTImport1702020125390\data\asimages\{8761DA53-74E1-41B4-91FE-BBC222F9CA55}_3.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9&quot;/&gt;&lt;lineCharCount val=&quot;10&quot;/&gt;&lt;lineCharCount val=&quot;11&quot;/&gt;&lt;lineCharCount val=&quot;10&quot;/&gt;&lt;/TableIndex&gt;&lt;/ShapeTextInfo&gt;"/>
  <p:tag name="HTML_SHAPEINFO" val="&lt;ThreeDShapeInfo&gt;&lt;uuid val=&quot;{D9751C97-1BB7-481C-8F31-DD9E8E29E248}&quot;/&gt;&lt;isInvalidForFieldText val=&quot;0&quot;/&gt;&lt;Image&gt;&lt;filename val=&quot;C:\Users\delroy\AppData\Local\Temp\CP1702020082968Session\CPTrustFolder1702020082968\PPTImport1702020125390\data\asimages\{D9751C97-1BB7-481C-8F31-DD9E8E29E248}_3.png&quot;/&gt;&lt;left val=&quot;161&quot;/&gt;&lt;top val=&quot;273&quot;/&gt;&lt;width val=&quot;453&quot;/&gt;&lt;height val=&quot;329&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3CA8E10D-6291-4F1B-8677-2461048633E5}&quot;/&gt;&lt;isInvalidForFieldText val=&quot;0&quot;/&gt;&lt;Image&gt;&lt;filename val=&quot;C:\Users\delroy\AppData\Local\Temp\CP1702020082968Session\CPTrustFolder1702020082968\PPTImport1702020125390\data\asimages\{3CA8E10D-6291-4F1B-8677-2461048633E5}_4.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36&quot;/&gt;&lt;lineCharCount val=&quot;40&quot;/&gt;&lt;lineCharCount val=&quot;45&quot;/&gt;&lt;lineCharCount val=&quot;1&quot;/&gt;&lt;lineCharCount val=&quot;36&quot;/&gt;&lt;lineCharCount val=&quot;2&quot;/&gt;&lt;lineCharCount val=&quot;40&quot;/&gt;&lt;lineCharCount val=&quot;6&quot;/&gt;&lt;lineCharCount val=&quot;45&quot;/&gt;&lt;lineCharCount val=&quot;6&quot;/&gt;&lt;lineCharCount val=&quot;2&quot;/&gt;&lt;/TableIndex&gt;&lt;/ShapeTextInfo&gt;"/>
  <p:tag name="HTML_SHAPEINFO" val="&lt;ThreeDShapeInfo&gt;&lt;uuid val=&quot;{84C4CF3D-40F8-4CB5-95E2-3AA9F344711A}&quot;/&gt;&lt;isInvalidForFieldText val=&quot;0&quot;/&gt;&lt;Image&gt;&lt;filename val=&quot;C:\Users\delroy\AppData\Local\Temp\CP1702020082968Session\CPTrustFolder1702020082968\PPTImport1702020125390\data\asimages\{84C4CF3D-40F8-4CB5-95E2-3AA9F344711A}_4.png&quot;/&gt;&lt;left val=&quot;332&quot;/&gt;&lt;top val=&quot;273&quot;/&gt;&lt;width val=&quot;625&quot;/&gt;&lt;height val=&quot;340&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31D01B42-5F29-45E6-82BE-5429985F7430}&quot;/&gt;&lt;isInvalidForFieldText val=&quot;0&quot;/&gt;&lt;Image&gt;&lt;filename val=&quot;C:\Users\delroy\AppData\Local\Temp\CP1702020082968Session\CPTrustFolder1702020082968\PPTImport1702020125390\data\asimages\{31D01B42-5F29-45E6-82BE-5429985F7430}_5.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5&quot;/&gt;&lt;lineCharCount val=&quot;2&quot;/&gt;&lt;lineCharCount val=&quot;39&quot;/&gt;&lt;lineCharCount val=&quot;44&quot;/&gt;&lt;lineCharCount val=&quot;18&quot;/&gt;&lt;lineCharCount val=&quot;1&quot;/&gt;&lt;/TableIndex&gt;&lt;/ShapeTextInfo&gt;"/>
  <p:tag name="HTML_SHAPEINFO" val="&lt;ThreeDShapeInfo&gt;&lt;uuid val=&quot;{D8025FEF-2FBF-4DBC-A2BB-FA2D980FF14A}&quot;/&gt;&lt;isInvalidForFieldText val=&quot;0&quot;/&gt;&lt;Image&gt;&lt;filename val=&quot;C:\Users\delroy\AppData\Local\Temp\CP1702020082968Session\CPTrustFolder1702020082968\PPTImport1702020125390\data\asimages\{D8025FEF-2FBF-4DBC-A2BB-FA2D980FF14A}_5.png&quot;/&gt;&lt;left val=&quot;337&quot;/&gt;&lt;top val=&quot;273&quot;/&gt;&lt;width val=&quot;601&quot;/&gt;&lt;height val=&quot;208&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2&quot;/&gt;&lt;lineCharCount val=&quot;19&quot;/&gt;&lt;/TableIndex&gt;&lt;/ShapeTextInfo&gt;"/>
  <p:tag name="HTML_SHAPEINFO" val="&lt;ThreeDShapeInfo&gt;&lt;uuid val=&quot;{00281705-E011-4A3E-92CC-EB0D1C96333E}&quot;/&gt;&lt;isInvalidForFieldText val=&quot;0&quot;/&gt;&lt;Image&gt;&lt;filename val=&quot;C:\Users\delroy\AppData\Local\Temp\CP1702020082968Session\CPTrustFolder1702020082968\PPTImport1702020125390\data\asimages\{00281705-E011-4A3E-92CC-EB0D1C96333E}_6.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0&quot;/&gt;&lt;lineCharCount val=&quot;19&quot;/&gt;&lt;lineCharCount val=&quot;21&quot;/&gt;&lt;lineCharCount val=&quot;1&quot;/&gt;&lt;lineCharCount val=&quot;32&quot;/&gt;&lt;lineCharCount val=&quot;33&quot;/&gt;&lt;/TableIndex&gt;&lt;/ShapeTextInfo&gt;"/>
  <p:tag name="HTML_SHAPEINFO" val="&lt;ThreeDShapeInfo&gt;&lt;uuid val=&quot;{46F2DA0A-8545-45C3-8425-32243E0E89E3}&quot;/&gt;&lt;isInvalidForFieldText val=&quot;0&quot;/&gt;&lt;Image&gt;&lt;filename val=&quot;C:\Users\delroy\AppData\Local\Temp\CP1702020082968Session\CPTrustFolder1702020082968\PPTImport1702020125390\data\asimages\{46F2DA0A-8545-45C3-8425-32243E0E89E3}_6.png&quot;/&gt;&lt;left val=&quot;136&quot;/&gt;&lt;top val=&quot;273&quot;/&gt;&lt;width val=&quot;478&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1&quot;/&gt;&lt;lineCharCount val=&quot;2&quot;/&gt;&lt;lineCharCount val=&quot;26&quot;/&gt;&lt;lineCharCount val=&quot;1&quot;/&gt;&lt;lineCharCount val=&quot;23&quot;/&gt;&lt;lineCharCount val=&quot;24&quot;/&gt;&lt;lineCharCount val=&quot;1&quot;/&gt;&lt;lineCharCount val=&quot;14&quot;/&gt;&lt;lineCharCount val=&quot;1&quot;/&gt;&lt;/TableIndex&gt;&lt;/ShapeTextInfo&gt;"/>
  <p:tag name="HTML_SHAPEINFO" val="&lt;ThreeDShapeInfo&gt;&lt;uuid val=&quot;{77B134D7-4772-4664-AA0B-CF047CE8CFF3}&quot;/&gt;&lt;isInvalidForFieldText val=&quot;0&quot;/&gt;&lt;Image&gt;&lt;filename val=&quot;C:\Users\delroy\AppData\Local\Temp\CP1702020082968Session\CPTrustFolder1702020082968\PPTImport1702020125390\data\asimages\{77B134D7-4772-4664-AA0B-CF047CE8CFF3}_6.png&quot;/&gt;&lt;left val=&quot;659&quot;/&gt;&lt;top val=&quot;273&quot;/&gt;&lt;width val=&quot;454&quot;/&gt;&lt;height val=&quot;329&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15&quot;/&gt;&lt;/TableIndex&gt;&lt;/ShapeTextInfo&gt;"/>
  <p:tag name="HTML_SHAPEINFO" val="&lt;ThreeDShapeInfo&gt;&lt;uuid val=&quot;{802FA4B7-19E8-42A0-AEF0-7864D8FFE8D5}&quot;/&gt;&lt;isInvalidForFieldText val=&quot;0&quot;/&gt;&lt;Image&gt;&lt;filename val=&quot;C:\Users\delroy\AppData\Local\Temp\CP1702020082968Session\CPTrustFolder1702020082968\PPTImport1702020125390\data\asimages\{802FA4B7-19E8-42A0-AEF0-7864D8FFE8D5}_7.png&quot;/&gt;&lt;left val=&quot;610&quot;/&gt;&lt;top val=&quot;100&quot;/&gt;&lt;width val=&quot;436&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33&quot;/&gt;&lt;lineCharCount val=&quot;2&quot;/&gt;&lt;lineCharCount val=&quot;40&quot;/&gt;&lt;lineCharCount val=&quot;44&quot;/&gt;&lt;lineCharCount val=&quot;47&quot;/&gt;&lt;lineCharCount val=&quot;2&quot;/&gt;&lt;lineCharCount val=&quot;1&quot;/&gt;&lt;lineCharCount val=&quot;42&quot;/&gt;&lt;lineCharCount val=&quot;2&quot;/&gt;&lt;lineCharCount val=&quot;43&quot;/&gt;&lt;lineCharCount val=&quot;44&quot;/&gt;&lt;lineCharCount val=&quot;47&quot;/&gt;&lt;lineCharCount val=&quot;2&quot;/&gt;&lt;/TableIndex&gt;&lt;/ShapeTextInfo&gt;"/>
  <p:tag name="HTML_SHAPEINFO" val="&lt;ThreeDShapeInfo&gt;&lt;uuid val=&quot;{5B0E78AC-39F8-4F9F-9AA8-2D82B9AC8D17}&quot;/&gt;&lt;isInvalidForFieldText val=&quot;0&quot;/&gt;&lt;Image&gt;&lt;filename val=&quot;C:\Users\delroy\AppData\Local\Temp\CP1702020082968Session\CPTrustFolder1702020082968\PPTImport1702020125390\data\asimages\{5B0E78AC-39F8-4F9F-9AA8-2D82B9AC8D17}_7.png&quot;/&gt;&lt;left val=&quot;157&quot;/&gt;&lt;top val=&quot;200&quot;/&gt;&lt;width val=&quot;667&quot;/&gt;&lt;height val=&quot;400&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5&quot;/&gt;&lt;/TableIndex&gt;&lt;/ShapeTextInfo&gt;"/>
  <p:tag name="HTML_SHAPEINFO" val="&lt;ThreeDShapeInfo&gt;&lt;uuid val=&quot;{D0A563E6-DBD4-4556-AD4D-B7D5E987AD9B}&quot;/&gt;&lt;isInvalidForFieldText val=&quot;0&quot;/&gt;&lt;Image&gt;&lt;filename val=&quot;C:\Users\delroy\AppData\Local\Temp\CP1702020082968Session\CPTrustFolder1702020082968\PPTImport1702020125390\data\asimages\{D0A563E6-DBD4-4556-AD4D-B7D5E987AD9B}_8.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41&quot;/&gt;&lt;lineCharCount val=&quot;2&quot;/&gt;&lt;lineCharCount val=&quot;42&quot;/&gt;&lt;lineCharCount val=&quot;6&quot;/&gt;&lt;lineCharCount val=&quot;43&quot;/&gt;&lt;lineCharCount val=&quot;46&quot;/&gt;&lt;lineCharCount val=&quot;22&quot;/&gt;&lt;lineCharCount val=&quot;6&quot;/&gt;&lt;lineCharCount val=&quot;1&quot;/&gt;&lt;/TableIndex&gt;&lt;/ShapeTextInfo&gt;"/>
  <p:tag name="HTML_SHAPEINFO" val="&lt;ThreeDShapeInfo&gt;&lt;uuid val=&quot;{2BE9D4B1-A362-41DD-9AC0-A8061542741F}&quot;/&gt;&lt;isInvalidForFieldText val=&quot;0&quot;/&gt;&lt;Image&gt;&lt;filename val=&quot;C:\Users\delroy\AppData\Local\Temp\CP1702020082968Session\CPTrustFolder1702020082968\PPTImport1702020125390\data\asimages\{2BE9D4B1-A362-41DD-9AC0-A8061542741F}_8.png&quot;/&gt;&lt;left val=&quot;316&quot;/&gt;&lt;top val=&quot;273&quot;/&gt;&lt;width val=&quot;649&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459</TotalTime>
  <Words>1311</Words>
  <Application>Microsoft Office PowerPoint</Application>
  <PresentationFormat>Widescreen</PresentationFormat>
  <Paragraphs>91</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Consolas</vt:lpstr>
      <vt:lpstr>Gill Sans MT</vt:lpstr>
      <vt:lpstr>Parcel</vt:lpstr>
      <vt:lpstr>Multiplication Table</vt:lpstr>
      <vt:lpstr>Matrix: two-dimensional array</vt:lpstr>
      <vt:lpstr>Two-dimensional array</vt:lpstr>
      <vt:lpstr>Filling The table</vt:lpstr>
      <vt:lpstr>Printing The Table</vt:lpstr>
      <vt:lpstr>two-dimensional array function parameters</vt:lpstr>
      <vt:lpstr>filling the array with a function</vt:lpstr>
      <vt:lpstr>Printing the array with a function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multtab.cpp</dc:title>
  <dc:creator>Delroy Brinkerhoff</dc:creator>
  <cp:lastModifiedBy>delroy</cp:lastModifiedBy>
  <cp:revision>22</cp:revision>
  <dcterms:created xsi:type="dcterms:W3CDTF">2016-07-13T22:03:45Z</dcterms:created>
  <dcterms:modified xsi:type="dcterms:W3CDTF">2026-04-22T20:07:26Z</dcterms:modified>
</cp:coreProperties>
</file>