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heme/theme2.xml" ContentType="application/vnd.openxmlformats-officedocument.theme+xml"/>
  <Override PartName="/ppt/tags/tag28.xml" ContentType="application/vnd.openxmlformats-officedocument.presentationml.tags+xml"/>
  <Override PartName="/ppt/tags/tag29.xml" ContentType="application/vnd.openxmlformats-officedocument.presentationml.tags+xml"/>
  <Override PartName="/ppt/notesSlides/notesSlide1.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notesSlides/notesSlide2.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3.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4.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5.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8" r:id="rId2"/>
    <p:sldId id="260" r:id="rId3"/>
    <p:sldId id="261" r:id="rId4"/>
    <p:sldId id="264" r:id="rId5"/>
    <p:sldId id="265" r:id="rId6"/>
    <p:sldId id="266"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38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533A1-F300-46E4-A22B-914123871B34}" type="datetimeFigureOut">
              <a:rPr lang="en-US" smtClean="0"/>
              <a:t>5/5/2026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F4E149-971B-47B4-A14D-CA847435699A}" type="slidenum">
              <a:rPr lang="en-US" smtClean="0"/>
              <a:t>‹#›</a:t>
            </a:fld>
            <a:endParaRPr lang="en-US" dirty="0"/>
          </a:p>
        </p:txBody>
      </p:sp>
    </p:spTree>
    <p:extLst>
      <p:ext uri="{BB962C8B-B14F-4D97-AF65-F5344CB8AC3E}">
        <p14:creationId xmlns:p14="http://schemas.microsoft.com/office/powerpoint/2010/main" val="3287531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root mean square is another formula that uses the summation operator (Σ), subscripts, superscripts, and the square root operator. It calculates an average when the values it processes can be both positive and negative. We treat it as just another problem to convert to C++ using arrays and for-loops.</a:t>
            </a:r>
          </a:p>
          <a:p>
            <a:endParaRPr lang="en-US" dirty="0"/>
          </a:p>
        </p:txBody>
      </p:sp>
      <p:sp>
        <p:nvSpPr>
          <p:cNvPr id="4" name="Slide Number Placeholder 3"/>
          <p:cNvSpPr>
            <a:spLocks noGrp="1"/>
          </p:cNvSpPr>
          <p:nvPr>
            <p:ph type="sldNum" sz="quarter" idx="5"/>
          </p:nvPr>
        </p:nvSpPr>
        <p:spPr/>
        <p:txBody>
          <a:bodyPr/>
          <a:lstStyle/>
          <a:p>
            <a:fld id="{85F4E149-971B-47B4-A14D-CA847435699A}" type="slidenum">
              <a:rPr lang="en-US" smtClean="0"/>
              <a:t>1</a:t>
            </a:fld>
            <a:endParaRPr lang="en-US" dirty="0"/>
          </a:p>
        </p:txBody>
      </p:sp>
    </p:spTree>
    <p:extLst>
      <p:ext uri="{BB962C8B-B14F-4D97-AF65-F5344CB8AC3E}">
        <p14:creationId xmlns:p14="http://schemas.microsoft.com/office/powerpoint/2010/main" val="29990145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notation x</a:t>
            </a:r>
            <a:r>
              <a:rPr lang="en-US" sz="1200" kern="1200" baseline="-25000" dirty="0">
                <a:solidFill>
                  <a:schemeClr val="tx1"/>
                </a:solidFill>
                <a:effectLst/>
                <a:latin typeface="+mn-lt"/>
                <a:ea typeface="+mn-ea"/>
                <a:cs typeface="+mn-cs"/>
              </a:rPr>
              <a:t>i</a:t>
            </a:r>
            <a:r>
              <a:rPr lang="en-US" sz="1200" kern="1200" dirty="0">
                <a:solidFill>
                  <a:schemeClr val="tx1"/>
                </a:solidFill>
                <a:effectLst/>
                <a:latin typeface="+mn-lt"/>
                <a:ea typeface="+mn-ea"/>
                <a:cs typeface="+mn-cs"/>
              </a:rPr>
              <a:t> is a general reference to one of many data values distinguished by a unique subscript number. C++ implements the x’s as an array whose elements correspond to the subscripted x values. The </a:t>
            </a:r>
            <a:r>
              <a:rPr lang="en-US" sz="1200" kern="1200" dirty="0" err="1">
                <a:solidFill>
                  <a:schemeClr val="tx1"/>
                </a:solidFill>
                <a:effectLst/>
                <a:latin typeface="+mn-lt"/>
                <a:ea typeface="+mn-ea"/>
                <a:cs typeface="+mn-cs"/>
              </a:rPr>
              <a:t>i</a:t>
            </a:r>
            <a:r>
              <a:rPr lang="en-US" sz="1200" kern="1200" dirty="0">
                <a:solidFill>
                  <a:schemeClr val="tx1"/>
                </a:solidFill>
                <a:effectLst/>
                <a:latin typeface="+mn-lt"/>
                <a:ea typeface="+mn-ea"/>
                <a:cs typeface="+mn-cs"/>
              </a:rPr>
              <a:t>=0 below the Greek letter Σ and the n-1 above it, mean that </a:t>
            </a:r>
            <a:r>
              <a:rPr lang="en-US" sz="1200" kern="1200" dirty="0" err="1">
                <a:solidFill>
                  <a:schemeClr val="tx1"/>
                </a:solidFill>
                <a:effectLst/>
                <a:latin typeface="+mn-lt"/>
                <a:ea typeface="+mn-ea"/>
                <a:cs typeface="+mn-cs"/>
              </a:rPr>
              <a:t>i</a:t>
            </a:r>
            <a:r>
              <a:rPr lang="en-US" sz="1200" kern="1200" dirty="0">
                <a:solidFill>
                  <a:schemeClr val="tx1"/>
                </a:solidFill>
                <a:effectLst/>
                <a:latin typeface="+mn-lt"/>
                <a:ea typeface="+mn-ea"/>
                <a:cs typeface="+mn-cs"/>
              </a:rPr>
              <a:t> starts at 0 and goes to n-1 – perfect values for a for-loop whose loop control variable indexes an array. If </a:t>
            </a:r>
            <a:r>
              <a:rPr lang="en-US" sz="1200" kern="1200" dirty="0" err="1">
                <a:solidFill>
                  <a:schemeClr val="tx1"/>
                </a:solidFill>
                <a:effectLst/>
                <a:latin typeface="+mn-lt"/>
                <a:ea typeface="+mn-ea"/>
                <a:cs typeface="+mn-cs"/>
              </a:rPr>
              <a:t>i</a:t>
            </a:r>
            <a:r>
              <a:rPr lang="en-US" sz="1200" kern="1200" dirty="0">
                <a:solidFill>
                  <a:schemeClr val="tx1"/>
                </a:solidFill>
                <a:effectLst/>
                <a:latin typeface="+mn-lt"/>
                <a:ea typeface="+mn-ea"/>
                <a:cs typeface="+mn-cs"/>
              </a:rPr>
              <a:t> doesn’t begin at 0, we would need to offset it as we did in the array version of the multiplication table program. Replacing the summation operator with a sum of an indeterminate number of terms illustrates how the subscripts label and bound the terms. The formula takes each value in the array, squares it, sums the squares, divides the sum by n, and takes the square root of the quotient.</a:t>
            </a:r>
          </a:p>
          <a:p>
            <a:endParaRPr lang="en-US" dirty="0"/>
          </a:p>
        </p:txBody>
      </p:sp>
      <p:sp>
        <p:nvSpPr>
          <p:cNvPr id="4" name="Slide Number Placeholder 3"/>
          <p:cNvSpPr>
            <a:spLocks noGrp="1"/>
          </p:cNvSpPr>
          <p:nvPr>
            <p:ph type="sldNum" sz="quarter" idx="5"/>
          </p:nvPr>
        </p:nvSpPr>
        <p:spPr/>
        <p:txBody>
          <a:bodyPr/>
          <a:lstStyle/>
          <a:p>
            <a:fld id="{85F4E149-971B-47B4-A14D-CA847435699A}" type="slidenum">
              <a:rPr lang="en-US" smtClean="0"/>
              <a:t>2</a:t>
            </a:fld>
            <a:endParaRPr lang="en-US" dirty="0"/>
          </a:p>
        </p:txBody>
      </p:sp>
    </p:spTree>
    <p:extLst>
      <p:ext uri="{BB962C8B-B14F-4D97-AF65-F5344CB8AC3E}">
        <p14:creationId xmlns:p14="http://schemas.microsoft.com/office/powerpoint/2010/main" val="30645927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Beginning inside the RMS formula, and working outward, allows us to articulate the formula elements, with the expressions and statements within the corresponding C++ function.</a:t>
            </a:r>
          </a:p>
          <a:p>
            <a:r>
              <a:rPr lang="en-US" sz="1200" kern="1200" dirty="0">
                <a:solidFill>
                  <a:schemeClr val="tx1"/>
                </a:solidFill>
                <a:effectLst/>
                <a:latin typeface="+mn-lt"/>
                <a:ea typeface="+mn-ea"/>
                <a:cs typeface="+mn-cs"/>
              </a:rPr>
              <a:t>x</a:t>
            </a:r>
            <a:r>
              <a:rPr lang="en-US" sz="1200" kern="1200" baseline="-25000" dirty="0">
                <a:solidFill>
                  <a:schemeClr val="tx1"/>
                </a:solidFill>
                <a:effectLst/>
                <a:latin typeface="+mn-lt"/>
                <a:ea typeface="+mn-ea"/>
                <a:cs typeface="+mn-cs"/>
              </a:rPr>
              <a:t>i</a:t>
            </a:r>
            <a:r>
              <a:rPr lang="en-US" sz="1200" kern="1200" dirty="0">
                <a:solidFill>
                  <a:schemeClr val="tx1"/>
                </a:solidFill>
                <a:effectLst/>
                <a:latin typeface="+mn-lt"/>
                <a:ea typeface="+mn-ea"/>
                <a:cs typeface="+mn-cs"/>
              </a:rPr>
              <a:t> corresponds to an array element.</a:t>
            </a:r>
          </a:p>
          <a:p>
            <a:r>
              <a:rPr lang="en-US" sz="1200" kern="1200" dirty="0">
                <a:solidFill>
                  <a:schemeClr val="tx1"/>
                </a:solidFill>
                <a:effectLst/>
                <a:latin typeface="+mn-lt"/>
                <a:ea typeface="+mn-ea"/>
                <a:cs typeface="+mn-cs"/>
              </a:rPr>
              <a:t>C++ squares the element with the pow function.</a:t>
            </a:r>
          </a:p>
          <a:p>
            <a:r>
              <a:rPr lang="en-US" sz="1200" kern="1200" dirty="0">
                <a:solidFill>
                  <a:schemeClr val="tx1"/>
                </a:solidFill>
                <a:effectLst/>
                <a:latin typeface="+mn-lt"/>
                <a:ea typeface="+mn-ea"/>
                <a:cs typeface="+mn-cs"/>
              </a:rPr>
              <a:t>The summation operator corresponds to a C++ for-loop, an accumulator variable, and the addition-with-assignment operator. The summation operator’s bounds, control the for-loop’s iterations.</a:t>
            </a:r>
          </a:p>
          <a:p>
            <a:endParaRPr lang="en-US" dirty="0"/>
          </a:p>
        </p:txBody>
      </p:sp>
      <p:sp>
        <p:nvSpPr>
          <p:cNvPr id="4" name="Slide Number Placeholder 3"/>
          <p:cNvSpPr>
            <a:spLocks noGrp="1"/>
          </p:cNvSpPr>
          <p:nvPr>
            <p:ph type="sldNum" sz="quarter" idx="5"/>
          </p:nvPr>
        </p:nvSpPr>
        <p:spPr/>
        <p:txBody>
          <a:bodyPr/>
          <a:lstStyle/>
          <a:p>
            <a:fld id="{85F4E149-971B-47B4-A14D-CA847435699A}" type="slidenum">
              <a:rPr lang="en-US" smtClean="0"/>
              <a:t>3</a:t>
            </a:fld>
            <a:endParaRPr lang="en-US" dirty="0"/>
          </a:p>
        </p:txBody>
      </p:sp>
    </p:spTree>
    <p:extLst>
      <p:ext uri="{BB962C8B-B14F-4D97-AF65-F5344CB8AC3E}">
        <p14:creationId xmlns:p14="http://schemas.microsoft.com/office/powerpoint/2010/main" val="99133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users know the total number of data points in advance, they can enter that number, allowing a for-loop to read the data and fill an array. To protect the division operation in the RMS function, the program detects an inappropriate number of data values and aborts. Otherwise, it allocates an array on the heap with new, fills it, calls the function, and deletes the array.</a:t>
            </a:r>
          </a:p>
          <a:p>
            <a:endParaRPr lang="en-US" dirty="0"/>
          </a:p>
        </p:txBody>
      </p:sp>
      <p:sp>
        <p:nvSpPr>
          <p:cNvPr id="4" name="Slide Number Placeholder 3"/>
          <p:cNvSpPr>
            <a:spLocks noGrp="1"/>
          </p:cNvSpPr>
          <p:nvPr>
            <p:ph type="sldNum" sz="quarter" idx="5"/>
          </p:nvPr>
        </p:nvSpPr>
        <p:spPr/>
        <p:txBody>
          <a:bodyPr/>
          <a:lstStyle/>
          <a:p>
            <a:fld id="{BB024A29-08AC-418C-8F4A-59361CBB5EB1}" type="slidenum">
              <a:rPr lang="en-US" smtClean="0"/>
              <a:t>4</a:t>
            </a:fld>
            <a:endParaRPr lang="en-US" dirty="0"/>
          </a:p>
        </p:txBody>
      </p:sp>
    </p:spTree>
    <p:extLst>
      <p:ext uri="{BB962C8B-B14F-4D97-AF65-F5344CB8AC3E}">
        <p14:creationId xmlns:p14="http://schemas.microsoft.com/office/powerpoint/2010/main" val="23811418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98B07-3697-2419-0BE6-1BB1D8208E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897A92-2B01-2593-7A99-68D8B5AFFCE5}"/>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752FCF3F-E111-D4B3-B96F-E6A9886E177B}"/>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Alternatively, if users don’t know the number of data points in advance, the program must count them as users enter them. Users signal the end of input with a special character: the end-of-file character. The program detects the end-of-file character with the end-of-file function, which returns true when it finds the character in the input.</a:t>
            </a:r>
          </a:p>
          <a:p>
            <a:r>
              <a:rPr lang="en-US" sz="1200" kern="1200" dirty="0">
                <a:solidFill>
                  <a:schemeClr val="tx1"/>
                </a:solidFill>
                <a:effectLst/>
                <a:latin typeface="+mn-lt"/>
                <a:ea typeface="+mn-ea"/>
                <a:cs typeface="+mn-cs"/>
              </a:rPr>
              <a:t>This approach raises two problems. First, the end-of-file character depends on the operating system: it is control-Z on Windows and control-D on Linux and related systems. Furthermore, users can change the control-D to another character. Second, there is a delay between when the user enters the end-of-file character and when the program detects it. The user enters the character like any data value: they type the control character and press enter. The program detects the character in the next test after it is read, counted, and added to the array. So, the program “</a:t>
            </a:r>
            <a:r>
              <a:rPr lang="en-US" sz="1200" kern="1200" dirty="0" err="1">
                <a:solidFill>
                  <a:schemeClr val="tx1"/>
                </a:solidFill>
                <a:effectLst/>
                <a:latin typeface="+mn-lt"/>
                <a:ea typeface="+mn-ea"/>
                <a:cs typeface="+mn-cs"/>
              </a:rPr>
              <a:t>uncounts</a:t>
            </a:r>
            <a:r>
              <a:rPr lang="en-US" sz="1200" kern="1200" dirty="0">
                <a:solidFill>
                  <a:schemeClr val="tx1"/>
                </a:solidFill>
                <a:effectLst/>
                <a:latin typeface="+mn-lt"/>
                <a:ea typeface="+mn-ea"/>
                <a:cs typeface="+mn-cs"/>
              </a:rPr>
              <a:t>” it following the loop.</a:t>
            </a:r>
          </a:p>
          <a:p>
            <a:r>
              <a:rPr lang="en-US" sz="1200" kern="1200" dirty="0">
                <a:solidFill>
                  <a:schemeClr val="tx1"/>
                </a:solidFill>
                <a:effectLst/>
                <a:latin typeface="+mn-lt"/>
                <a:ea typeface="+mn-ea"/>
                <a:cs typeface="+mn-cs"/>
              </a:rPr>
              <a:t>If the user enters at least one data value, the program calls the rms function.</a:t>
            </a:r>
          </a:p>
          <a:p>
            <a:endParaRPr lang="en-US" dirty="0"/>
          </a:p>
        </p:txBody>
      </p:sp>
      <p:sp>
        <p:nvSpPr>
          <p:cNvPr id="4" name="Slide Number Placeholder 3">
            <a:extLst>
              <a:ext uri="{FF2B5EF4-FFF2-40B4-BE49-F238E27FC236}">
                <a16:creationId xmlns:a16="http://schemas.microsoft.com/office/drawing/2014/main" id="{742C5744-7C57-12F9-19EF-4D902A60E4D5}"/>
              </a:ext>
            </a:extLst>
          </p:cNvPr>
          <p:cNvSpPr>
            <a:spLocks noGrp="1"/>
          </p:cNvSpPr>
          <p:nvPr>
            <p:ph type="sldNum" sz="quarter" idx="5"/>
          </p:nvPr>
        </p:nvSpPr>
        <p:spPr/>
        <p:txBody>
          <a:bodyPr/>
          <a:lstStyle/>
          <a:p>
            <a:fld id="{BB024A29-08AC-418C-8F4A-59361CBB5EB1}" type="slidenum">
              <a:rPr lang="en-US" smtClean="0"/>
              <a:t>5</a:t>
            </a:fld>
            <a:endParaRPr lang="en-US" dirty="0"/>
          </a:p>
        </p:txBody>
      </p:sp>
    </p:spTree>
    <p:extLst>
      <p:ext uri="{BB962C8B-B14F-4D97-AF65-F5344CB8AC3E}">
        <p14:creationId xmlns:p14="http://schemas.microsoft.com/office/powerpoint/2010/main" val="38829936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006C7-5273-5714-6E61-54AB877817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387B19-D811-CE4A-D389-B42B4E20D414}"/>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7F24AFDC-482D-A0F7-7CE9-2BE6F8EF0505}"/>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Putting the data in an array allows programmers to write a general RMS function. Significantly, it also makes the RMS problem relevant to the current chapter. However, if we combine the data input and the RMS calculation into a single function, we can eliminate the array.</a:t>
            </a:r>
          </a:p>
          <a:p>
            <a:r>
              <a:rPr lang="en-US" sz="1200" kern="1200" dirty="0">
                <a:solidFill>
                  <a:schemeClr val="tx1"/>
                </a:solidFill>
                <a:effectLst/>
                <a:latin typeface="+mn-lt"/>
                <a:ea typeface="+mn-ea"/>
                <a:cs typeface="+mn-cs"/>
              </a:rPr>
              <a:t>The for-loop reads the first data value. If it isn’t the end-of-file character, the loop squares and sums the data, then reads the next value. The loop ends when the user enters the end-of-file character. If the user enters at least one data value, the program divides the sum by the number of data values, then prints the square root of the quotient.</a:t>
            </a:r>
          </a:p>
          <a:p>
            <a:endParaRPr lang="en-US" dirty="0"/>
          </a:p>
        </p:txBody>
      </p:sp>
      <p:sp>
        <p:nvSpPr>
          <p:cNvPr id="4" name="Slide Number Placeholder 3">
            <a:extLst>
              <a:ext uri="{FF2B5EF4-FFF2-40B4-BE49-F238E27FC236}">
                <a16:creationId xmlns:a16="http://schemas.microsoft.com/office/drawing/2014/main" id="{F2E073EB-EF0A-E71C-CF40-7E8DF7DF7E8C}"/>
              </a:ext>
            </a:extLst>
          </p:cNvPr>
          <p:cNvSpPr>
            <a:spLocks noGrp="1"/>
          </p:cNvSpPr>
          <p:nvPr>
            <p:ph type="sldNum" sz="quarter" idx="5"/>
          </p:nvPr>
        </p:nvSpPr>
        <p:spPr/>
        <p:txBody>
          <a:bodyPr/>
          <a:lstStyle/>
          <a:p>
            <a:fld id="{BB024A29-08AC-418C-8F4A-59361CBB5EB1}" type="slidenum">
              <a:rPr lang="en-US" smtClean="0"/>
              <a:t>6</a:t>
            </a:fld>
            <a:endParaRPr lang="en-US" dirty="0"/>
          </a:p>
        </p:txBody>
      </p:sp>
    </p:spTree>
    <p:extLst>
      <p:ext uri="{BB962C8B-B14F-4D97-AF65-F5344CB8AC3E}">
        <p14:creationId xmlns:p14="http://schemas.microsoft.com/office/powerpoint/2010/main" val="10088169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5" Type="http://schemas.openxmlformats.org/officeDocument/2006/relationships/slideMaster" Target="../slideMasters/slideMaster1.xml"/><Relationship Id="rId4" Type="http://schemas.openxmlformats.org/officeDocument/2006/relationships/tags" Target="../tags/tag20.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23.xml"/><Relationship Id="rId7" Type="http://schemas.openxmlformats.org/officeDocument/2006/relationships/tags" Target="../tags/tag27.xml"/><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5/5/2026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5/5/2026</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5/5/2026</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custDataLst>
              <p:tags r:id="rId1"/>
            </p:custDataLst>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custDataLst>
              <p:tags r:id="rId2"/>
            </p:custDataLst>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custDataLst>
              <p:tags r:id="rId3"/>
            </p:custDataLst>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custDataLst>
              <p:tags r:id="rId4"/>
            </p:custDataLst>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custDataLst>
              <p:tags r:id="rId5"/>
            </p:custDataLst>
          </p:nvPr>
        </p:nvSpPr>
        <p:spPr/>
        <p:txBody>
          <a:bodyPr/>
          <a:lstStyle/>
          <a:p>
            <a:fld id="{B40FB4B4-2185-4162-9846-7C5876CD7D32}" type="datetimeFigureOut">
              <a:rPr lang="en-US" smtClean="0"/>
              <a:t>5/5/2026</a:t>
            </a:fld>
            <a:endParaRPr lang="en-US" dirty="0"/>
          </a:p>
        </p:txBody>
      </p:sp>
      <p:sp>
        <p:nvSpPr>
          <p:cNvPr id="10" name="Footer Placeholder 9"/>
          <p:cNvSpPr>
            <a:spLocks noGrp="1"/>
          </p:cNvSpPr>
          <p:nvPr>
            <p:ph type="ftr" sz="quarter" idx="11"/>
            <p:custDataLst>
              <p:tags r:id="rId6"/>
            </p:custDataLst>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5/5/2026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5/5/2026</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9.xml"/><Relationship Id="rId1" Type="http://schemas.openxmlformats.org/officeDocument/2006/relationships/tags" Target="../tags/tag28.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image" Target="../media/image1.png"/><Relationship Id="rId5" Type="http://schemas.openxmlformats.org/officeDocument/2006/relationships/tags" Target="../tags/tag31.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tags" Target="../tags/tag34.xml"/><Relationship Id="rId7" Type="http://schemas.openxmlformats.org/officeDocument/2006/relationships/image" Target="../media/image2.png"/><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tags" Target="../tags/tag33.xml"/><Relationship Id="rId5" Type="http://schemas.openxmlformats.org/officeDocument/2006/relationships/notesSlide" Target="../notesSlides/notesSlide3.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notesSlide" Target="../notesSlides/notesSlide4.xml"/><Relationship Id="rId4"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tags" Target="../tags/tag38.xml"/><Relationship Id="rId5" Type="http://schemas.openxmlformats.org/officeDocument/2006/relationships/notesSlide" Target="../notesSlides/notesSlide5.xml"/><Relationship Id="rId4"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5" Type="http://schemas.openxmlformats.org/officeDocument/2006/relationships/notesSlide" Target="../notesSlides/notesSlide6.xml"/><Relationship Id="rId4"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99966-6DE8-963A-3D6A-6C24E690AFFF}"/>
              </a:ext>
            </a:extLst>
          </p:cNvPr>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rms</a:t>
            </a:r>
          </a:p>
        </p:txBody>
      </p:sp>
      <p:sp>
        <p:nvSpPr>
          <p:cNvPr id="3" name="Subtitle 2">
            <a:extLst>
              <a:ext uri="{FF2B5EF4-FFF2-40B4-BE49-F238E27FC236}">
                <a16:creationId xmlns:a16="http://schemas.microsoft.com/office/drawing/2014/main" id="{D0D50964-557C-0869-B537-A23E7A209E6A}"/>
              </a:ext>
            </a:extLst>
          </p:cNvPr>
          <p:cNvSpPr>
            <a:spLocks noGrp="1"/>
          </p:cNvSpPr>
          <p:nvPr>
            <p:ph type="subTitle" idx="1"/>
            <p:custDataLst>
              <p:tags r:id="rId2"/>
            </p:custDataLst>
          </p:nvPr>
        </p:nvSpPr>
        <p:spPr>
          <a:xfrm>
            <a:off x="2695194" y="4352544"/>
            <a:ext cx="6801612" cy="1239894"/>
          </a:xfrm>
        </p:spPr>
        <p:txBody>
          <a:bodyPr>
            <a:normAutofit lnSpcReduction="10000"/>
          </a:bodyPr>
          <a:lstStyle/>
          <a:p>
            <a:r>
              <a:rPr lang="en-US" dirty="0"/>
              <a:t>Root Mean Square</a:t>
            </a:r>
          </a:p>
          <a:p>
            <a:r>
              <a:rPr lang="en-US" dirty="0"/>
              <a:t>Advanced Average</a:t>
            </a:r>
          </a:p>
          <a:p>
            <a:r>
              <a:rPr lang="en-US" dirty="0"/>
              <a:t>Converting </a:t>
            </a:r>
            <a:r>
              <a:rPr lang="el-GR" dirty="0">
                <a:latin typeface="Calibri" panose="020F0502020204030204" pitchFamily="34" charset="0"/>
                <a:cs typeface="Calibri" panose="020F0502020204030204" pitchFamily="34" charset="0"/>
              </a:rPr>
              <a:t>Σ</a:t>
            </a:r>
            <a:r>
              <a:rPr lang="en-US" dirty="0"/>
              <a:t> To C++</a:t>
            </a:r>
          </a:p>
        </p:txBody>
      </p:sp>
    </p:spTree>
    <p:extLst>
      <p:ext uri="{BB962C8B-B14F-4D97-AF65-F5344CB8AC3E}">
        <p14:creationId xmlns:p14="http://schemas.microsoft.com/office/powerpoint/2010/main" val="1191912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A4ED3E-1C60-11F6-9D25-3BBDDFA257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607833-F080-F256-E01F-9A77525C7FB6}"/>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RMS formula</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C22721D9-9430-09C7-038E-66B98331A16E}"/>
                  </a:ext>
                </a:extLst>
              </p:cNvPr>
              <p:cNvSpPr txBox="1"/>
              <p:nvPr>
                <p:custDataLst>
                  <p:tags r:id="rId2"/>
                </p:custDataLst>
              </p:nvPr>
            </p:nvSpPr>
            <p:spPr>
              <a:xfrm>
                <a:off x="1529255" y="2971800"/>
                <a:ext cx="9170275" cy="1915845"/>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𝑥</m:t>
                          </m:r>
                        </m:e>
                        <m:sub>
                          <m:r>
                            <a:rPr lang="en-US" sz="3200" b="0" i="1" smtClean="0">
                              <a:latin typeface="Cambria Math" panose="02040503050406030204" pitchFamily="18" charset="0"/>
                            </a:rPr>
                            <m:t>𝑟𝑚𝑠</m:t>
                          </m:r>
                        </m:sub>
                      </m:sSub>
                      <m:r>
                        <a:rPr lang="en-US" sz="3200" b="0" i="1" smtClean="0">
                          <a:latin typeface="Cambria Math" panose="02040503050406030204" pitchFamily="18" charset="0"/>
                        </a:rPr>
                        <m:t>= </m:t>
                      </m:r>
                      <m:rad>
                        <m:radPr>
                          <m:degHide m:val="on"/>
                          <m:ctrlPr>
                            <a:rPr lang="en-US" sz="3200" b="0" i="1" smtClean="0">
                              <a:latin typeface="Cambria Math" panose="02040503050406030204" pitchFamily="18" charset="0"/>
                            </a:rPr>
                          </m:ctrlPr>
                        </m:radPr>
                        <m:deg/>
                        <m:e>
                          <m:f>
                            <m:fPr>
                              <m:ctrlPr>
                                <a:rPr lang="en-US" sz="3200" b="0" i="1" smtClean="0">
                                  <a:latin typeface="Cambria Math" panose="02040503050406030204" pitchFamily="18" charset="0"/>
                                </a:rPr>
                              </m:ctrlPr>
                            </m:fPr>
                            <m:num>
                              <m:r>
                                <a:rPr lang="en-US" sz="3200" b="0" i="1" smtClean="0">
                                  <a:latin typeface="Cambria Math" panose="02040503050406030204" pitchFamily="18" charset="0"/>
                                </a:rPr>
                                <m:t>1</m:t>
                              </m:r>
                            </m:num>
                            <m:den>
                              <m:r>
                                <a:rPr lang="en-US" sz="3200" b="0" i="1" smtClean="0">
                                  <a:latin typeface="Cambria Math" panose="02040503050406030204" pitchFamily="18" charset="0"/>
                                </a:rPr>
                                <m:t>𝑛</m:t>
                              </m:r>
                            </m:den>
                          </m:f>
                          <m:nary>
                            <m:naryPr>
                              <m:chr m:val="∑"/>
                              <m:ctrlPr>
                                <a:rPr lang="en-US" sz="3200" b="0" i="1" smtClean="0">
                                  <a:latin typeface="Cambria Math" panose="02040503050406030204" pitchFamily="18" charset="0"/>
                                </a:rPr>
                              </m:ctrlPr>
                            </m:naryPr>
                            <m:sub>
                              <m:r>
                                <m:rPr>
                                  <m:brk m:alnAt="23"/>
                                </m:rPr>
                                <a:rPr lang="en-US" sz="3200" b="0" i="1" smtClean="0">
                                  <a:latin typeface="Cambria Math" panose="02040503050406030204" pitchFamily="18" charset="0"/>
                                </a:rPr>
                                <m:t>𝑖</m:t>
                              </m:r>
                              <m:r>
                                <a:rPr lang="en-US" sz="3200" b="0" i="1" smtClean="0">
                                  <a:latin typeface="Cambria Math" panose="02040503050406030204" pitchFamily="18" charset="0"/>
                                </a:rPr>
                                <m:t>=0</m:t>
                              </m:r>
                            </m:sub>
                            <m:sup>
                              <m:r>
                                <a:rPr lang="en-US" sz="3200" b="0" i="1" smtClean="0">
                                  <a:latin typeface="Cambria Math" panose="02040503050406030204" pitchFamily="18" charset="0"/>
                                </a:rPr>
                                <m:t>𝑛</m:t>
                              </m:r>
                              <m:r>
                                <a:rPr lang="en-US" sz="3200" b="0" i="1" smtClean="0">
                                  <a:latin typeface="Cambria Math" panose="02040503050406030204" pitchFamily="18" charset="0"/>
                                </a:rPr>
                                <m:t>−1</m:t>
                              </m:r>
                            </m:sup>
                            <m:e>
                              <m:sSubSup>
                                <m:sSubSupPr>
                                  <m:ctrlPr>
                                    <a:rPr lang="en-US" sz="3200" b="0" i="1" smtClean="0">
                                      <a:latin typeface="Cambria Math" panose="02040503050406030204" pitchFamily="18" charset="0"/>
                                    </a:rPr>
                                  </m:ctrlPr>
                                </m:sSubSupPr>
                                <m:e>
                                  <m:r>
                                    <a:rPr lang="en-US" sz="3200" b="0" i="1" smtClean="0">
                                      <a:latin typeface="Cambria Math" panose="02040503050406030204" pitchFamily="18" charset="0"/>
                                    </a:rPr>
                                    <m:t>𝑥</m:t>
                                  </m:r>
                                </m:e>
                                <m:sub>
                                  <m:r>
                                    <a:rPr lang="en-US" sz="3200" b="0" i="1" smtClean="0">
                                      <a:latin typeface="Cambria Math" panose="02040503050406030204" pitchFamily="18" charset="0"/>
                                    </a:rPr>
                                    <m:t>𝑖</m:t>
                                  </m:r>
                                </m:sub>
                                <m:sup>
                                  <m:r>
                                    <a:rPr lang="en-US" sz="3200" b="0" i="1" smtClean="0">
                                      <a:latin typeface="Cambria Math" panose="02040503050406030204" pitchFamily="18" charset="0"/>
                                    </a:rPr>
                                    <m:t>2</m:t>
                                  </m:r>
                                </m:sup>
                              </m:sSubSup>
                            </m:e>
                          </m:nary>
                        </m:e>
                      </m:rad>
                      <m:r>
                        <a:rPr lang="en-US" sz="3200" b="0" i="1" smtClean="0">
                          <a:latin typeface="Cambria Math" panose="02040503050406030204" pitchFamily="18" charset="0"/>
                        </a:rPr>
                        <m:t>=</m:t>
                      </m:r>
                      <m:rad>
                        <m:radPr>
                          <m:degHide m:val="on"/>
                          <m:ctrlPr>
                            <a:rPr lang="en-US" sz="3200" b="0" i="1" smtClean="0">
                              <a:latin typeface="Cambria Math" panose="02040503050406030204" pitchFamily="18" charset="0"/>
                            </a:rPr>
                          </m:ctrlPr>
                        </m:radPr>
                        <m:deg/>
                        <m:e>
                          <m:f>
                            <m:fPr>
                              <m:ctrlPr>
                                <a:rPr lang="en-US" sz="3200" b="0" i="1" smtClean="0">
                                  <a:latin typeface="Cambria Math" panose="02040503050406030204" pitchFamily="18" charset="0"/>
                                </a:rPr>
                              </m:ctrlPr>
                            </m:fPr>
                            <m:num>
                              <m:r>
                                <a:rPr lang="en-US" sz="3200" b="0" i="1" smtClean="0">
                                  <a:latin typeface="Cambria Math" panose="02040503050406030204" pitchFamily="18" charset="0"/>
                                </a:rPr>
                                <m:t>1</m:t>
                              </m:r>
                            </m:num>
                            <m:den>
                              <m:r>
                                <a:rPr lang="en-US" sz="3200" b="0" i="1" smtClean="0">
                                  <a:latin typeface="Cambria Math" panose="02040503050406030204" pitchFamily="18" charset="0"/>
                                </a:rPr>
                                <m:t>𝑛</m:t>
                              </m:r>
                            </m:den>
                          </m:f>
                          <m:d>
                            <m:dPr>
                              <m:ctrlPr>
                                <a:rPr lang="en-US" sz="3200" b="0" i="1" smtClean="0">
                                  <a:latin typeface="Cambria Math" panose="02040503050406030204" pitchFamily="18" charset="0"/>
                                </a:rPr>
                              </m:ctrlPr>
                            </m:dPr>
                            <m:e>
                              <m:sSubSup>
                                <m:sSubSupPr>
                                  <m:ctrlPr>
                                    <a:rPr lang="en-US" sz="3200" b="0" i="1" smtClean="0">
                                      <a:latin typeface="Cambria Math" panose="02040503050406030204" pitchFamily="18" charset="0"/>
                                    </a:rPr>
                                  </m:ctrlPr>
                                </m:sSubSupPr>
                                <m:e>
                                  <m:r>
                                    <a:rPr lang="en-US" sz="3200" b="0" i="1" smtClean="0">
                                      <a:latin typeface="Cambria Math" panose="02040503050406030204" pitchFamily="18" charset="0"/>
                                    </a:rPr>
                                    <m:t>𝑥</m:t>
                                  </m:r>
                                </m:e>
                                <m:sub>
                                  <m:r>
                                    <a:rPr lang="en-US" sz="3200" b="0" i="1" smtClean="0">
                                      <a:latin typeface="Cambria Math" panose="02040503050406030204" pitchFamily="18" charset="0"/>
                                    </a:rPr>
                                    <m:t>0</m:t>
                                  </m:r>
                                </m:sub>
                                <m:sup>
                                  <m:r>
                                    <a:rPr lang="en-US" sz="3200" b="0" i="1" smtClean="0">
                                      <a:latin typeface="Cambria Math" panose="02040503050406030204" pitchFamily="18" charset="0"/>
                                    </a:rPr>
                                    <m:t>2</m:t>
                                  </m:r>
                                </m:sup>
                              </m:sSubSup>
                              <m:r>
                                <a:rPr lang="en-US" sz="3200" b="0" i="1" smtClean="0">
                                  <a:latin typeface="Cambria Math" panose="02040503050406030204" pitchFamily="18" charset="0"/>
                                </a:rPr>
                                <m:t>+</m:t>
                              </m:r>
                              <m:sSubSup>
                                <m:sSubSupPr>
                                  <m:ctrlPr>
                                    <a:rPr lang="en-US" sz="3200" b="0" i="1" smtClean="0">
                                      <a:latin typeface="Cambria Math" panose="02040503050406030204" pitchFamily="18" charset="0"/>
                                    </a:rPr>
                                  </m:ctrlPr>
                                </m:sSubSupPr>
                                <m:e>
                                  <m:r>
                                    <a:rPr lang="en-US" sz="3200" b="0" i="1" smtClean="0">
                                      <a:latin typeface="Cambria Math" panose="02040503050406030204" pitchFamily="18" charset="0"/>
                                    </a:rPr>
                                    <m:t>𝑥</m:t>
                                  </m:r>
                                </m:e>
                                <m:sub>
                                  <m:r>
                                    <a:rPr lang="en-US" sz="3200" b="0" i="1" smtClean="0">
                                      <a:latin typeface="Cambria Math" panose="02040503050406030204" pitchFamily="18" charset="0"/>
                                    </a:rPr>
                                    <m:t>1</m:t>
                                  </m:r>
                                </m:sub>
                                <m:sup>
                                  <m:r>
                                    <a:rPr lang="en-US" sz="3200" b="0" i="1" smtClean="0">
                                      <a:latin typeface="Cambria Math" panose="02040503050406030204" pitchFamily="18" charset="0"/>
                                    </a:rPr>
                                    <m:t>2</m:t>
                                  </m:r>
                                </m:sup>
                              </m:sSubSup>
                              <m:r>
                                <a:rPr lang="en-US" sz="3200" b="0" i="1" smtClean="0">
                                  <a:latin typeface="Cambria Math" panose="02040503050406030204" pitchFamily="18" charset="0"/>
                                </a:rPr>
                                <m:t>+…+</m:t>
                              </m:r>
                              <m:sSubSup>
                                <m:sSubSupPr>
                                  <m:ctrlPr>
                                    <a:rPr lang="en-US" sz="3200" b="0" i="1" smtClean="0">
                                      <a:latin typeface="Cambria Math" panose="02040503050406030204" pitchFamily="18" charset="0"/>
                                    </a:rPr>
                                  </m:ctrlPr>
                                </m:sSubSupPr>
                                <m:e>
                                  <m:r>
                                    <a:rPr lang="en-US" sz="3200" b="0" i="1" smtClean="0">
                                      <a:latin typeface="Cambria Math" panose="02040503050406030204" pitchFamily="18" charset="0"/>
                                    </a:rPr>
                                    <m:t>𝑥</m:t>
                                  </m:r>
                                </m:e>
                                <m:sub>
                                  <m:r>
                                    <a:rPr lang="en-US" sz="3200" b="0" i="1" smtClean="0">
                                      <a:latin typeface="Cambria Math" panose="02040503050406030204" pitchFamily="18" charset="0"/>
                                    </a:rPr>
                                    <m:t>𝑛</m:t>
                                  </m:r>
                                  <m:r>
                                    <a:rPr lang="en-US" sz="3200" b="0" i="1" smtClean="0">
                                      <a:latin typeface="Cambria Math" panose="02040503050406030204" pitchFamily="18" charset="0"/>
                                    </a:rPr>
                                    <m:t>−1</m:t>
                                  </m:r>
                                </m:sub>
                                <m:sup>
                                  <m:r>
                                    <a:rPr lang="en-US" sz="3200" b="0" i="1" smtClean="0">
                                      <a:latin typeface="Cambria Math" panose="02040503050406030204" pitchFamily="18" charset="0"/>
                                    </a:rPr>
                                    <m:t>2</m:t>
                                  </m:r>
                                </m:sup>
                              </m:sSubSup>
                            </m:e>
                          </m:d>
                        </m:e>
                      </m:rad>
                    </m:oMath>
                  </m:oMathPara>
                </a14:m>
                <a:endParaRPr lang="en-US" sz="3200" dirty="0"/>
              </a:p>
            </p:txBody>
          </p:sp>
        </mc:Choice>
        <mc:Fallback xmlns="">
          <p:sp>
            <p:nvSpPr>
              <p:cNvPr id="7" name="TextBox 6">
                <a:extLst>
                  <a:ext uri="{FF2B5EF4-FFF2-40B4-BE49-F238E27FC236}">
                    <a16:creationId xmlns:a16="http://schemas.microsoft.com/office/drawing/2014/main" id="{C22721D9-9430-09C7-038E-66B98331A16E}"/>
                  </a:ext>
                </a:extLst>
              </p:cNvPr>
              <p:cNvSpPr txBox="1">
                <a:spLocks noRot="1" noChangeAspect="1" noMove="1" noResize="1" noEditPoints="1" noAdjustHandles="1" noChangeArrowheads="1" noChangeShapeType="1" noTextEdit="1"/>
              </p:cNvSpPr>
              <p:nvPr>
                <p:custDataLst>
                  <p:tags r:id="rId5"/>
                </p:custDataLst>
              </p:nvPr>
            </p:nvSpPr>
            <p:spPr>
              <a:xfrm>
                <a:off x="1529255" y="2971800"/>
                <a:ext cx="9170275" cy="1915845"/>
              </a:xfrm>
              <a:prstGeom prst="rect">
                <a:avLst/>
              </a:prstGeom>
              <a:blipFill>
                <a:blip r:embed="rId6"/>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380389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A45F8-9800-52BB-B7DB-385D9665E609}"/>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RMS formula to C++</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6FD648C-6368-DF4C-3BD8-E91B2B511AC8}"/>
                  </a:ext>
                </a:extLst>
              </p:cNvPr>
              <p:cNvSpPr>
                <a:spLocks noGrp="1"/>
              </p:cNvSpPr>
              <p:nvPr>
                <p:ph sz="half" idx="1"/>
                <p:custDataLst>
                  <p:tags r:id="rId2"/>
                </p:custDataLst>
              </p:nvPr>
            </p:nvSpPr>
            <p:spPr>
              <a:xfrm>
                <a:off x="1581912" y="2638044"/>
                <a:ext cx="4513427" cy="3101982"/>
              </a:xfrm>
            </p:spPr>
            <p:txBody>
              <a:bodyPr>
                <a:normAutofit/>
              </a:bodyPr>
              <a:lstStyle/>
              <a:p>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sub>
                    </m:sSub>
                  </m:oMath>
                </a14:m>
                <a:endParaRPr lang="en-US" sz="2400" dirty="0"/>
              </a:p>
              <a:p>
                <a14:m>
                  <m:oMath xmlns:m="http://schemas.openxmlformats.org/officeDocument/2006/math">
                    <m:sSubSup>
                      <m:sSubSupPr>
                        <m:ctrlPr>
                          <a:rPr lang="en-US" sz="2400" i="1">
                            <a:latin typeface="Cambria Math" panose="02040503050406030204" pitchFamily="18" charset="0"/>
                          </a:rPr>
                        </m:ctrlPr>
                      </m:sSubSupPr>
                      <m:e>
                        <m:r>
                          <a:rPr lang="en-US" sz="2400" i="1">
                            <a:latin typeface="Cambria Math" panose="02040503050406030204" pitchFamily="18" charset="0"/>
                          </a:rPr>
                          <m:t>𝑥</m:t>
                        </m:r>
                      </m:e>
                      <m:sub>
                        <m:r>
                          <a:rPr lang="en-US" sz="2400" i="1">
                            <a:latin typeface="Cambria Math" panose="02040503050406030204" pitchFamily="18" charset="0"/>
                          </a:rPr>
                          <m:t>𝑖</m:t>
                        </m:r>
                      </m:sub>
                      <m:sup>
                        <m:r>
                          <a:rPr lang="en-US" sz="2400" i="1">
                            <a:latin typeface="Cambria Math" panose="02040503050406030204" pitchFamily="18" charset="0"/>
                          </a:rPr>
                          <m:t>2</m:t>
                        </m:r>
                      </m:sup>
                    </m:sSubSup>
                  </m:oMath>
                </a14:m>
                <a:endParaRPr lang="en-US" sz="2400" baseline="30000" dirty="0">
                  <a:latin typeface="Consolas" panose="020B0609020204030204" pitchFamily="49" charset="0"/>
                </a:endParaRPr>
              </a:p>
              <a:p>
                <a14:m>
                  <m:oMath xmlns:m="http://schemas.openxmlformats.org/officeDocument/2006/math">
                    <m:nary>
                      <m:naryPr>
                        <m:chr m:val="∑"/>
                        <m:subHide m:val="on"/>
                        <m:supHide m:val="on"/>
                        <m:ctrlPr>
                          <a:rPr lang="en-US" sz="2400" i="1">
                            <a:latin typeface="Cambria Math" panose="02040503050406030204" pitchFamily="18" charset="0"/>
                          </a:rPr>
                        </m:ctrlPr>
                      </m:naryPr>
                      <m:sub/>
                      <m:sup/>
                      <m:e>
                        <m:sSubSup>
                          <m:sSubSupPr>
                            <m:ctrlPr>
                              <a:rPr lang="en-US" sz="2400" i="1">
                                <a:latin typeface="Cambria Math" panose="02040503050406030204" pitchFamily="18" charset="0"/>
                              </a:rPr>
                            </m:ctrlPr>
                          </m:sSubSupPr>
                          <m:e>
                            <m:r>
                              <a:rPr lang="en-US" sz="2400" i="1">
                                <a:latin typeface="Cambria Math" panose="02040503050406030204" pitchFamily="18" charset="0"/>
                              </a:rPr>
                              <m:t>𝑥</m:t>
                            </m:r>
                          </m:e>
                          <m:sub>
                            <m:r>
                              <a:rPr lang="en-US" sz="2400" i="1">
                                <a:latin typeface="Cambria Math" panose="02040503050406030204" pitchFamily="18" charset="0"/>
                              </a:rPr>
                              <m:t>𝑖</m:t>
                            </m:r>
                          </m:sub>
                          <m:sup>
                            <m:r>
                              <a:rPr lang="en-US" sz="2400" i="1">
                                <a:latin typeface="Cambria Math" panose="02040503050406030204" pitchFamily="18" charset="0"/>
                              </a:rPr>
                              <m:t>2</m:t>
                            </m:r>
                          </m:sup>
                        </m:sSubSup>
                      </m:e>
                    </m:nary>
                  </m:oMath>
                </a14:m>
                <a:endParaRPr lang="en-US" sz="2400" dirty="0">
                  <a:latin typeface="Consolas" panose="020B0609020204030204" pitchFamily="49" charset="0"/>
                </a:endParaRPr>
              </a:p>
              <a:p>
                <a14:m>
                  <m:oMath xmlns:m="http://schemas.openxmlformats.org/officeDocument/2006/math">
                    <m:nary>
                      <m:naryPr>
                        <m:chr m:val="∑"/>
                        <m:ctrlPr>
                          <a:rPr lang="en-US" sz="2400" i="1">
                            <a:latin typeface="Cambria Math" panose="02040503050406030204" pitchFamily="18" charset="0"/>
                          </a:rPr>
                        </m:ctrlPr>
                      </m:naryPr>
                      <m:sub>
                        <m:r>
                          <m:rPr>
                            <m:brk m:alnAt="23"/>
                          </m:rPr>
                          <a:rPr lang="en-US" sz="2400" i="1">
                            <a:latin typeface="Cambria Math" panose="02040503050406030204" pitchFamily="18" charset="0"/>
                          </a:rPr>
                          <m:t>𝑖</m:t>
                        </m:r>
                        <m:r>
                          <a:rPr lang="en-US" sz="2400" i="1">
                            <a:latin typeface="Cambria Math" panose="02040503050406030204" pitchFamily="18" charset="0"/>
                          </a:rPr>
                          <m:t>=0</m:t>
                        </m:r>
                      </m:sub>
                      <m:sup>
                        <m:r>
                          <a:rPr lang="en-US" sz="2400" i="1">
                            <a:latin typeface="Cambria Math" panose="02040503050406030204" pitchFamily="18" charset="0"/>
                          </a:rPr>
                          <m:t>𝑛</m:t>
                        </m:r>
                        <m:r>
                          <a:rPr lang="en-US" sz="2400" i="1">
                            <a:latin typeface="Cambria Math" panose="02040503050406030204" pitchFamily="18" charset="0"/>
                          </a:rPr>
                          <m:t>−1</m:t>
                        </m:r>
                      </m:sup>
                      <m:e>
                        <m:sSubSup>
                          <m:sSubSupPr>
                            <m:ctrlPr>
                              <a:rPr lang="en-US" sz="2400" i="1">
                                <a:latin typeface="Cambria Math" panose="02040503050406030204" pitchFamily="18" charset="0"/>
                              </a:rPr>
                            </m:ctrlPr>
                          </m:sSubSupPr>
                          <m:e>
                            <m:r>
                              <a:rPr lang="en-US" sz="2400" i="1">
                                <a:latin typeface="Cambria Math" panose="02040503050406030204" pitchFamily="18" charset="0"/>
                              </a:rPr>
                              <m:t>𝑥</m:t>
                            </m:r>
                          </m:e>
                          <m:sub>
                            <m:r>
                              <a:rPr lang="en-US" sz="2400" i="1">
                                <a:latin typeface="Cambria Math" panose="02040503050406030204" pitchFamily="18" charset="0"/>
                              </a:rPr>
                              <m:t>𝑖</m:t>
                            </m:r>
                          </m:sub>
                          <m:sup>
                            <m:r>
                              <a:rPr lang="en-US" sz="2400" i="1">
                                <a:latin typeface="Cambria Math" panose="02040503050406030204" pitchFamily="18" charset="0"/>
                              </a:rPr>
                              <m:t>2</m:t>
                            </m:r>
                          </m:sup>
                        </m:sSubSup>
                      </m:e>
                    </m:nary>
                  </m:oMath>
                </a14:m>
                <a:endParaRPr lang="en-US" sz="2400" dirty="0">
                  <a:latin typeface="Consolas" panose="020B0609020204030204" pitchFamily="49" charset="0"/>
                </a:endParaRPr>
              </a:p>
            </p:txBody>
          </p:sp>
        </mc:Choice>
        <mc:Fallback xmlns="">
          <p:sp>
            <p:nvSpPr>
              <p:cNvPr id="3" name="Content Placeholder 2">
                <a:extLst>
                  <a:ext uri="{FF2B5EF4-FFF2-40B4-BE49-F238E27FC236}">
                    <a16:creationId xmlns:a16="http://schemas.microsoft.com/office/drawing/2014/main" id="{96FD648C-6368-DF4C-3BD8-E91B2B511AC8}"/>
                  </a:ext>
                </a:extLst>
              </p:cNvPr>
              <p:cNvSpPr>
                <a:spLocks noGrp="1" noRot="1" noChangeAspect="1" noMove="1" noResize="1" noEditPoints="1" noAdjustHandles="1" noChangeArrowheads="1" noChangeShapeType="1" noTextEdit="1"/>
              </p:cNvSpPr>
              <p:nvPr>
                <p:ph sz="half" idx="1"/>
                <p:custDataLst>
                  <p:tags r:id="rId6"/>
                </p:custDataLst>
              </p:nvPr>
            </p:nvSpPr>
            <p:spPr>
              <a:xfrm>
                <a:off x="1581912" y="2638044"/>
                <a:ext cx="4513427" cy="3101982"/>
              </a:xfrm>
              <a:blipFill>
                <a:blip r:embed="rId7"/>
                <a:stretch>
                  <a:fillRect l="-1892" t="-786"/>
                </a:stretch>
              </a:blipFill>
            </p:spPr>
            <p:txBody>
              <a:bodyPr/>
              <a:lstStyle/>
              <a:p>
                <a:r>
                  <a:rPr lang="en-US">
                    <a:noFill/>
                  </a:rPr>
                  <a:t> </a:t>
                </a:r>
              </a:p>
            </p:txBody>
          </p:sp>
        </mc:Fallback>
      </mc:AlternateContent>
      <p:sp>
        <p:nvSpPr>
          <p:cNvPr id="10" name="Content Placeholder 2">
            <a:extLst>
              <a:ext uri="{FF2B5EF4-FFF2-40B4-BE49-F238E27FC236}">
                <a16:creationId xmlns:a16="http://schemas.microsoft.com/office/drawing/2014/main" id="{A0AE5064-C5F1-A72F-8C31-C330512916F2}"/>
              </a:ext>
            </a:extLst>
          </p:cNvPr>
          <p:cNvSpPr txBox="1">
            <a:spLocks/>
          </p:cNvSpPr>
          <p:nvPr>
            <p:custDataLst>
              <p:tags r:id="rId3"/>
            </p:custDataLst>
          </p:nvPr>
        </p:nvSpPr>
        <p:spPr>
          <a:xfrm>
            <a:off x="6389295" y="2638044"/>
            <a:ext cx="4271771" cy="3101982"/>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spcBef>
                <a:spcPts val="0"/>
              </a:spcBef>
              <a:buFont typeface="Arial" panose="020B0604020202020204" pitchFamily="34" charset="0"/>
              <a:buNone/>
            </a:pPr>
            <a:r>
              <a:rPr lang="en-US" dirty="0">
                <a:latin typeface="Consolas" panose="020B0609020204030204" pitchFamily="49" charset="0"/>
              </a:rPr>
              <a:t>double rms(double* x, int n)</a:t>
            </a:r>
          </a:p>
          <a:p>
            <a:pPr marL="0" indent="0">
              <a:spcBef>
                <a:spcPts val="0"/>
              </a:spcBef>
              <a:buFont typeface="Arial" panose="020B0604020202020204" pitchFamily="34" charset="0"/>
              <a:buNone/>
            </a:pPr>
            <a:r>
              <a:rPr lang="en-US" dirty="0">
                <a:latin typeface="Consolas" panose="020B0609020204030204" pitchFamily="49" charset="0"/>
              </a:rPr>
              <a:t>{</a:t>
            </a:r>
          </a:p>
          <a:p>
            <a:pPr marL="0" indent="0">
              <a:spcBef>
                <a:spcPts val="0"/>
              </a:spcBef>
              <a:buFont typeface="Arial" panose="020B0604020202020204" pitchFamily="34" charset="0"/>
              <a:buNone/>
            </a:pPr>
            <a:r>
              <a:rPr lang="en-US" dirty="0">
                <a:latin typeface="Consolas" panose="020B0609020204030204" pitchFamily="49" charset="0"/>
              </a:rPr>
              <a:t>    double sum = 0;</a:t>
            </a:r>
          </a:p>
          <a:p>
            <a:pPr marL="0" indent="0">
              <a:spcBef>
                <a:spcPts val="0"/>
              </a:spcBef>
              <a:buFont typeface="Arial" panose="020B0604020202020204" pitchFamily="34" charset="0"/>
              <a:buNone/>
            </a:pPr>
            <a:endParaRPr lang="en-US" dirty="0">
              <a:latin typeface="Consolas" panose="020B0609020204030204" pitchFamily="49" charset="0"/>
            </a:endParaRPr>
          </a:p>
          <a:p>
            <a:pPr marL="0" indent="0">
              <a:spcBef>
                <a:spcPts val="0"/>
              </a:spcBef>
              <a:buFont typeface="Arial" panose="020B0604020202020204" pitchFamily="34" charset="0"/>
              <a:buNone/>
            </a:pPr>
            <a:r>
              <a:rPr lang="en-US" dirty="0">
                <a:latin typeface="Consolas" panose="020B0609020204030204" pitchFamily="49" charset="0"/>
              </a:rPr>
              <a:t>    for (int i = 0; i &lt; n; i++)</a:t>
            </a:r>
          </a:p>
          <a:p>
            <a:pPr marL="0" indent="0">
              <a:spcBef>
                <a:spcPts val="0"/>
              </a:spcBef>
              <a:buFont typeface="Arial" panose="020B0604020202020204" pitchFamily="34" charset="0"/>
              <a:buNone/>
            </a:pPr>
            <a:r>
              <a:rPr lang="en-US" dirty="0">
                <a:latin typeface="Consolas" panose="020B0609020204030204" pitchFamily="49" charset="0"/>
              </a:rPr>
              <a:t>        sum += pow(x[i], 2);</a:t>
            </a:r>
          </a:p>
          <a:p>
            <a:pPr marL="0" indent="0">
              <a:spcBef>
                <a:spcPts val="0"/>
              </a:spcBef>
              <a:buFont typeface="Arial" panose="020B0604020202020204" pitchFamily="34" charset="0"/>
              <a:buNone/>
            </a:pPr>
            <a:endParaRPr lang="en-US" dirty="0">
              <a:latin typeface="Consolas" panose="020B0609020204030204" pitchFamily="49" charset="0"/>
            </a:endParaRPr>
          </a:p>
          <a:p>
            <a:pPr marL="0" indent="0">
              <a:spcBef>
                <a:spcPts val="0"/>
              </a:spcBef>
              <a:buFont typeface="Arial" panose="020B0604020202020204" pitchFamily="34" charset="0"/>
              <a:buNone/>
            </a:pPr>
            <a:r>
              <a:rPr lang="en-US" dirty="0">
                <a:latin typeface="Consolas" panose="020B0609020204030204" pitchFamily="49" charset="0"/>
              </a:rPr>
              <a:t>    return sqrt(sum / n);</a:t>
            </a:r>
          </a:p>
          <a:p>
            <a:pPr marL="0" indent="0">
              <a:spcBef>
                <a:spcPts val="0"/>
              </a:spcBef>
              <a:buFont typeface="Arial" panose="020B0604020202020204" pitchFamily="34" charset="0"/>
              <a:buNone/>
            </a:pPr>
            <a:r>
              <a:rPr lang="en-US" dirty="0">
                <a:latin typeface="Consolas" panose="020B0609020204030204" pitchFamily="49" charset="0"/>
              </a:rPr>
              <a:t>}</a:t>
            </a:r>
          </a:p>
        </p:txBody>
      </p:sp>
    </p:spTree>
    <p:extLst>
      <p:ext uri="{BB962C8B-B14F-4D97-AF65-F5344CB8AC3E}">
        <p14:creationId xmlns:p14="http://schemas.microsoft.com/office/powerpoint/2010/main" val="1633032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custDataLst>
              <p:tags r:id="rId1"/>
            </p:custDataLst>
          </p:nvPr>
        </p:nvSpPr>
        <p:spPr bwMode="blackWhite">
          <a:xfrm>
            <a:off x="804672" y="2243828"/>
            <a:ext cx="4486656" cy="1141497"/>
          </a:xfrm>
          <a:prstGeom prst="rect">
            <a:avLst/>
          </a:prstGeom>
          <a:solidFill>
            <a:srgbClr val="FFFFFF"/>
          </a:solidFill>
          <a:ln w="31750" cap="sq">
            <a:solidFill>
              <a:srgbClr val="404040"/>
            </a:solidFill>
            <a:miter lim="800000"/>
          </a:ln>
        </p:spPr>
        <p:txBody>
          <a:bodyPr/>
          <a:lstStyle/>
          <a:p>
            <a:r>
              <a:rPr lang="en-US" dirty="0"/>
              <a:t>Number of data points known</a:t>
            </a:r>
          </a:p>
        </p:txBody>
      </p:sp>
      <p:sp>
        <p:nvSpPr>
          <p:cNvPr id="3" name="Content Placeholder 2"/>
          <p:cNvSpPr>
            <a:spLocks noGrp="1"/>
          </p:cNvSpPr>
          <p:nvPr>
            <p:ph idx="1"/>
            <p:custDataLst>
              <p:tags r:id="rId2"/>
            </p:custDataLst>
          </p:nvPr>
        </p:nvSpPr>
        <p:spPr>
          <a:xfrm>
            <a:off x="6391747" y="461727"/>
            <a:ext cx="5459238" cy="5911913"/>
          </a:xfrm>
        </p:spPr>
        <p:txBody>
          <a:bodyPr>
            <a:normAutofit fontScale="92500" lnSpcReduction="20000"/>
          </a:bodyPr>
          <a:lstStyle/>
          <a:p>
            <a:pPr marL="0" indent="0">
              <a:lnSpc>
                <a:spcPct val="120000"/>
              </a:lnSpc>
              <a:spcBef>
                <a:spcPts val="0"/>
              </a:spcBef>
              <a:buNone/>
            </a:pPr>
            <a:r>
              <a:rPr lang="en-US" dirty="0">
                <a:latin typeface="Consolas" panose="020B0609020204030204" pitchFamily="49" charset="0"/>
              </a:rPr>
              <a:t>int main()</a:t>
            </a:r>
          </a:p>
          <a:p>
            <a:pPr marL="0" indent="0">
              <a:lnSpc>
                <a:spcPct val="120000"/>
              </a:lnSpc>
              <a:spcBef>
                <a:spcPts val="0"/>
              </a:spcBef>
              <a:buNone/>
            </a:pPr>
            <a:r>
              <a:rPr lang="en-US" dirty="0">
                <a:latin typeface="Consolas" panose="020B0609020204030204" pitchFamily="49" charset="0"/>
              </a:rPr>
              <a:t>{</a:t>
            </a:r>
          </a:p>
          <a:p>
            <a:pPr marL="0" indent="0">
              <a:lnSpc>
                <a:spcPct val="120000"/>
              </a:lnSpc>
              <a:spcBef>
                <a:spcPts val="0"/>
              </a:spcBef>
              <a:buNone/>
            </a:pPr>
            <a:r>
              <a:rPr lang="en-US" dirty="0">
                <a:latin typeface="Consolas" panose="020B0609020204030204" pitchFamily="49" charset="0"/>
              </a:rPr>
              <a:t>    int n = 0;</a:t>
            </a:r>
          </a:p>
          <a:p>
            <a:pPr marL="0" indent="0">
              <a:lnSpc>
                <a:spcPct val="120000"/>
              </a:lnSpc>
              <a:spcBef>
                <a:spcPts val="0"/>
              </a:spcBef>
              <a:buNone/>
            </a:pPr>
            <a:r>
              <a:rPr lang="en-US" dirty="0">
                <a:latin typeface="Consolas" panose="020B0609020204030204" pitchFamily="49" charset="0"/>
              </a:rPr>
              <a:t>    cout &lt;&lt; "Number of data points?: ";</a:t>
            </a:r>
          </a:p>
          <a:p>
            <a:pPr marL="0" indent="0">
              <a:lnSpc>
                <a:spcPct val="120000"/>
              </a:lnSpc>
              <a:spcBef>
                <a:spcPts val="0"/>
              </a:spcBef>
              <a:buNone/>
            </a:pPr>
            <a:r>
              <a:rPr lang="en-US" dirty="0">
                <a:latin typeface="Consolas" panose="020B0609020204030204" pitchFamily="49" charset="0"/>
              </a:rPr>
              <a:t>    cin &gt;&gt; n;</a:t>
            </a:r>
          </a:p>
          <a:p>
            <a:pPr marL="0" indent="0">
              <a:lnSpc>
                <a:spcPct val="120000"/>
              </a:lnSpc>
              <a:spcBef>
                <a:spcPts val="0"/>
              </a:spcBef>
              <a:buNone/>
            </a:pPr>
            <a:r>
              <a:rPr lang="en-US" dirty="0">
                <a:latin typeface="Consolas" panose="020B0609020204030204" pitchFamily="49" charset="0"/>
              </a:rPr>
              <a:t>    if (n &lt; 1) exit(1);</a:t>
            </a:r>
          </a:p>
          <a:p>
            <a:pPr marL="0" indent="0">
              <a:lnSpc>
                <a:spcPct val="120000"/>
              </a:lnSpc>
              <a:spcBef>
                <a:spcPts val="0"/>
              </a:spcBef>
              <a:buNone/>
            </a:pPr>
            <a:r>
              <a:rPr lang="en-US" dirty="0">
                <a:latin typeface="Consolas" panose="020B0609020204030204" pitchFamily="49" charset="0"/>
              </a:rPr>
              <a:t>    double* x = new double[n];</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for (int i = 0; i &lt; n; i++)</a:t>
            </a:r>
          </a:p>
          <a:p>
            <a:pPr marL="0" indent="0">
              <a:lnSpc>
                <a:spcPct val="120000"/>
              </a:lnSpc>
              <a:spcBef>
                <a:spcPts val="0"/>
              </a:spcBef>
              <a:buNone/>
            </a:pPr>
            <a:r>
              <a:rPr lang="en-US" dirty="0">
                <a:latin typeface="Consolas" panose="020B0609020204030204" pitchFamily="49" charset="0"/>
              </a:rPr>
              <a:t>    {</a:t>
            </a:r>
          </a:p>
          <a:p>
            <a:pPr marL="0" indent="0">
              <a:lnSpc>
                <a:spcPct val="120000"/>
              </a:lnSpc>
              <a:spcBef>
                <a:spcPts val="0"/>
              </a:spcBef>
              <a:buNone/>
            </a:pPr>
            <a:r>
              <a:rPr lang="en-US" dirty="0">
                <a:latin typeface="Consolas" panose="020B0609020204030204" pitchFamily="49" charset="0"/>
              </a:rPr>
              <a:t>        cout &lt;&lt; i &lt;&lt; ": ";</a:t>
            </a:r>
          </a:p>
          <a:p>
            <a:pPr marL="0" indent="0">
              <a:lnSpc>
                <a:spcPct val="120000"/>
              </a:lnSpc>
              <a:spcBef>
                <a:spcPts val="0"/>
              </a:spcBef>
              <a:buNone/>
            </a:pPr>
            <a:r>
              <a:rPr lang="en-US" dirty="0">
                <a:latin typeface="Consolas" panose="020B0609020204030204" pitchFamily="49" charset="0"/>
              </a:rPr>
              <a:t>        cin &gt;&gt; x[i];</a:t>
            </a:r>
          </a:p>
          <a:p>
            <a:pPr marL="0" indent="0">
              <a:lnSpc>
                <a:spcPct val="120000"/>
              </a:lnSpc>
              <a:spcBef>
                <a:spcPts val="0"/>
              </a:spcBef>
              <a:buNone/>
            </a:pPr>
            <a:r>
              <a:rPr lang="en-US" dirty="0">
                <a:latin typeface="Consolas" panose="020B0609020204030204" pitchFamily="49" charset="0"/>
              </a:rPr>
              <a:t>    }</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cout &lt;&lt; "rms = " &lt;&lt; rms(x, n) &lt;&lt; endl;</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delete[] x;</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return 0;</a:t>
            </a:r>
          </a:p>
          <a:p>
            <a:pPr marL="0" indent="0">
              <a:lnSpc>
                <a:spcPct val="120000"/>
              </a:lnSpc>
              <a:spcBef>
                <a:spcPts val="0"/>
              </a:spcBef>
              <a:buNone/>
            </a:pPr>
            <a:r>
              <a:rPr lang="en-US" dirty="0">
                <a:latin typeface="Consolas" panose="020B0609020204030204" pitchFamily="49" charset="0"/>
              </a:rPr>
              <a:t>}</a:t>
            </a:r>
          </a:p>
        </p:txBody>
      </p:sp>
      <p:sp>
        <p:nvSpPr>
          <p:cNvPr id="5" name="Text Placeholder 4"/>
          <p:cNvSpPr>
            <a:spLocks noGrp="1"/>
          </p:cNvSpPr>
          <p:nvPr>
            <p:ph type="body" sz="half" idx="2"/>
            <p:custDataLst>
              <p:tags r:id="rId3"/>
            </p:custDataLst>
          </p:nvPr>
        </p:nvSpPr>
        <p:spPr>
          <a:xfrm>
            <a:off x="1115568" y="3549918"/>
            <a:ext cx="3794760" cy="2194036"/>
          </a:xfrm>
        </p:spPr>
        <p:txBody>
          <a:bodyPr/>
          <a:lstStyle/>
          <a:p>
            <a:r>
              <a:rPr lang="en-US" dirty="0"/>
              <a:t>If the number of data points is known in advance, users enter the number, and the for-loop reads them from the console.</a:t>
            </a:r>
          </a:p>
        </p:txBody>
      </p:sp>
    </p:spTree>
    <p:extLst>
      <p:ext uri="{BB962C8B-B14F-4D97-AF65-F5344CB8AC3E}">
        <p14:creationId xmlns:p14="http://schemas.microsoft.com/office/powerpoint/2010/main" val="3941424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3BD043-3DA7-EF65-9AB8-BF46EA863C2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66B29BD-D6B0-8384-DCF1-D72045AD0D11}"/>
              </a:ext>
            </a:extLst>
          </p:cNvPr>
          <p:cNvSpPr>
            <a:spLocks noGrp="1"/>
          </p:cNvSpPr>
          <p:nvPr>
            <p:ph type="title"/>
            <p:custDataLst>
              <p:tags r:id="rId1"/>
            </p:custDataLst>
          </p:nvPr>
        </p:nvSpPr>
        <p:spPr bwMode="blackWhite">
          <a:xfrm>
            <a:off x="804672" y="2243828"/>
            <a:ext cx="4486656" cy="1141497"/>
          </a:xfrm>
          <a:prstGeom prst="rect">
            <a:avLst/>
          </a:prstGeom>
          <a:solidFill>
            <a:srgbClr val="FFFFFF"/>
          </a:solidFill>
          <a:ln w="31750" cap="sq">
            <a:solidFill>
              <a:srgbClr val="404040"/>
            </a:solidFill>
            <a:miter lim="800000"/>
          </a:ln>
        </p:spPr>
        <p:txBody>
          <a:bodyPr/>
          <a:lstStyle/>
          <a:p>
            <a:r>
              <a:rPr lang="en-US" dirty="0"/>
              <a:t>Number of data points Unknown</a:t>
            </a:r>
          </a:p>
        </p:txBody>
      </p:sp>
      <p:sp>
        <p:nvSpPr>
          <p:cNvPr id="3" name="Content Placeholder 2">
            <a:extLst>
              <a:ext uri="{FF2B5EF4-FFF2-40B4-BE49-F238E27FC236}">
                <a16:creationId xmlns:a16="http://schemas.microsoft.com/office/drawing/2014/main" id="{2607B93C-292C-6873-57D1-664D50ACD9CE}"/>
              </a:ext>
            </a:extLst>
          </p:cNvPr>
          <p:cNvSpPr>
            <a:spLocks noGrp="1"/>
          </p:cNvSpPr>
          <p:nvPr>
            <p:ph idx="1"/>
            <p:custDataLst>
              <p:tags r:id="rId2"/>
            </p:custDataLst>
          </p:nvPr>
        </p:nvSpPr>
        <p:spPr>
          <a:xfrm>
            <a:off x="6391747" y="461727"/>
            <a:ext cx="5459238" cy="5911913"/>
          </a:xfrm>
        </p:spPr>
        <p:txBody>
          <a:bodyPr>
            <a:normAutofit/>
          </a:bodyPr>
          <a:lstStyle/>
          <a:p>
            <a:pPr marL="0" indent="0">
              <a:spcBef>
                <a:spcPts val="0"/>
              </a:spcBef>
              <a:buNone/>
            </a:pPr>
            <a:r>
              <a:rPr lang="en-US" sz="1800" dirty="0">
                <a:latin typeface="Consolas" panose="020B0609020204030204" pitchFamily="49" charset="0"/>
              </a:rPr>
              <a:t>int main()</a:t>
            </a:r>
          </a:p>
          <a:p>
            <a:pPr marL="0" indent="0">
              <a:spcBef>
                <a:spcPts val="0"/>
              </a:spcBef>
              <a:buNone/>
            </a:pPr>
            <a:r>
              <a:rPr lang="en-US" sz="1800" dirty="0">
                <a:latin typeface="Consolas" panose="020B0609020204030204" pitchFamily="49" charset="0"/>
              </a:rPr>
              <a:t>{</a:t>
            </a:r>
          </a:p>
          <a:p>
            <a:pPr marL="0" indent="0">
              <a:spcBef>
                <a:spcPts val="0"/>
              </a:spcBef>
              <a:buNone/>
            </a:pPr>
            <a:r>
              <a:rPr lang="en-US" sz="1800" dirty="0">
                <a:latin typeface="Consolas" panose="020B0609020204030204" pitchFamily="49" charset="0"/>
              </a:rPr>
              <a:t>    int n = 0;</a:t>
            </a:r>
          </a:p>
          <a:p>
            <a:pPr marL="0" indent="0">
              <a:spcBef>
                <a:spcPts val="0"/>
              </a:spcBef>
              <a:buNone/>
            </a:pPr>
            <a:r>
              <a:rPr lang="en-US" sz="1800" dirty="0">
                <a:latin typeface="Consolas" panose="020B0609020204030204" pitchFamily="49" charset="0"/>
              </a:rPr>
              <a:t>    double x[1000];</a:t>
            </a:r>
          </a:p>
          <a:p>
            <a:pPr marL="0" indent="0">
              <a:spcBef>
                <a:spcPts val="0"/>
              </a:spcBef>
              <a:buNone/>
            </a:pPr>
            <a:endParaRPr lang="en-US" sz="1800" dirty="0">
              <a:latin typeface="Consolas" panose="020B0609020204030204" pitchFamily="49" charset="0"/>
            </a:endParaRPr>
          </a:p>
          <a:p>
            <a:pPr marL="0" indent="0">
              <a:spcBef>
                <a:spcPts val="0"/>
              </a:spcBef>
              <a:buNone/>
            </a:pPr>
            <a:r>
              <a:rPr lang="en-US" sz="1800" dirty="0">
                <a:latin typeface="Consolas" panose="020B0609020204030204" pitchFamily="49" charset="0"/>
              </a:rPr>
              <a:t>    while (</a:t>
            </a:r>
            <a:r>
              <a:rPr lang="en-US" sz="1800" dirty="0">
                <a:solidFill>
                  <a:srgbClr val="FF0000"/>
                </a:solidFill>
                <a:latin typeface="Consolas" panose="020B0609020204030204" pitchFamily="49" charset="0"/>
              </a:rPr>
              <a:t>!</a:t>
            </a:r>
            <a:r>
              <a:rPr lang="en-US" sz="1800" dirty="0">
                <a:latin typeface="Consolas" panose="020B0609020204030204" pitchFamily="49" charset="0"/>
              </a:rPr>
              <a:t>cin.eof())</a:t>
            </a:r>
          </a:p>
          <a:p>
            <a:pPr marL="0" indent="0">
              <a:spcBef>
                <a:spcPts val="0"/>
              </a:spcBef>
              <a:buNone/>
            </a:pPr>
            <a:r>
              <a:rPr lang="en-US" sz="1800" dirty="0">
                <a:latin typeface="Consolas" panose="020B0609020204030204" pitchFamily="49" charset="0"/>
              </a:rPr>
              <a:t>        cin &gt;&gt; x[n++];</a:t>
            </a:r>
          </a:p>
          <a:p>
            <a:pPr marL="0" indent="0">
              <a:spcBef>
                <a:spcPts val="0"/>
              </a:spcBef>
              <a:buNone/>
            </a:pPr>
            <a:endParaRPr lang="en-US" sz="1800" dirty="0">
              <a:latin typeface="Consolas" panose="020B0609020204030204" pitchFamily="49" charset="0"/>
            </a:endParaRPr>
          </a:p>
          <a:p>
            <a:pPr marL="0" indent="0">
              <a:spcBef>
                <a:spcPts val="0"/>
              </a:spcBef>
              <a:buNone/>
            </a:pPr>
            <a:r>
              <a:rPr lang="en-US" sz="1800" dirty="0">
                <a:latin typeface="Consolas" panose="020B0609020204030204" pitchFamily="49" charset="0"/>
              </a:rPr>
              <a:t>    n--;</a:t>
            </a:r>
          </a:p>
          <a:p>
            <a:pPr marL="0" indent="0">
              <a:spcBef>
                <a:spcPts val="0"/>
              </a:spcBef>
              <a:buNone/>
            </a:pPr>
            <a:endParaRPr lang="en-US" sz="1800" dirty="0">
              <a:latin typeface="Consolas" panose="020B0609020204030204" pitchFamily="49" charset="0"/>
            </a:endParaRPr>
          </a:p>
          <a:p>
            <a:pPr marL="0" indent="0">
              <a:spcBef>
                <a:spcPts val="0"/>
              </a:spcBef>
              <a:buNone/>
            </a:pPr>
            <a:r>
              <a:rPr lang="en-US" sz="1800" dirty="0">
                <a:latin typeface="Consolas" panose="020B0609020204030204" pitchFamily="49" charset="0"/>
              </a:rPr>
              <a:t>    if (n &lt; 1) exit(1);</a:t>
            </a:r>
          </a:p>
          <a:p>
            <a:pPr marL="0" indent="0">
              <a:spcBef>
                <a:spcPts val="0"/>
              </a:spcBef>
              <a:buNone/>
            </a:pPr>
            <a:endParaRPr lang="en-US" sz="1800" dirty="0">
              <a:latin typeface="Consolas" panose="020B0609020204030204" pitchFamily="49" charset="0"/>
            </a:endParaRPr>
          </a:p>
          <a:p>
            <a:pPr marL="0" indent="0">
              <a:spcBef>
                <a:spcPts val="0"/>
              </a:spcBef>
              <a:buNone/>
            </a:pPr>
            <a:r>
              <a:rPr lang="en-US" sz="1800" dirty="0">
                <a:latin typeface="Consolas" panose="020B0609020204030204" pitchFamily="49" charset="0"/>
              </a:rPr>
              <a:t>    cout &lt;&lt; "rms = " &lt;&lt; rms(x, n) &lt;&lt; endl;</a:t>
            </a:r>
          </a:p>
          <a:p>
            <a:pPr marL="0" indent="0">
              <a:spcBef>
                <a:spcPts val="0"/>
              </a:spcBef>
              <a:buNone/>
            </a:pPr>
            <a:endParaRPr lang="en-US" sz="1800" dirty="0">
              <a:latin typeface="Consolas" panose="020B0609020204030204" pitchFamily="49" charset="0"/>
            </a:endParaRPr>
          </a:p>
          <a:p>
            <a:pPr marL="0" indent="0">
              <a:spcBef>
                <a:spcPts val="0"/>
              </a:spcBef>
              <a:buNone/>
            </a:pPr>
            <a:r>
              <a:rPr lang="en-US" sz="1800" dirty="0">
                <a:latin typeface="Consolas" panose="020B0609020204030204" pitchFamily="49" charset="0"/>
              </a:rPr>
              <a:t>    return 0;</a:t>
            </a:r>
          </a:p>
          <a:p>
            <a:pPr marL="0" indent="0">
              <a:spcBef>
                <a:spcPts val="0"/>
              </a:spcBef>
              <a:buNone/>
            </a:pPr>
            <a:r>
              <a:rPr lang="en-US" sz="1800" dirty="0">
                <a:latin typeface="Consolas" panose="020B0609020204030204" pitchFamily="49" charset="0"/>
              </a:rPr>
              <a:t>}</a:t>
            </a:r>
          </a:p>
        </p:txBody>
      </p:sp>
      <p:sp>
        <p:nvSpPr>
          <p:cNvPr id="5" name="Text Placeholder 4">
            <a:extLst>
              <a:ext uri="{FF2B5EF4-FFF2-40B4-BE49-F238E27FC236}">
                <a16:creationId xmlns:a16="http://schemas.microsoft.com/office/drawing/2014/main" id="{372C2B50-4452-E3A4-6DF9-DE4ACDE76A05}"/>
              </a:ext>
            </a:extLst>
          </p:cNvPr>
          <p:cNvSpPr>
            <a:spLocks noGrp="1"/>
          </p:cNvSpPr>
          <p:nvPr>
            <p:ph type="body" sz="half" idx="2"/>
            <p:custDataLst>
              <p:tags r:id="rId3"/>
            </p:custDataLst>
          </p:nvPr>
        </p:nvSpPr>
        <p:spPr>
          <a:xfrm>
            <a:off x="1115568" y="3549918"/>
            <a:ext cx="3794760" cy="2194036"/>
          </a:xfrm>
        </p:spPr>
        <p:txBody>
          <a:bodyPr/>
          <a:lstStyle/>
          <a:p>
            <a:r>
              <a:rPr lang="en-US" dirty="0"/>
              <a:t>If the number of data points is unknown in advance, the program counts the data as users enter it. Users end input with an end-of-file character.</a:t>
            </a:r>
          </a:p>
        </p:txBody>
      </p:sp>
    </p:spTree>
    <p:extLst>
      <p:ext uri="{BB962C8B-B14F-4D97-AF65-F5344CB8AC3E}">
        <p14:creationId xmlns:p14="http://schemas.microsoft.com/office/powerpoint/2010/main" val="658439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2DC78-8B1D-C51F-D1BD-120ADC92311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A7ECA31-E113-FDE1-F3B2-4C30101AAE5B}"/>
              </a:ext>
            </a:extLst>
          </p:cNvPr>
          <p:cNvSpPr>
            <a:spLocks noGrp="1"/>
          </p:cNvSpPr>
          <p:nvPr>
            <p:ph type="title"/>
            <p:custDataLst>
              <p:tags r:id="rId1"/>
            </p:custDataLst>
          </p:nvPr>
        </p:nvSpPr>
        <p:spPr bwMode="blackWhite">
          <a:xfrm>
            <a:off x="804672" y="2243828"/>
            <a:ext cx="4486656" cy="1141497"/>
          </a:xfrm>
          <a:prstGeom prst="rect">
            <a:avLst/>
          </a:prstGeom>
          <a:solidFill>
            <a:srgbClr val="FFFFFF"/>
          </a:solidFill>
          <a:ln w="31750" cap="sq">
            <a:solidFill>
              <a:srgbClr val="404040"/>
            </a:solidFill>
            <a:miter lim="800000"/>
          </a:ln>
        </p:spPr>
        <p:txBody>
          <a:bodyPr/>
          <a:lstStyle/>
          <a:p>
            <a:r>
              <a:rPr lang="en-US" dirty="0"/>
              <a:t>Eliminating the array</a:t>
            </a:r>
          </a:p>
        </p:txBody>
      </p:sp>
      <p:sp>
        <p:nvSpPr>
          <p:cNvPr id="3" name="Content Placeholder 2">
            <a:extLst>
              <a:ext uri="{FF2B5EF4-FFF2-40B4-BE49-F238E27FC236}">
                <a16:creationId xmlns:a16="http://schemas.microsoft.com/office/drawing/2014/main" id="{CCC1F0A5-2D54-61D5-D2FF-C131FE145473}"/>
              </a:ext>
            </a:extLst>
          </p:cNvPr>
          <p:cNvSpPr>
            <a:spLocks noGrp="1"/>
          </p:cNvSpPr>
          <p:nvPr>
            <p:ph idx="1"/>
            <p:custDataLst>
              <p:tags r:id="rId2"/>
            </p:custDataLst>
          </p:nvPr>
        </p:nvSpPr>
        <p:spPr>
          <a:xfrm>
            <a:off x="6391747" y="461727"/>
            <a:ext cx="5459238" cy="5911913"/>
          </a:xfrm>
        </p:spPr>
        <p:txBody>
          <a:bodyPr>
            <a:normAutofit/>
          </a:bodyPr>
          <a:lstStyle/>
          <a:p>
            <a:pPr marL="0" indent="0">
              <a:spcBef>
                <a:spcPts val="0"/>
              </a:spcBef>
              <a:buNone/>
            </a:pPr>
            <a:r>
              <a:rPr lang="en-US" sz="1800" dirty="0">
                <a:latin typeface="Consolas" panose="020B0609020204030204" pitchFamily="49" charset="0"/>
              </a:rPr>
              <a:t>int main()</a:t>
            </a:r>
          </a:p>
          <a:p>
            <a:pPr marL="0" indent="0">
              <a:spcBef>
                <a:spcPts val="0"/>
              </a:spcBef>
              <a:buNone/>
            </a:pPr>
            <a:r>
              <a:rPr lang="en-US" sz="1800" dirty="0">
                <a:latin typeface="Consolas" panose="020B0609020204030204" pitchFamily="49" charset="0"/>
              </a:rPr>
              <a:t>{</a:t>
            </a:r>
          </a:p>
          <a:p>
            <a:pPr marL="0" indent="0">
              <a:spcBef>
                <a:spcPts val="0"/>
              </a:spcBef>
              <a:buNone/>
            </a:pPr>
            <a:r>
              <a:rPr lang="en-US" sz="1800" dirty="0">
                <a:latin typeface="Consolas" panose="020B0609020204030204" pitchFamily="49" charset="0"/>
              </a:rPr>
              <a:t>    double	x;</a:t>
            </a:r>
          </a:p>
          <a:p>
            <a:pPr marL="0" indent="0">
              <a:spcBef>
                <a:spcPts val="0"/>
              </a:spcBef>
              <a:buNone/>
            </a:pPr>
            <a:r>
              <a:rPr lang="en-US" sz="1800" dirty="0">
                <a:latin typeface="Consolas" panose="020B0609020204030204" pitchFamily="49" charset="0"/>
              </a:rPr>
              <a:t>    int		n = 0;</a:t>
            </a:r>
          </a:p>
          <a:p>
            <a:pPr marL="0" indent="0">
              <a:spcBef>
                <a:spcPts val="0"/>
              </a:spcBef>
              <a:buNone/>
            </a:pPr>
            <a:r>
              <a:rPr lang="en-US" sz="1800" dirty="0">
                <a:latin typeface="Consolas" panose="020B0609020204030204" pitchFamily="49" charset="0"/>
              </a:rPr>
              <a:t>    double	sum = 0;</a:t>
            </a:r>
          </a:p>
          <a:p>
            <a:pPr marL="0" indent="0">
              <a:spcBef>
                <a:spcPts val="0"/>
              </a:spcBef>
              <a:buNone/>
            </a:pPr>
            <a:endParaRPr lang="en-US" sz="1800" dirty="0">
              <a:latin typeface="Consolas" panose="020B0609020204030204" pitchFamily="49" charset="0"/>
            </a:endParaRPr>
          </a:p>
          <a:p>
            <a:pPr marL="0" indent="0">
              <a:spcBef>
                <a:spcPts val="0"/>
              </a:spcBef>
              <a:buNone/>
            </a:pPr>
            <a:r>
              <a:rPr lang="en-US" sz="1800" dirty="0">
                <a:latin typeface="Consolas" panose="020B0609020204030204" pitchFamily="49" charset="0"/>
              </a:rPr>
              <a:t>    for (cin &gt;&gt; x; </a:t>
            </a:r>
            <a:r>
              <a:rPr lang="en-US" sz="1800" dirty="0">
                <a:solidFill>
                  <a:srgbClr val="FF0000"/>
                </a:solidFill>
                <a:latin typeface="Consolas" panose="020B0609020204030204" pitchFamily="49" charset="0"/>
              </a:rPr>
              <a:t>!</a:t>
            </a:r>
            <a:r>
              <a:rPr lang="en-US" sz="1800" dirty="0">
                <a:latin typeface="Consolas" panose="020B0609020204030204" pitchFamily="49" charset="0"/>
              </a:rPr>
              <a:t>cin.eof(); n++)</a:t>
            </a:r>
          </a:p>
          <a:p>
            <a:pPr marL="0" indent="0">
              <a:spcBef>
                <a:spcPts val="0"/>
              </a:spcBef>
              <a:buNone/>
            </a:pPr>
            <a:r>
              <a:rPr lang="en-US" sz="1800" dirty="0">
                <a:latin typeface="Consolas" panose="020B0609020204030204" pitchFamily="49" charset="0"/>
              </a:rPr>
              <a:t>    {</a:t>
            </a:r>
          </a:p>
          <a:p>
            <a:pPr marL="0" indent="0">
              <a:spcBef>
                <a:spcPts val="0"/>
              </a:spcBef>
              <a:buNone/>
            </a:pPr>
            <a:r>
              <a:rPr lang="en-US" sz="1800" dirty="0">
                <a:latin typeface="Consolas" panose="020B0609020204030204" pitchFamily="49" charset="0"/>
              </a:rPr>
              <a:t>        sum += pow(x, 2);</a:t>
            </a:r>
          </a:p>
          <a:p>
            <a:pPr marL="0" indent="0">
              <a:spcBef>
                <a:spcPts val="0"/>
              </a:spcBef>
              <a:buNone/>
            </a:pPr>
            <a:r>
              <a:rPr lang="en-US" sz="1800" dirty="0">
                <a:latin typeface="Consolas" panose="020B0609020204030204" pitchFamily="49" charset="0"/>
              </a:rPr>
              <a:t>        cin &gt;&gt; x;</a:t>
            </a:r>
          </a:p>
          <a:p>
            <a:pPr marL="0" indent="0">
              <a:spcBef>
                <a:spcPts val="0"/>
              </a:spcBef>
              <a:buNone/>
            </a:pPr>
            <a:r>
              <a:rPr lang="en-US" sz="1800" dirty="0">
                <a:latin typeface="Consolas" panose="020B0609020204030204" pitchFamily="49" charset="0"/>
              </a:rPr>
              <a:t>    }</a:t>
            </a:r>
          </a:p>
          <a:p>
            <a:pPr marL="0" indent="0">
              <a:spcBef>
                <a:spcPts val="0"/>
              </a:spcBef>
              <a:buNone/>
            </a:pPr>
            <a:endParaRPr lang="en-US" sz="1800" dirty="0">
              <a:latin typeface="Consolas" panose="020B0609020204030204" pitchFamily="49" charset="0"/>
            </a:endParaRPr>
          </a:p>
          <a:p>
            <a:pPr marL="0" indent="0">
              <a:spcBef>
                <a:spcPts val="0"/>
              </a:spcBef>
              <a:buNone/>
            </a:pPr>
            <a:r>
              <a:rPr lang="en-US" sz="1800" dirty="0">
                <a:latin typeface="Consolas" panose="020B0609020204030204" pitchFamily="49" charset="0"/>
              </a:rPr>
              <a:t>    if (n &lt; 1) exit(1);</a:t>
            </a:r>
          </a:p>
          <a:p>
            <a:pPr marL="0" indent="0">
              <a:spcBef>
                <a:spcPts val="0"/>
              </a:spcBef>
              <a:buNone/>
            </a:pPr>
            <a:endParaRPr lang="en-US" sz="1800" dirty="0">
              <a:latin typeface="Consolas" panose="020B0609020204030204" pitchFamily="49" charset="0"/>
            </a:endParaRPr>
          </a:p>
          <a:p>
            <a:pPr marL="0" indent="0">
              <a:spcBef>
                <a:spcPts val="0"/>
              </a:spcBef>
              <a:buNone/>
            </a:pPr>
            <a:r>
              <a:rPr lang="en-US" sz="1800" dirty="0">
                <a:latin typeface="Consolas" panose="020B0609020204030204" pitchFamily="49" charset="0"/>
              </a:rPr>
              <a:t>    cout &lt;&lt; "rms = " &lt;&lt;</a:t>
            </a:r>
          </a:p>
          <a:p>
            <a:pPr marL="0" indent="0">
              <a:spcBef>
                <a:spcPts val="0"/>
              </a:spcBef>
              <a:buNone/>
            </a:pPr>
            <a:r>
              <a:rPr lang="en-US" sz="1800" dirty="0">
                <a:latin typeface="Consolas" panose="020B0609020204030204" pitchFamily="49" charset="0"/>
              </a:rPr>
              <a:t>        sqrt(sum / n) &lt;&lt; endl;</a:t>
            </a:r>
          </a:p>
          <a:p>
            <a:pPr marL="0" indent="0">
              <a:spcBef>
                <a:spcPts val="0"/>
              </a:spcBef>
              <a:buNone/>
            </a:pPr>
            <a:endParaRPr lang="en-US" sz="1800" dirty="0">
              <a:latin typeface="Consolas" panose="020B0609020204030204" pitchFamily="49" charset="0"/>
            </a:endParaRPr>
          </a:p>
          <a:p>
            <a:pPr marL="0" indent="0">
              <a:spcBef>
                <a:spcPts val="0"/>
              </a:spcBef>
              <a:buNone/>
            </a:pPr>
            <a:r>
              <a:rPr lang="en-US" sz="1800" dirty="0">
                <a:latin typeface="Consolas" panose="020B0609020204030204" pitchFamily="49" charset="0"/>
              </a:rPr>
              <a:t>    return 0;</a:t>
            </a:r>
          </a:p>
          <a:p>
            <a:pPr marL="0" indent="0">
              <a:spcBef>
                <a:spcPts val="0"/>
              </a:spcBef>
              <a:buNone/>
            </a:pPr>
            <a:r>
              <a:rPr lang="en-US" sz="1800" dirty="0">
                <a:latin typeface="Consolas" panose="020B0609020204030204" pitchFamily="49" charset="0"/>
              </a:rPr>
              <a:t>}</a:t>
            </a:r>
          </a:p>
        </p:txBody>
      </p:sp>
      <p:sp>
        <p:nvSpPr>
          <p:cNvPr id="5" name="Text Placeholder 4">
            <a:extLst>
              <a:ext uri="{FF2B5EF4-FFF2-40B4-BE49-F238E27FC236}">
                <a16:creationId xmlns:a16="http://schemas.microsoft.com/office/drawing/2014/main" id="{60E08B0B-092C-E9DD-D9D7-B4CE76539A21}"/>
              </a:ext>
            </a:extLst>
          </p:cNvPr>
          <p:cNvSpPr>
            <a:spLocks noGrp="1"/>
          </p:cNvSpPr>
          <p:nvPr>
            <p:ph type="body" sz="half" idx="2"/>
            <p:custDataLst>
              <p:tags r:id="rId3"/>
            </p:custDataLst>
          </p:nvPr>
        </p:nvSpPr>
        <p:spPr>
          <a:xfrm>
            <a:off x="1115568" y="3549918"/>
            <a:ext cx="3794760" cy="2194036"/>
          </a:xfrm>
        </p:spPr>
        <p:txBody>
          <a:bodyPr/>
          <a:lstStyle/>
          <a:p>
            <a:r>
              <a:rPr lang="en-US" dirty="0"/>
              <a:t>An array makes the rms function possible.</a:t>
            </a:r>
          </a:p>
          <a:p>
            <a:r>
              <a:rPr lang="en-US" dirty="0"/>
              <a:t>Combining input and calculation eliminates the need for an array.</a:t>
            </a:r>
          </a:p>
        </p:txBody>
      </p:sp>
    </p:spTree>
    <p:extLst>
      <p:ext uri="{BB962C8B-B14F-4D97-AF65-F5344CB8AC3E}">
        <p14:creationId xmlns:p14="http://schemas.microsoft.com/office/powerpoint/2010/main" val="240721195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1&quot;/&gt;&lt;lineCharCount val=&quot;11&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9AD4C848-2E36-4863-B9B6-740FB161A467}&quot;/&gt;&lt;isInvalidForFieldText val=&quot;0&quot;/&gt;&lt;Image&gt;&lt;filename val=&quot;C:\Users\delroy\AppData\Local\Temp\CP482812619718Session\CPTrustFolder482812619734\PPTImport482812653718\data\asimages\{9AD4C848-2E36-4863-B9B6-740FB161A467}_1.png&quot;/&gt;&lt;left val=&quot;167&quot;/&gt;&lt;top val=&quot;249&quot;/&gt;&lt;width val=&quot;945&quot;/&gt;&lt;height val=&quot;174&quot;/&gt;&lt;hasText val=&quot;1&quot;/&gt;&lt;/Image&gt;&lt;/ThreeDShapeInfo&gt;"/>
  <p:tag name="PRESENTER_SHAPETEXTINFO" val="&lt;ShapeTextInfo&gt;&lt;TableIndex row=&quot;-1&quot; col=&quot;-1&quot;&gt;&lt;linesCount val=&quot;1&quot;/&gt;&lt;lineCharCount val=&quot;3&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43E5D02A-427E-4152-9445-3EEDF4BE1DC7}&quot;/&gt;&lt;isInvalidForFieldText val=&quot;0&quot;/&gt;&lt;Image&gt;&lt;filename val=&quot;C:\Users\delroy\AppData\Local\Temp\CP482812619718Session\CPTrustFolder482812619734\PPTImport482812653718\data\asimages\{43E5D02A-427E-4152-9445-3EEDF4BE1DC7}_1.png&quot;/&gt;&lt;left val=&quot;282&quot;/&gt;&lt;top val=&quot;449&quot;/&gt;&lt;width val=&quot;715&quot;/&gt;&lt;height val=&quot;142&quot;/&gt;&lt;hasText val=&quot;1&quot;/&gt;&lt;/Image&gt;&lt;/ThreeDShapeInfo&gt;"/>
  <p:tag name="PRESENTER_SHAPETEXTINFO" val="&lt;ShapeTextInfo&gt;&lt;TableIndex row=&quot;-1&quot; col=&quot;-1&quot;&gt;&lt;linesCount val=&quot;3&quot;/&gt;&lt;lineCharCount val=&quot;17&quot;/&gt;&lt;lineCharCount val=&quot;17&quot;/&gt;&lt;lineCharCount val=&quot;19&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HTML_SHAPEINFO" val="&lt;ThreeDShapeInfo&gt;&lt;uuid val=&quot;{AD440C5D-C5F8-40D2-B031-9EB99B7CF75D}&quot;/&gt;&lt;isInvalidForFieldText val=&quot;0&quot;/&gt;&lt;Image&gt;&lt;filename val=&quot;C:\Users\delroy\AppData\Local\Temp\CP482812619718Session\CPTrustFolder482812619734\PPTImport482812653718\data\asimages\{AD440C5D-C5F8-40D2-B031-9EB99B7CF75D}_2.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15&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HTML_SHAPEINFO" val="&lt;ThreeDShapeInfo&gt;&lt;uuid val=&quot;{2B6359FD-730F-4C7B-B082-D8A5896CE11F}&quot;/&gt;&lt;isInvalidForFieldText val=&quot;0&quot;/&gt;&lt;Image&gt;&lt;filename val=&quot;C:\Users\delroy\AppData\Local\Temp\CP482812619718Session\CPTrustFolder482812619734\PPTImport482812653718\data\asimages\{2B6359FD-730F-4C7B-B082-D8A5896CE11F}_2.png&quot;/&gt;&lt;left val=&quot;159&quot;/&gt;&lt;top val=&quot;175&quot;/&gt;&lt;width val=&quot;964&quot;/&gt;&lt;height val=&quot;572&quot;/&gt;&lt;hasText val=&quot;1&quot;/&gt;&lt;/Image&gt;&lt;/ThreeDShapeInfo&gt;"/>
  <p:tag name="PRESENTER_SHAPETEXTINFO" val="&lt;ShapeTextInfo&gt;&lt;TableIndex row=&quot;-1&quot; col=&quot;-1&quot;&gt;&lt;linesCount val=&quot;1&quot;/&gt;&lt;lineCharCount val=&quot;86&quot;/&gt;&lt;/TableIndex&gt;&lt;/ShapeTextInfo&gt;"/>
  <p:tag name="PRESENTER_SHAPEINFO" val="&lt;ThreeDShapeInfo&gt;&lt;uuid val=&quot;{CC6D5DF2-B112-4FCC-99D4-F7DC921D68F4}&quot;/&gt;&lt;isInvalidForFieldText val=&quot;0&quot;/&gt;&lt;Image&gt;&lt;filename val=&quot;C:\Users\delroy\AppData\Local\Temp\CP482812619718Session\CPTrustFolder482812619734\PPTImport482812653718\data\asimages\{CC6D5DF2-B112-4FCC-99D4-F7DC921D68F4}.png&quot;/&gt;&lt;left val=&quot;159&quot;/&gt;&lt;top val=&quot;175&quot;/&gt;&lt;width val=&quot;964&quot;/&gt;&lt;height val=&quot;572&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HTML_SHAPEINFO" val="&lt;ThreeDShapeInfo&gt;&lt;uuid val=&quot;{D1824D7B-AE96-473D-806F-E991B3C875C9}&quot;/&gt;&lt;isInvalidForFieldText val=&quot;0&quot;/&gt;&lt;Image&gt;&lt;filename val=&quot;C:\Users\delroy\AppData\Local\Temp\CP482812619718Session\CPTrustFolder482812619734\PPTImport482812653718\data\asimages\{D1824D7B-AE96-473D-806F-E991B3C875C9}_3.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18&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HTML_SHAPEINFO" val="&lt;ThreeDShapeInfo&gt;&lt;uuid val=&quot;{A74B9603-EDAD-4EC1-8603-9B9FF64DF032}&quot;/&gt;&lt;isInvalidForFieldText val=&quot;0&quot;/&gt;&lt;Image&gt;&lt;filename val=&quot;C:\Users\delroy\AppData\Local\Temp\CP482812619718Session\CPTrustFolder482812619734\PPTImport482812653718\data\asimages\{A74B9603-EDAD-4EC1-8603-9B9FF64DF032}_3.png&quot;/&gt;&lt;left val=&quot;140&quot;/&gt;&lt;top val=&quot;273&quot;/&gt;&lt;width val=&quot;499&quot;/&gt;&lt;height val=&quot;329&quot;/&gt;&lt;hasText val=&quot;1&quot;/&gt;&lt;/Image&gt;&lt;/ThreeDShapeInfo&gt;"/>
  <p:tag name="PRESENTER_SHAPETEXTINFO" val="&lt;ShapeTextInfo&gt;&lt;TableIndex row=&quot;-1&quot; col=&quot;-1&quot;&gt;&lt;linesCount val=&quot;4&quot;/&gt;&lt;lineCharCount val=&quot;8&quot;/&gt;&lt;lineCharCount val=&quot;10&quot;/&gt;&lt;lineCharCount val=&quot;14&quot;/&gt;&lt;lineCharCount val=&quot;21&quot;/&gt;&lt;/TableIndex&gt;&lt;/ShapeTextInfo&gt;"/>
  <p:tag name="PRESENTER_SHAPEINFO" val="&lt;ThreeDShapeInfo&gt;&lt;uuid val=&quot;{F035C91E-CC5E-4B62-9DAA-A0AFC77C7832}&quot;/&gt;&lt;isInvalidForFieldText val=&quot;0&quot;/&gt;&lt;Image&gt;&lt;filename val=&quot;C:\Users\delroy\AppData\Local\Temp\CP482812619718Session\CPTrustFolder482812619734\PPTImport482812653718\data\asimages\{F035C91E-CC5E-4B62-9DAA-A0AFC77C7832}.png&quot;/&gt;&lt;left val=&quot;140&quot;/&gt;&lt;top val=&quot;273&quot;/&gt;&lt;width val=&quot;499&quot;/&gt;&lt;height val=&quot;329&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HTML_SHAPEINFO" val="&lt;ThreeDShapeInfo&gt;&lt;uuid val=&quot;{F980A79D-21BF-4946-935F-8509872E1998}&quot;/&gt;&lt;isInvalidForFieldText val=&quot;0&quot;/&gt;&lt;Image&gt;&lt;filename val=&quot;C:\Users\delroy\AppData\Local\Temp\CP482812619718Session\CPTrustFolder482812619734\PPTImport482812653718\data\asimages\{F980A79D-21BF-4946-935F-8509872E1998}_3.png&quot;/&gt;&lt;left val=&quot;664&quot;/&gt;&lt;top val=&quot;273&quot;/&gt;&lt;width val=&quot;455&quot;/&gt;&lt;height val=&quot;329&quot;/&gt;&lt;hasText val=&quot;1&quot;/&gt;&lt;/Image&gt;&lt;/ThreeDShapeInfo&gt;"/>
  <p:tag name="PRESENTER_SHAPETEXTINFO" val="&lt;ShapeTextInfo&gt;&lt;TableIndex row=&quot;-1&quot; col=&quot;-1&quot;&gt;&lt;linesCount val=&quot;9&quot;/&gt;&lt;lineCharCount val=&quot;29&quot;/&gt;&lt;lineCharCount val=&quot;2&quot;/&gt;&lt;lineCharCount val=&quot;20&quot;/&gt;&lt;lineCharCount val=&quot;1&quot;/&gt;&lt;lineCharCount val=&quot;32&quot;/&gt;&lt;lineCharCount val=&quot;29&quot;/&gt;&lt;lineCharCount val=&quot;1&quot;/&gt;&lt;lineCharCount val=&quot;26&quot;/&gt;&lt;lineCharCount val=&quot;1&quot;/&gt;&lt;/TableIndex&gt;&lt;/ShapeTextInfo&gt;"/>
</p:tagLst>
</file>

<file path=ppt/tags/tag35.xml><?xml version="1.0" encoding="utf-8"?>
<p:tagLst xmlns:a="http://schemas.openxmlformats.org/drawingml/2006/main" xmlns:r="http://schemas.openxmlformats.org/officeDocument/2006/relationships" xmlns:p="http://schemas.openxmlformats.org/presentationml/2006/main">
  <p:tag name="HTML_SHAPEINFO" val="&lt;ThreeDShapeInfo&gt;&lt;uuid val=&quot;{CA939F01-A684-4A53-880F-E176BAF98125}&quot;/&gt;&lt;isInvalidForFieldText val=&quot;0&quot;/&gt;&lt;Image&gt;&lt;filename val=&quot;C:\Users\delroy\AppData\Local\Temp\CP482812619718Session\CPTrustFolder482812619734\PPTImport482812653718\data\asimages\{CA939F01-A684-4A53-880F-E176BAF98125}_4.png&quot;/&gt;&lt;left val=&quot;83&quot;/&gt;&lt;top val=&quot;234&quot;/&gt;&lt;width val=&quot;472&quot;/&gt;&lt;height val=&quot;121&quot;/&gt;&lt;hasText val=&quot;1&quot;/&gt;&lt;/Image&gt;&lt;/ThreeDShapeInfo&gt;"/>
  <p:tag name="PRESENTER_SHAPETEXTINFO" val="&lt;ShapeTextInfo&gt;&lt;TableIndex row=&quot;-1&quot; col=&quot;-1&quot;&gt;&lt;linesCount val=&quot;2&quot;/&gt;&lt;lineCharCount val=&quot;22&quot;/&gt;&lt;lineCharCount val=&quot;5&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HTML_SHAPEINFO" val="&lt;ThreeDShapeInfo&gt;&lt;uuid val=&quot;{6BF5B716-B543-44E3-9587-7D8ECFC504AB}&quot;/&gt;&lt;isInvalidForFieldText val=&quot;0&quot;/&gt;&lt;Image&gt;&lt;filename val=&quot;C:\Users\delroy\AppData\Local\Temp\CP482812619718Session\CPTrustFolder482812619734\PPTImport482812653718\data\asimages\{6BF5B716-B543-44E3-9587-7D8ECFC504AB}_4.png&quot;/&gt;&lt;left val=&quot;665&quot;/&gt;&lt;top val=&quot;45&quot;/&gt;&lt;width val=&quot;583&quot;/&gt;&lt;height val=&quot;624&quot;/&gt;&lt;hasText val=&quot;1&quot;/&gt;&lt;/Image&gt;&lt;/ThreeDShapeInfo&gt;"/>
  <p:tag name="PRESENTER_SHAPETEXTINFO" val="&lt;ShapeTextInfo&gt;&lt;TableIndex row=&quot;-1&quot; col=&quot;-1&quot;&gt;&lt;linesCount val=&quot;20&quot;/&gt;&lt;lineCharCount val=&quot;11&quot;/&gt;&lt;lineCharCount val=&quot;2&quot;/&gt;&lt;lineCharCount val=&quot;15&quot;/&gt;&lt;lineCharCount val=&quot;40&quot;/&gt;&lt;lineCharCount val=&quot;14&quot;/&gt;&lt;lineCharCount val=&quot;24&quot;/&gt;&lt;lineCharCount val=&quot;31&quot;/&gt;&lt;lineCharCount val=&quot;1&quot;/&gt;&lt;lineCharCount val=&quot;32&quot;/&gt;&lt;lineCharCount val=&quot;6&quot;/&gt;&lt;lineCharCount val=&quot;27&quot;/&gt;&lt;lineCharCount val=&quot;21&quot;/&gt;&lt;lineCharCount val=&quot;6&quot;/&gt;&lt;lineCharCount val=&quot;1&quot;/&gt;&lt;lineCharCount val=&quot;43&quot;/&gt;&lt;lineCharCount val=&quot;1&quot;/&gt;&lt;lineCharCount val=&quot;16&quot;/&gt;&lt;lineCharCount val=&quot;1&quot;/&gt;&lt;lineCharCount val=&quot;14&quot;/&gt;&lt;lineCharCount val=&quot;1&quot;/&gt;&lt;/TableIndex&gt;&lt;/ShapeTextInfo&gt;"/>
</p:tagLst>
</file>

<file path=ppt/tags/tag37.xml><?xml version="1.0" encoding="utf-8"?>
<p:tagLst xmlns:a="http://schemas.openxmlformats.org/drawingml/2006/main" xmlns:r="http://schemas.openxmlformats.org/officeDocument/2006/relationships" xmlns:p="http://schemas.openxmlformats.org/presentationml/2006/main">
  <p:tag name="HTML_SHAPEINFO" val="&lt;ThreeDShapeInfo&gt;&lt;uuid val=&quot;{BDA3168F-CC5C-4C76-B796-E371A3CDD8C5}&quot;/&gt;&lt;isInvalidForFieldText val=&quot;0&quot;/&gt;&lt;Image&gt;&lt;filename val=&quot;C:\Users\delroy\AppData\Local\Temp\CP482812619718Session\CPTrustFolder482812619734\PPTImport482812653718\data\asimages\{BDA3168F-CC5C-4C76-B796-E371A3CDD8C5}_4.png&quot;/&gt;&lt;left val=&quot;116&quot;/&gt;&lt;top val=&quot;370&quot;/&gt;&lt;width val=&quot;399&quot;/&gt;&lt;height val=&quot;233&quot;/&gt;&lt;hasText val=&quot;1&quot;/&gt;&lt;/Image&gt;&lt;/ThreeDShapeInfo&gt;"/>
  <p:tag name="PRESENTER_SHAPETEXTINFO" val="&lt;ShapeTextInfo&gt;&lt;TableIndex row=&quot;-1&quot; col=&quot;-1&quot;&gt;&lt;linesCount val=&quot;3&quot;/&gt;&lt;lineCharCount val=&quot;41&quot;/&gt;&lt;lineCharCount val=&quot;45&quot;/&gt;&lt;lineCharCount val=&quot;33&quot;/&gt;&lt;/TableIndex&gt;&lt;/ShapeTextInfo&gt;"/>
</p:tagLst>
</file>

<file path=ppt/tags/tag38.xml><?xml version="1.0" encoding="utf-8"?>
<p:tagLst xmlns:a="http://schemas.openxmlformats.org/drawingml/2006/main" xmlns:r="http://schemas.openxmlformats.org/officeDocument/2006/relationships" xmlns:p="http://schemas.openxmlformats.org/presentationml/2006/main">
  <p:tag name="HTML_SHAPEINFO" val="&lt;ThreeDShapeInfo&gt;&lt;uuid val=&quot;{388EF134-286D-4494-894C-9E4E0027512D}&quot;/&gt;&lt;isInvalidForFieldText val=&quot;0&quot;/&gt;&lt;Image&gt;&lt;filename val=&quot;C:\Users\delroy\AppData\Local\Temp\CP482812619718Session\CPTrustFolder482812619734\PPTImport482812653718\data\asimages\{388EF134-286D-4494-894C-9E4E0027512D}_5.png&quot;/&gt;&lt;left val=&quot;83&quot;/&gt;&lt;top val=&quot;234&quot;/&gt;&lt;width val=&quot;472&quot;/&gt;&lt;height val=&quot;121&quot;/&gt;&lt;hasText val=&quot;1&quot;/&gt;&lt;/Image&gt;&lt;/ThreeDShapeInfo&gt;"/>
  <p:tag name="PRESENTER_SHAPETEXTINFO" val="&lt;ShapeTextInfo&gt;&lt;TableIndex row=&quot;-1&quot; col=&quot;-1&quot;&gt;&lt;linesCount val=&quot;2&quot;/&gt;&lt;lineCharCount val=&quot;22&quot;/&gt;&lt;lineCharCount val=&quot;7&quot;/&gt;&lt;/TableIndex&gt;&lt;/ShapeTextInfo&gt;"/>
</p:tagLst>
</file>

<file path=ppt/tags/tag39.xml><?xml version="1.0" encoding="utf-8"?>
<p:tagLst xmlns:a="http://schemas.openxmlformats.org/drawingml/2006/main" xmlns:r="http://schemas.openxmlformats.org/officeDocument/2006/relationships" xmlns:p="http://schemas.openxmlformats.org/presentationml/2006/main">
  <p:tag name="HTML_SHAPEINFO" val="&lt;ThreeDShapeInfo&gt;&lt;uuid val=&quot;{4FE8D1CD-9302-4775-9051-327AFB942D60}&quot;/&gt;&lt;isInvalidForFieldText val=&quot;0&quot;/&gt;&lt;Image&gt;&lt;filename val=&quot;C:\Users\delroy\AppData\Local\Temp\CP482812619718Session\CPTrustFolder482812619734\PPTImport482812653718\data\asimages\{4FE8D1CD-9302-4775-9051-327AFB942D60}_5.png&quot;/&gt;&lt;left val=&quot;665&quot;/&gt;&lt;top val=&quot;45&quot;/&gt;&lt;width val=&quot;583&quot;/&gt;&lt;height val=&quot;624&quot;/&gt;&lt;hasText val=&quot;1&quot;/&gt;&lt;/Image&gt;&lt;/ThreeDShapeInfo&gt;"/>
  <p:tag name="PRESENTER_SHAPETEXTINFO" val="&lt;ShapeTextInfo&gt;&lt;TableIndex row=&quot;-1&quot; col=&quot;-1&quot;&gt;&lt;linesCount val=&quot;16&quot;/&gt;&lt;lineCharCount val=&quot;11&quot;/&gt;&lt;lineCharCount val=&quot;2&quot;/&gt;&lt;lineCharCount val=&quot;15&quot;/&gt;&lt;lineCharCount val=&quot;20&quot;/&gt;&lt;lineCharCount val=&quot;1&quot;/&gt;&lt;lineCharCount val=&quot;23&quot;/&gt;&lt;lineCharCount val=&quot;23&quot;/&gt;&lt;lineCharCount val=&quot;1&quot;/&gt;&lt;lineCharCount val=&quot;9&quot;/&gt;&lt;lineCharCount val=&quot;1&quot;/&gt;&lt;lineCharCount val=&quot;24&quot;/&gt;&lt;lineCharCount val=&quot;1&quot;/&gt;&lt;lineCharCount val=&quot;43&quot;/&gt;&lt;lineCharCount val=&quot;1&quot;/&gt;&lt;lineCharCount val=&quot;14&quot;/&gt;&lt;lineCharCount val=&quot;1&quot;/&gt;&lt;/TableIndex&gt;&lt;/ShapeText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HTML_SHAPEINFO" val="&lt;ThreeDShapeInfo&gt;&lt;uuid val=&quot;{E8FEFC5E-21AA-4641-863E-2DB23E0308A4}&quot;/&gt;&lt;isInvalidForFieldText val=&quot;0&quot;/&gt;&lt;Image&gt;&lt;filename val=&quot;C:\Users\delroy\AppData\Local\Temp\CP482812619718Session\CPTrustFolder482812619734\PPTImport482812653718\data\asimages\{E8FEFC5E-21AA-4641-863E-2DB23E0308A4}_5.png&quot;/&gt;&lt;left val=&quot;116&quot;/&gt;&lt;top val=&quot;370&quot;/&gt;&lt;width val=&quot;405&quot;/&gt;&lt;height val=&quot;233&quot;/&gt;&lt;hasText val=&quot;1&quot;/&gt;&lt;/Image&gt;&lt;/ThreeDShapeInfo&gt;"/>
  <p:tag name="PRESENTER_SHAPETEXTINFO" val="&lt;ShapeTextInfo&gt;&lt;TableIndex row=&quot;-1&quot; col=&quot;-1&quot;&gt;&lt;linesCount val=&quot;4&quot;/&gt;&lt;lineCharCount val=&quot;43&quot;/&gt;&lt;lineCharCount val=&quot;46&quot;/&gt;&lt;lineCharCount val=&quot;46&quot;/&gt;&lt;lineCharCount val=&quot;10&quot;/&gt;&lt;/TableIndex&gt;&lt;/ShapeTextInfo&gt;"/>
</p:tagLst>
</file>

<file path=ppt/tags/tag41.xml><?xml version="1.0" encoding="utf-8"?>
<p:tagLst xmlns:a="http://schemas.openxmlformats.org/drawingml/2006/main" xmlns:r="http://schemas.openxmlformats.org/officeDocument/2006/relationships" xmlns:p="http://schemas.openxmlformats.org/presentationml/2006/main">
  <p:tag name="HTML_SHAPEINFO" val="&lt;ThreeDShapeInfo&gt;&lt;uuid val=&quot;{D048FBD6-8FE1-4031-A61F-A5D875CA67E0}&quot;/&gt;&lt;isInvalidForFieldText val=&quot;0&quot;/&gt;&lt;Image&gt;&lt;filename val=&quot;C:\Users\delroy\AppData\Local\Temp\CP482812619718Session\CPTrustFolder482812619734\PPTImport482812653718\data\asimages\{D048FBD6-8FE1-4031-A61F-A5D875CA67E0}_6.png&quot;/&gt;&lt;left val=&quot;83&quot;/&gt;&lt;top val=&quot;234&quot;/&gt;&lt;width val=&quot;472&quot;/&gt;&lt;height val=&quot;121&quot;/&gt;&lt;hasText val=&quot;1&quot;/&gt;&lt;/Image&gt;&lt;/ThreeDShapeInfo&gt;"/>
  <p:tag name="PRESENTER_SHAPETEXTINFO" val="&lt;ShapeTextInfo&gt;&lt;TableIndex row=&quot;-1&quot; col=&quot;-1&quot;&gt;&lt;linesCount val=&quot;1&quot;/&gt;&lt;lineCharCount val=&quot;21&quot;/&gt;&lt;/TableIndex&gt;&lt;/ShapeTextInfo&gt;"/>
</p:tagLst>
</file>

<file path=ppt/tags/tag42.xml><?xml version="1.0" encoding="utf-8"?>
<p:tagLst xmlns:a="http://schemas.openxmlformats.org/drawingml/2006/main" xmlns:r="http://schemas.openxmlformats.org/officeDocument/2006/relationships" xmlns:p="http://schemas.openxmlformats.org/presentationml/2006/main">
  <p:tag name="HTML_SHAPEINFO" val="&lt;ThreeDShapeInfo&gt;&lt;uuid val=&quot;{98D0E542-5772-4DE3-9F54-E88796BC52F5}&quot;/&gt;&lt;isInvalidForFieldText val=&quot;0&quot;/&gt;&lt;Image&gt;&lt;filename val=&quot;C:\Users\delroy\AppData\Local\Temp\CP482812619718Session\CPTrustFolder482812619734\PPTImport482812653718\data\asimages\{98D0E542-5772-4DE3-9F54-E88796BC52F5}_6.png&quot;/&gt;&lt;left val=&quot;665&quot;/&gt;&lt;top val=&quot;45&quot;/&gt;&lt;width val=&quot;579&quot;/&gt;&lt;height val=&quot;624&quot;/&gt;&lt;hasText val=&quot;1&quot;/&gt;&lt;/Image&gt;&lt;/ThreeDShapeInfo&gt;"/>
  <p:tag name="PRESENTER_SHAPETEXTINFO" val="&lt;ShapeTextInfo&gt;&lt;TableIndex row=&quot;-1&quot; col=&quot;-1&quot;&gt;&lt;linesCount val=&quot;19&quot;/&gt;&lt;lineCharCount val=&quot;11&quot;/&gt;&lt;lineCharCount val=&quot;2&quot;/&gt;&lt;lineCharCount val=&quot;14&quot;/&gt;&lt;lineCharCount val=&quot;16&quot;/&gt;&lt;lineCharCount val=&quot;20&quot;/&gt;&lt;lineCharCount val=&quot;1&quot;/&gt;&lt;lineCharCount val=&quot;36&quot;/&gt;&lt;lineCharCount val=&quot;6&quot;/&gt;&lt;lineCharCount val=&quot;26&quot;/&gt;&lt;lineCharCount val=&quot;18&quot;/&gt;&lt;lineCharCount val=&quot;6&quot;/&gt;&lt;lineCharCount val=&quot;1&quot;/&gt;&lt;lineCharCount val=&quot;24&quot;/&gt;&lt;lineCharCount val=&quot;1&quot;/&gt;&lt;lineCharCount val=&quot;24&quot;/&gt;&lt;lineCharCount val=&quot;31&quot;/&gt;&lt;lineCharCount val=&quot;1&quot;/&gt;&lt;lineCharCount val=&quot;14&quot;/&gt;&lt;lineCharCount val=&quot;1&quot;/&gt;&lt;/TableIndex&gt;&lt;/ShapeTextInfo&gt;"/>
</p:tagLst>
</file>

<file path=ppt/tags/tag43.xml><?xml version="1.0" encoding="utf-8"?>
<p:tagLst xmlns:a="http://schemas.openxmlformats.org/drawingml/2006/main" xmlns:r="http://schemas.openxmlformats.org/officeDocument/2006/relationships" xmlns:p="http://schemas.openxmlformats.org/presentationml/2006/main">
  <p:tag name="HTML_SHAPEINFO" val="&lt;ThreeDShapeInfo&gt;&lt;uuid val=&quot;{A19EDFB4-A20A-47E5-99A5-68C90CEB81EA}&quot;/&gt;&lt;isInvalidForFieldText val=&quot;0&quot;/&gt;&lt;Image&gt;&lt;filename val=&quot;C:\Users\delroy\AppData\Local\Temp\CP482812619718Session\CPTrustFolder482812619734\PPTImport482812653718\data\asimages\{A19EDFB4-A20A-47E5-99A5-68C90CEB81EA}_6.png&quot;/&gt;&lt;left val=&quot;115&quot;/&gt;&lt;top val=&quot;370&quot;/&gt;&lt;width val=&quot;408&quot;/&gt;&lt;height val=&quot;233&quot;/&gt;&lt;hasText val=&quot;1&quot;/&gt;&lt;/Image&gt;&lt;/ThreeDShapeInfo&gt;"/>
  <p:tag name="PRESENTER_SHAPETEXTINFO" val="&lt;ShapeTextInfo&gt;&lt;TableIndex row=&quot;-1&quot; col=&quot;-1&quot;&gt;&lt;linesCount val=&quot;3&quot;/&gt;&lt;lineCharCount val=&quot;42&quot;/&gt;&lt;lineCharCount val=&quot;47&quot;/&gt;&lt;lineCharCount val=&quot;18&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947</TotalTime>
  <Words>1115</Words>
  <Application>Microsoft Office PowerPoint</Application>
  <PresentationFormat>Widescreen</PresentationFormat>
  <Paragraphs>100</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Cambria Math</vt:lpstr>
      <vt:lpstr>Consolas</vt:lpstr>
      <vt:lpstr>Gill Sans MT</vt:lpstr>
      <vt:lpstr>Parcel</vt:lpstr>
      <vt:lpstr>rms</vt:lpstr>
      <vt:lpstr>The RMS formula</vt:lpstr>
      <vt:lpstr>RMS formula to C++</vt:lpstr>
      <vt:lpstr>Number of data points known</vt:lpstr>
      <vt:lpstr>Number of data points Unknown</vt:lpstr>
      <vt:lpstr>Eliminating the array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RMS</dc:title>
  <dc:creator>Delroy Brinkerhoff</dc:creator>
  <cp:lastModifiedBy>delroy</cp:lastModifiedBy>
  <cp:revision>36</cp:revision>
  <dcterms:created xsi:type="dcterms:W3CDTF">2016-07-13T22:03:45Z</dcterms:created>
  <dcterms:modified xsi:type="dcterms:W3CDTF">2026-05-05T15:44:44Z</dcterms:modified>
</cp:coreProperties>
</file>