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heme/theme2.xml" ContentType="application/vnd.openxmlformats-officedocument.them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2.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3.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4.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5.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6.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7.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8.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notesSlides/notesSlide9.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notesSlides/notesSlide10.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11.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2" r:id="rId4"/>
    <p:sldId id="263" r:id="rId5"/>
    <p:sldId id="264" r:id="rId6"/>
    <p:sldId id="265" r:id="rId7"/>
    <p:sldId id="266" r:id="rId8"/>
    <p:sldId id="259" r:id="rId9"/>
    <p:sldId id="267" r:id="rId10"/>
    <p:sldId id="260" r:id="rId11"/>
    <p:sldId id="261"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702677-AC5D-49DD-87A3-DD16D9B4D268}" type="datetimeFigureOut">
              <a:rPr lang="en-US" smtClean="0"/>
              <a:t>5/29/2024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86C201-5337-4016-B701-072F8861AE96}" type="slidenum">
              <a:rPr lang="en-US" smtClean="0"/>
              <a:t>‹#›</a:t>
            </a:fld>
            <a:endParaRPr lang="en-US" dirty="0"/>
          </a:p>
        </p:txBody>
      </p:sp>
    </p:spTree>
    <p:extLst>
      <p:ext uri="{BB962C8B-B14F-4D97-AF65-F5344CB8AC3E}">
        <p14:creationId xmlns:p14="http://schemas.microsoft.com/office/powerpoint/2010/main" val="2490649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now have enough understanding of arrays and the syntax surrounding their use to return to a concept introduced earlier in the chapter: the order in which programs use indexes to access array elements. Focusing on two-dimensional arrays, we ask ourselves, "Does it matter in which order programs use the subscripts to access array elements?"</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1</a:t>
            </a:fld>
            <a:endParaRPr lang="en-US" dirty="0"/>
          </a:p>
        </p:txBody>
      </p:sp>
    </p:spTree>
    <p:extLst>
      <p:ext uri="{BB962C8B-B14F-4D97-AF65-F5344CB8AC3E}">
        <p14:creationId xmlns:p14="http://schemas.microsoft.com/office/powerpoint/2010/main" val="3460067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Whenever the operating system runs a program, it can pass information to it through a command-line interface (CLI) consisting of an array of "command line arguments." A command line consists of an array of pointers, often named "argv," defined as an array of character pointers or equivalently as a double character pointer. Each pointer is one argument (a string) the operating system passes to the program. Programs access arguments with a single index or individual characters with two indexes.</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10</a:t>
            </a:fld>
            <a:endParaRPr lang="en-US" dirty="0"/>
          </a:p>
        </p:txBody>
      </p:sp>
    </p:spTree>
    <p:extLst>
      <p:ext uri="{BB962C8B-B14F-4D97-AF65-F5344CB8AC3E}">
        <p14:creationId xmlns:p14="http://schemas.microsoft.com/office/powerpoint/2010/main" val="4120324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Arrays and strings are always zero-indexed, so argv[2] is "dilbert.txt" and argv[2][5] is the character 'r.' Programs cannot reverse the row and column indexes or access the arguments by columns. The text also covers command-line arguments in more detail in the next chapter.</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11</a:t>
            </a:fld>
            <a:endParaRPr lang="en-US" dirty="0"/>
          </a:p>
        </p:txBody>
      </p:sp>
    </p:spTree>
    <p:extLst>
      <p:ext uri="{BB962C8B-B14F-4D97-AF65-F5344CB8AC3E}">
        <p14:creationId xmlns:p14="http://schemas.microsoft.com/office/powerpoint/2010/main" val="4002336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Java, a two-dimensional array is an array of arrays that looks very much like command-line arguments. Switching the row and column order results in two different data organizations. Programmers implement one popular online game in both C++ and Java. They write the front end in C++ for speed and the back end in Java for uniform server access. Using a consistent index order makes the data exchange more straightforward. In general, practicing a consistent index order makes switching between languages or converting programs from one language to another easier and less error-prone.</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12</a:t>
            </a:fld>
            <a:endParaRPr lang="en-US" dirty="0"/>
          </a:p>
        </p:txBody>
      </p:sp>
    </p:spTree>
    <p:extLst>
      <p:ext uri="{BB962C8B-B14F-4D97-AF65-F5344CB8AC3E}">
        <p14:creationId xmlns:p14="http://schemas.microsoft.com/office/powerpoint/2010/main" val="1792599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order of the indexes or subscripts in the definition does not impact the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amount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of memory the compiler must allocate to store an array. However, it does affect where the program stores individual elements within the allocated memory. In many programs, if the programmer consistently uses the same index order throughout the program, then the index order does not matter. Nevertheless, there are many reasons to adopt a standard order of rows for the first index or subscript and columns for the second.</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2</a:t>
            </a:fld>
            <a:endParaRPr lang="en-US" dirty="0"/>
          </a:p>
        </p:txBody>
      </p:sp>
    </p:spTree>
    <p:extLst>
      <p:ext uri="{BB962C8B-B14F-4D97-AF65-F5344CB8AC3E}">
        <p14:creationId xmlns:p14="http://schemas.microsoft.com/office/powerpoint/2010/main" val="1785016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Tradition may seem like a weak argument for adopting an index order, but I maintain that it is the strongest and most significant argument. Mathematics precedes modern computer programming languages. In mathematical matrices, the row index is first, increasing downwards through the rows, and the column index is second, increasing horizontally across the columns.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FORTRAN (a contraction of formula translation), one of the first widely used programming languages, was created to translate formulas into machine code. FORTRAN always specifies two-dimensional arrays rows first, followed by columns. ALGOL, the predecessor of many modern programming languages (e.g., C, C++, C#, Pascal, Ada, etc.), also follows the rows-by-columns order.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Following the longstanding practice of rows first and columns second reduces the chances for errors and makes code easier for others to read and understand.</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3</a:t>
            </a:fld>
            <a:endParaRPr lang="en-US" dirty="0"/>
          </a:p>
        </p:txBody>
      </p:sp>
    </p:spTree>
    <p:extLst>
      <p:ext uri="{BB962C8B-B14F-4D97-AF65-F5344CB8AC3E}">
        <p14:creationId xmlns:p14="http://schemas.microsoft.com/office/powerpoint/2010/main" val="1364385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programmers know an array's initial values when they write the code, they can store them in the array with an initializer list. The example defines and initializes a two-dimensional array with a single statement, which fills the array by rows. The text refers to this as "initializer list order." </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difficult to move the console cursor left or upward on computers displaying English and similar languages, meaning it's "natural" to print characters left to right and top to bottom. The for-loops display the array's elements correctly, demonstrating the initializer list order.</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4</a:t>
            </a:fld>
            <a:endParaRPr lang="en-US" dirty="0"/>
          </a:p>
        </p:txBody>
      </p:sp>
    </p:spTree>
    <p:extLst>
      <p:ext uri="{BB962C8B-B14F-4D97-AF65-F5344CB8AC3E}">
        <p14:creationId xmlns:p14="http://schemas.microsoft.com/office/powerpoint/2010/main" val="528157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Switching the array's indexes in the definition (highlighted in red) still compiles but corrupts the output. Running the code on a different computer or at other times may result in a different output, perhaps even the correct output, but correct programs must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always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produce the correct results on all systems at all times.</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5</a:t>
            </a:fld>
            <a:endParaRPr lang="en-US" dirty="0"/>
          </a:p>
        </p:txBody>
      </p:sp>
    </p:spTree>
    <p:extLst>
      <p:ext uri="{BB962C8B-B14F-4D97-AF65-F5344CB8AC3E}">
        <p14:creationId xmlns:p14="http://schemas.microsoft.com/office/powerpoint/2010/main" val="3788843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version switches the "2" and "3" in the for-loops while leaving the original index order unchanged. The switch corrupts the output, printing some cells more than once and failing to print another.</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6</a:t>
            </a:fld>
            <a:endParaRPr lang="en-US" dirty="0"/>
          </a:p>
        </p:txBody>
      </p:sp>
    </p:spTree>
    <p:extLst>
      <p:ext uri="{BB962C8B-B14F-4D97-AF65-F5344CB8AC3E}">
        <p14:creationId xmlns:p14="http://schemas.microsoft.com/office/powerpoint/2010/main" val="2873914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final version switches the "2" and "3" in the array's definition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and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for-loops. The output is correct, but despite the similarities between this and the original array, the two arrays are not the same.</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7</a:t>
            </a:fld>
            <a:endParaRPr lang="en-US" dirty="0"/>
          </a:p>
        </p:txBody>
      </p:sp>
    </p:spTree>
    <p:extLst>
      <p:ext uri="{BB962C8B-B14F-4D97-AF65-F5344CB8AC3E}">
        <p14:creationId xmlns:p14="http://schemas.microsoft.com/office/powerpoint/2010/main" val="4189955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allows programs to access a two-dimensional array with a single index. This operation extracts data by rows, treating them as units. Accessing a two-dimensional character array with a single index produces a character pointer, one way to represent a string in a C++ program. The print function's first argument is a character pointer, matching one row extracted from the character array. However, C++ doesn't allow the same access by columns.</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8</a:t>
            </a:fld>
            <a:endParaRPr lang="en-US" dirty="0"/>
          </a:p>
        </p:txBody>
      </p:sp>
    </p:spTree>
    <p:extLst>
      <p:ext uri="{BB962C8B-B14F-4D97-AF65-F5344CB8AC3E}">
        <p14:creationId xmlns:p14="http://schemas.microsoft.com/office/powerpoint/2010/main" val="1896807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Similarly, C++ sometimes represents textual data as an array of strings, where each string is an array of characters. The null-termination character, '\0' highlighted in green, is an escape sequence forming a C-string. The text covers C-strings and null-termination in more detail in the next chapter. Programs can access individual array characters with two indexes and individual rows with a single index, but they cannot access the characters by columns.</a:t>
            </a:r>
          </a:p>
          <a:p>
            <a:endParaRPr lang="en-US" dirty="0"/>
          </a:p>
        </p:txBody>
      </p:sp>
      <p:sp>
        <p:nvSpPr>
          <p:cNvPr id="4" name="Slide Number Placeholder 3"/>
          <p:cNvSpPr>
            <a:spLocks noGrp="1"/>
          </p:cNvSpPr>
          <p:nvPr>
            <p:ph type="sldNum" sz="quarter" idx="5"/>
          </p:nvPr>
        </p:nvSpPr>
        <p:spPr/>
        <p:txBody>
          <a:bodyPr/>
          <a:lstStyle/>
          <a:p>
            <a:fld id="{4D86C201-5337-4016-B701-072F8861AE96}" type="slidenum">
              <a:rPr lang="en-US" smtClean="0"/>
              <a:t>9</a:t>
            </a:fld>
            <a:endParaRPr lang="en-US" dirty="0"/>
          </a:p>
        </p:txBody>
      </p:sp>
    </p:spTree>
    <p:extLst>
      <p:ext uri="{BB962C8B-B14F-4D97-AF65-F5344CB8AC3E}">
        <p14:creationId xmlns:p14="http://schemas.microsoft.com/office/powerpoint/2010/main" val="36309660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slideMaster" Target="../slideMasters/slideMaster1.xml"/><Relationship Id="rId4" Type="http://schemas.openxmlformats.org/officeDocument/2006/relationships/tags" Target="../tags/tag3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5/29/2024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5/29/2024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8.xml"/><Relationship Id="rId1" Type="http://schemas.openxmlformats.org/officeDocument/2006/relationships/tags" Target="../tags/tag57.xml"/><Relationship Id="rId5" Type="http://schemas.openxmlformats.org/officeDocument/2006/relationships/image" Target="../media/image3.emf"/><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tags" Target="../tags/tag61.xml"/><Relationship Id="rId7" Type="http://schemas.openxmlformats.org/officeDocument/2006/relationships/image" Target="../media/image3.emf"/><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notesSlide" Target="../notesSlides/notesSlide11.xml"/><Relationship Id="rId5" Type="http://schemas.openxmlformats.org/officeDocument/2006/relationships/slideLayout" Target="../slideLayouts/slideLayout4.xml"/><Relationship Id="rId4" Type="http://schemas.openxmlformats.org/officeDocument/2006/relationships/tags" Target="../tags/tag62.xml"/></Relationships>
</file>

<file path=ppt/slides/_rels/slide12.xml.rels><?xml version="1.0" encoding="UTF-8" standalone="yes"?>
<Relationships xmlns="http://schemas.openxmlformats.org/package/2006/relationships"><Relationship Id="rId3" Type="http://schemas.openxmlformats.org/officeDocument/2006/relationships/tags" Target="../tags/tag65.xml"/><Relationship Id="rId7" Type="http://schemas.openxmlformats.org/officeDocument/2006/relationships/image" Target="../media/image5.png"/><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image" Target="../media/image4.png"/><Relationship Id="rId5" Type="http://schemas.openxmlformats.org/officeDocument/2006/relationships/notesSlide" Target="../notesSlides/notesSlide12.xml"/><Relationship Id="rId4"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1.emf"/><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2.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4.xml"/><Relationship Id="rId1" Type="http://schemas.openxmlformats.org/officeDocument/2006/relationships/tags" Target="../tags/tag53.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6.xml"/><Relationship Id="rId1" Type="http://schemas.openxmlformats.org/officeDocument/2006/relationships/tags" Target="../tags/tag55.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Index Order</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Does the order matter?</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5E325-029E-4494-B647-F21D4AD5605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Command-line Arguments</a:t>
            </a:r>
          </a:p>
        </p:txBody>
      </p:sp>
      <p:sp>
        <p:nvSpPr>
          <p:cNvPr id="4" name="Content Placeholder 3">
            <a:extLst>
              <a:ext uri="{FF2B5EF4-FFF2-40B4-BE49-F238E27FC236}">
                <a16:creationId xmlns:a16="http://schemas.microsoft.com/office/drawing/2014/main" id="{295A896B-6DA1-4D8B-96BB-48FB0B110D80}"/>
              </a:ext>
            </a:extLst>
          </p:cNvPr>
          <p:cNvSpPr>
            <a:spLocks noGrp="1"/>
          </p:cNvSpPr>
          <p:nvPr>
            <p:ph sz="half" idx="2"/>
            <p:custDataLst>
              <p:tags r:id="rId2"/>
            </p:custDataLst>
          </p:nvPr>
        </p:nvSpPr>
        <p:spPr>
          <a:xfrm>
            <a:off x="6338315" y="2638044"/>
            <a:ext cx="4270247" cy="3101982"/>
          </a:xfrm>
        </p:spPr>
        <p:txBody>
          <a:bodyPr/>
          <a:lstStyle/>
          <a:p>
            <a:r>
              <a:rPr lang="en-US" dirty="0"/>
              <a:t>Command line arguments</a:t>
            </a:r>
          </a:p>
          <a:p>
            <a:pPr lvl="1"/>
            <a:r>
              <a:rPr lang="en-US" dirty="0">
                <a:latin typeface="Consolas" panose="020B0609020204030204" pitchFamily="49" charset="0"/>
              </a:rPr>
              <a:t>char* argv[]</a:t>
            </a:r>
          </a:p>
          <a:p>
            <a:pPr lvl="1"/>
            <a:r>
              <a:rPr lang="en-US" dirty="0">
                <a:latin typeface="Consolas" panose="020B0609020204030204" pitchFamily="49" charset="0"/>
              </a:rPr>
              <a:t>char** argv</a:t>
            </a:r>
          </a:p>
          <a:p>
            <a:pPr lvl="1"/>
            <a:r>
              <a:rPr lang="en-US" dirty="0"/>
              <a:t>Come from the operating system</a:t>
            </a:r>
          </a:p>
          <a:p>
            <a:pPr lvl="1"/>
            <a:r>
              <a:rPr lang="en-US" dirty="0"/>
              <a:t>Are an array of strings</a:t>
            </a:r>
          </a:p>
          <a:p>
            <a:pPr lvl="1"/>
            <a:r>
              <a:rPr lang="en-US" dirty="0"/>
              <a:t>Program access arguments with one index and characters with two: </a:t>
            </a:r>
            <a:r>
              <a:rPr lang="en-US" dirty="0">
                <a:latin typeface="Consolas" panose="020B0609020204030204" pitchFamily="49" charset="0"/>
              </a:rPr>
              <a:t>[row][col]</a:t>
            </a:r>
          </a:p>
        </p:txBody>
      </p:sp>
      <p:pic>
        <p:nvPicPr>
          <p:cNvPr id="8" name="Content Placeholder 7">
            <a:extLst>
              <a:ext uri="{FF2B5EF4-FFF2-40B4-BE49-F238E27FC236}">
                <a16:creationId xmlns:a16="http://schemas.microsoft.com/office/drawing/2014/main" id="{6D5BB33C-E1DB-4ABC-AB72-9F081CDFB620}"/>
              </a:ext>
            </a:extLst>
          </p:cNvPr>
          <p:cNvPicPr>
            <a:picLocks noGrp="1" noChangeAspect="1"/>
          </p:cNvPicPr>
          <p:nvPr>
            <p:ph sz="half" idx="1"/>
          </p:nvPr>
        </p:nvPicPr>
        <p:blipFill>
          <a:blip r:embed="rId5"/>
          <a:stretch>
            <a:fillRect/>
          </a:stretch>
        </p:blipFill>
        <p:spPr>
          <a:xfrm>
            <a:off x="1581150" y="3111711"/>
            <a:ext cx="4271963" cy="2155402"/>
          </a:xfrm>
          <a:prstGeom prst="rect">
            <a:avLst/>
          </a:prstGeom>
        </p:spPr>
      </p:pic>
    </p:spTree>
    <p:extLst>
      <p:ext uri="{BB962C8B-B14F-4D97-AF65-F5344CB8AC3E}">
        <p14:creationId xmlns:p14="http://schemas.microsoft.com/office/powerpoint/2010/main" val="2788086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5E325-029E-4494-B647-F21D4AD5605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Command-Line Arguments</a:t>
            </a:r>
          </a:p>
        </p:txBody>
      </p:sp>
      <p:sp>
        <p:nvSpPr>
          <p:cNvPr id="4" name="Content Placeholder 3">
            <a:extLst>
              <a:ext uri="{FF2B5EF4-FFF2-40B4-BE49-F238E27FC236}">
                <a16:creationId xmlns:a16="http://schemas.microsoft.com/office/drawing/2014/main" id="{295A896B-6DA1-4D8B-96BB-48FB0B110D80}"/>
              </a:ext>
            </a:extLst>
          </p:cNvPr>
          <p:cNvSpPr>
            <a:spLocks noGrp="1"/>
          </p:cNvSpPr>
          <p:nvPr>
            <p:ph sz="half" idx="2"/>
            <p:custDataLst>
              <p:tags r:id="rId2"/>
            </p:custDataLst>
          </p:nvPr>
        </p:nvSpPr>
        <p:spPr>
          <a:xfrm>
            <a:off x="6338315" y="2638044"/>
            <a:ext cx="4270247" cy="3316066"/>
          </a:xfrm>
        </p:spPr>
        <p:txBody>
          <a:bodyPr>
            <a:normAutofit/>
          </a:bodyPr>
          <a:lstStyle/>
          <a:p>
            <a:r>
              <a:rPr lang="en-US" dirty="0"/>
              <a:t>Command line arguments</a:t>
            </a:r>
          </a:p>
          <a:p>
            <a:pPr lvl="1"/>
            <a:r>
              <a:rPr lang="en-US" dirty="0">
                <a:latin typeface="Consolas" panose="020B0609020204030204" pitchFamily="49" charset="0"/>
              </a:rPr>
              <a:t>char* argv[]</a:t>
            </a:r>
          </a:p>
          <a:p>
            <a:pPr lvl="1"/>
            <a:r>
              <a:rPr lang="en-US" dirty="0">
                <a:latin typeface="Consolas" panose="020B0609020204030204" pitchFamily="49" charset="0"/>
              </a:rPr>
              <a:t>char** argv</a:t>
            </a:r>
          </a:p>
          <a:p>
            <a:pPr lvl="1"/>
            <a:r>
              <a:rPr lang="en-US" dirty="0"/>
              <a:t>Come from the operating system</a:t>
            </a:r>
          </a:p>
          <a:p>
            <a:pPr lvl="1"/>
            <a:r>
              <a:rPr lang="en-US" dirty="0"/>
              <a:t>Are an array of strings</a:t>
            </a:r>
          </a:p>
          <a:p>
            <a:pPr lvl="1"/>
            <a:r>
              <a:rPr lang="en-US" dirty="0"/>
              <a:t>Program access arguments with one index and characters with two: </a:t>
            </a:r>
            <a:r>
              <a:rPr lang="en-US" dirty="0">
                <a:latin typeface="Consolas" panose="020B0609020204030204" pitchFamily="49" charset="0"/>
              </a:rPr>
              <a:t>[row][col]</a:t>
            </a:r>
          </a:p>
          <a:p>
            <a:pPr lvl="1"/>
            <a:endParaRPr lang="en-US" dirty="0"/>
          </a:p>
          <a:p>
            <a:pPr lvl="1"/>
            <a:r>
              <a:rPr lang="en-US" dirty="0">
                <a:solidFill>
                  <a:srgbClr val="FF0000"/>
                </a:solidFill>
                <a:latin typeface="Courier New" panose="02070309020205020404" pitchFamily="49" charset="0"/>
                <a:cs typeface="Courier New" panose="02070309020205020404" pitchFamily="49" charset="0"/>
              </a:rPr>
              <a:t>argv[2][5] is ‘r’</a:t>
            </a:r>
          </a:p>
        </p:txBody>
      </p:sp>
      <p:pic>
        <p:nvPicPr>
          <p:cNvPr id="8" name="Content Placeholder 7">
            <a:extLst>
              <a:ext uri="{FF2B5EF4-FFF2-40B4-BE49-F238E27FC236}">
                <a16:creationId xmlns:a16="http://schemas.microsoft.com/office/drawing/2014/main" id="{6D5BB33C-E1DB-4ABC-AB72-9F081CDFB620}"/>
              </a:ext>
            </a:extLst>
          </p:cNvPr>
          <p:cNvPicPr>
            <a:picLocks noGrp="1" noChangeAspect="1"/>
          </p:cNvPicPr>
          <p:nvPr>
            <p:ph sz="half" idx="1"/>
          </p:nvPr>
        </p:nvPicPr>
        <p:blipFill>
          <a:blip r:embed="rId7"/>
          <a:stretch>
            <a:fillRect/>
          </a:stretch>
        </p:blipFill>
        <p:spPr>
          <a:xfrm>
            <a:off x="1581150" y="3111711"/>
            <a:ext cx="4271963" cy="2155402"/>
          </a:xfrm>
          <a:prstGeom prst="rect">
            <a:avLst/>
          </a:prstGeom>
        </p:spPr>
      </p:pic>
      <p:sp>
        <p:nvSpPr>
          <p:cNvPr id="3" name="TextBox 2">
            <a:extLst>
              <a:ext uri="{FF2B5EF4-FFF2-40B4-BE49-F238E27FC236}">
                <a16:creationId xmlns:a16="http://schemas.microsoft.com/office/drawing/2014/main" id="{FF97422B-AD9B-48E5-B5A1-FCBDF99C0BE4}"/>
              </a:ext>
            </a:extLst>
          </p:cNvPr>
          <p:cNvSpPr txBox="1"/>
          <p:nvPr>
            <p:custDataLst>
              <p:tags r:id="rId3"/>
            </p:custDataLst>
          </p:nvPr>
        </p:nvSpPr>
        <p:spPr>
          <a:xfrm>
            <a:off x="1453896" y="3139143"/>
            <a:ext cx="256032" cy="1708160"/>
          </a:xfrm>
          <a:prstGeom prst="rect">
            <a:avLst/>
          </a:prstGeom>
          <a:noFill/>
        </p:spPr>
        <p:txBody>
          <a:bodyPr wrap="square" rtlCol="0">
            <a:spAutoFit/>
          </a:bodyPr>
          <a:lstStyle/>
          <a:p>
            <a:r>
              <a:rPr lang="en-US" sz="1500" dirty="0">
                <a:solidFill>
                  <a:srgbClr val="FF0000"/>
                </a:solidFill>
                <a:latin typeface="Courier New" panose="02070309020205020404" pitchFamily="49" charset="0"/>
                <a:cs typeface="Courier New" panose="02070309020205020404" pitchFamily="49" charset="0"/>
              </a:rPr>
              <a:t>0</a:t>
            </a:r>
          </a:p>
          <a:p>
            <a:endParaRPr lang="en-US" sz="1500" dirty="0">
              <a:solidFill>
                <a:srgbClr val="FF0000"/>
              </a:solidFill>
              <a:latin typeface="Courier New" panose="02070309020205020404" pitchFamily="49" charset="0"/>
              <a:cs typeface="Courier New" panose="02070309020205020404" pitchFamily="49" charset="0"/>
            </a:endParaRPr>
          </a:p>
          <a:p>
            <a:r>
              <a:rPr lang="en-US" sz="1500" dirty="0">
                <a:solidFill>
                  <a:srgbClr val="FF0000"/>
                </a:solidFill>
                <a:latin typeface="Courier New" panose="02070309020205020404" pitchFamily="49" charset="0"/>
                <a:cs typeface="Courier New" panose="02070309020205020404" pitchFamily="49" charset="0"/>
              </a:rPr>
              <a:t>1</a:t>
            </a:r>
          </a:p>
          <a:p>
            <a:endParaRPr lang="en-US" sz="1500" dirty="0">
              <a:solidFill>
                <a:srgbClr val="FF0000"/>
              </a:solidFill>
              <a:latin typeface="Courier New" panose="02070309020205020404" pitchFamily="49" charset="0"/>
              <a:cs typeface="Courier New" panose="02070309020205020404" pitchFamily="49" charset="0"/>
            </a:endParaRPr>
          </a:p>
          <a:p>
            <a:r>
              <a:rPr lang="en-US" sz="1500" dirty="0">
                <a:solidFill>
                  <a:srgbClr val="FF0000"/>
                </a:solidFill>
                <a:latin typeface="Courier New" panose="02070309020205020404" pitchFamily="49" charset="0"/>
                <a:cs typeface="Courier New" panose="02070309020205020404" pitchFamily="49" charset="0"/>
              </a:rPr>
              <a:t>2</a:t>
            </a:r>
          </a:p>
          <a:p>
            <a:endParaRPr lang="en-US" sz="1500" dirty="0">
              <a:solidFill>
                <a:srgbClr val="FF0000"/>
              </a:solidFill>
              <a:latin typeface="Courier New" panose="02070309020205020404" pitchFamily="49" charset="0"/>
              <a:cs typeface="Courier New" panose="02070309020205020404" pitchFamily="49" charset="0"/>
            </a:endParaRPr>
          </a:p>
          <a:p>
            <a:r>
              <a:rPr lang="en-US" sz="1500" dirty="0">
                <a:solidFill>
                  <a:srgbClr val="FF0000"/>
                </a:solidFill>
                <a:latin typeface="Courier New" panose="02070309020205020404" pitchFamily="49" charset="0"/>
                <a:cs typeface="Courier New" panose="02070309020205020404" pitchFamily="49" charset="0"/>
              </a:rPr>
              <a:t>3</a:t>
            </a:r>
          </a:p>
        </p:txBody>
      </p:sp>
      <p:sp>
        <p:nvSpPr>
          <p:cNvPr id="5" name="TextBox 4">
            <a:extLst>
              <a:ext uri="{FF2B5EF4-FFF2-40B4-BE49-F238E27FC236}">
                <a16:creationId xmlns:a16="http://schemas.microsoft.com/office/drawing/2014/main" id="{6CE25806-9888-40A3-9666-64632306E254}"/>
              </a:ext>
            </a:extLst>
          </p:cNvPr>
          <p:cNvSpPr txBox="1"/>
          <p:nvPr>
            <p:custDataLst>
              <p:tags r:id="rId4"/>
            </p:custDataLst>
          </p:nvPr>
        </p:nvSpPr>
        <p:spPr>
          <a:xfrm>
            <a:off x="2615184" y="2852928"/>
            <a:ext cx="3237929" cy="292388"/>
          </a:xfrm>
          <a:prstGeom prst="rect">
            <a:avLst/>
          </a:prstGeom>
          <a:noFill/>
        </p:spPr>
        <p:txBody>
          <a:bodyPr wrap="square" rtlCol="0">
            <a:spAutoFit/>
          </a:bodyPr>
          <a:lstStyle/>
          <a:p>
            <a:r>
              <a:rPr lang="en-US" sz="1300" dirty="0">
                <a:solidFill>
                  <a:srgbClr val="FF0000"/>
                </a:solidFill>
                <a:latin typeface="Courier New" panose="02070309020205020404" pitchFamily="49" charset="0"/>
                <a:cs typeface="Courier New" panose="02070309020205020404" pitchFamily="49" charset="0"/>
              </a:rPr>
              <a:t>0  1  2  3  4  5  6  7  8  9 10</a:t>
            </a:r>
          </a:p>
        </p:txBody>
      </p:sp>
    </p:spTree>
    <p:extLst>
      <p:ext uri="{BB962C8B-B14F-4D97-AF65-F5344CB8AC3E}">
        <p14:creationId xmlns:p14="http://schemas.microsoft.com/office/powerpoint/2010/main" val="596158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6C68B5C4-5D2B-7C82-EDD4-CEB447B2A76F}"/>
              </a:ext>
            </a:extLst>
          </p:cNvPr>
          <p:cNvSpPr>
            <a:spLocks noGrp="1"/>
          </p:cNvSpPr>
          <p:nvPr>
            <p:ph type="body" idx="1"/>
            <p:custDataLst>
              <p:tags r:id="rId1"/>
            </p:custDataLst>
          </p:nvPr>
        </p:nvSpPr>
        <p:spPr>
          <a:xfrm>
            <a:off x="1583436" y="2313433"/>
            <a:ext cx="4270248" cy="704087"/>
          </a:xfrm>
        </p:spPr>
        <p:txBody>
          <a:bodyPr>
            <a:normAutofit/>
          </a:bodyPr>
          <a:lstStyle/>
          <a:p>
            <a:r>
              <a:rPr lang="en-US" sz="1600" dirty="0"/>
              <a:t>public int[][] array = new int[3][2];</a:t>
            </a:r>
          </a:p>
        </p:txBody>
      </p:sp>
      <p:pic>
        <p:nvPicPr>
          <p:cNvPr id="11" name="Content Placeholder 10">
            <a:extLst>
              <a:ext uri="{FF2B5EF4-FFF2-40B4-BE49-F238E27FC236}">
                <a16:creationId xmlns:a16="http://schemas.microsoft.com/office/drawing/2014/main" id="{9055A937-061C-C5FE-6FCC-17239AAC7230}"/>
              </a:ext>
            </a:extLst>
          </p:cNvPr>
          <p:cNvPicPr>
            <a:picLocks noGrp="1" noChangeAspect="1"/>
          </p:cNvPicPr>
          <p:nvPr>
            <p:ph sz="half" idx="2"/>
          </p:nvPr>
        </p:nvPicPr>
        <p:blipFill>
          <a:blip r:embed="rId6">
            <a:extLst>
              <a:ext uri="{28A0092B-C50C-407E-A947-70E740481C1C}">
                <a14:useLocalDpi xmlns:a14="http://schemas.microsoft.com/office/drawing/2010/main" val="0"/>
              </a:ext>
            </a:extLst>
          </a:blip>
          <a:stretch>
            <a:fillRect/>
          </a:stretch>
        </p:blipFill>
        <p:spPr>
          <a:xfrm>
            <a:off x="2895602" y="3156176"/>
            <a:ext cx="1655379" cy="2499962"/>
          </a:xfrm>
        </p:spPr>
      </p:pic>
      <p:pic>
        <p:nvPicPr>
          <p:cNvPr id="13" name="Content Placeholder 12">
            <a:extLst>
              <a:ext uri="{FF2B5EF4-FFF2-40B4-BE49-F238E27FC236}">
                <a16:creationId xmlns:a16="http://schemas.microsoft.com/office/drawing/2014/main" id="{82184FB8-4E16-8458-E5DA-1E56C3AE3EA0}"/>
              </a:ext>
            </a:extLst>
          </p:cNvPr>
          <p:cNvPicPr>
            <a:picLocks noGrp="1" noChangeAspect="1"/>
          </p:cNvPicPr>
          <p:nvPr>
            <p:ph sz="quarter" idx="4"/>
          </p:nvPr>
        </p:nvPicPr>
        <p:blipFill>
          <a:blip r:embed="rId7">
            <a:extLst>
              <a:ext uri="{28A0092B-C50C-407E-A947-70E740481C1C}">
                <a14:useLocalDpi xmlns:a14="http://schemas.microsoft.com/office/drawing/2010/main" val="0"/>
              </a:ext>
            </a:extLst>
          </a:blip>
          <a:stretch>
            <a:fillRect/>
          </a:stretch>
        </p:blipFill>
        <p:spPr>
          <a:xfrm>
            <a:off x="7306756" y="3156175"/>
            <a:ext cx="2174403" cy="2067465"/>
          </a:xfrm>
        </p:spPr>
      </p:pic>
      <p:sp>
        <p:nvSpPr>
          <p:cNvPr id="9" name="Text Placeholder 8">
            <a:extLst>
              <a:ext uri="{FF2B5EF4-FFF2-40B4-BE49-F238E27FC236}">
                <a16:creationId xmlns:a16="http://schemas.microsoft.com/office/drawing/2014/main" id="{23B18479-2DF0-DBDB-A4D7-74D9A8447F38}"/>
              </a:ext>
            </a:extLst>
          </p:cNvPr>
          <p:cNvSpPr>
            <a:spLocks noGrp="1"/>
          </p:cNvSpPr>
          <p:nvPr>
            <p:ph type="body" sz="quarter" idx="13"/>
            <p:custDataLst>
              <p:tags r:id="rId2"/>
            </p:custDataLst>
          </p:nvPr>
        </p:nvSpPr>
        <p:spPr>
          <a:xfrm>
            <a:off x="6338316" y="2313433"/>
            <a:ext cx="4270248" cy="704087"/>
          </a:xfrm>
        </p:spPr>
        <p:txBody>
          <a:bodyPr>
            <a:normAutofit/>
          </a:bodyPr>
          <a:lstStyle/>
          <a:p>
            <a:r>
              <a:rPr lang="en-US" sz="1600" dirty="0"/>
              <a:t>public int[][] array = new int[2][3];</a:t>
            </a:r>
          </a:p>
        </p:txBody>
      </p:sp>
      <p:sp>
        <p:nvSpPr>
          <p:cNvPr id="5" name="Title 4">
            <a:extLst>
              <a:ext uri="{FF2B5EF4-FFF2-40B4-BE49-F238E27FC236}">
                <a16:creationId xmlns:a16="http://schemas.microsoft.com/office/drawing/2014/main" id="{9E90D395-71AB-F6BB-1BFA-AF2B6BA34087}"/>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Consistency with Java</a:t>
            </a:r>
          </a:p>
        </p:txBody>
      </p:sp>
    </p:spTree>
    <p:extLst>
      <p:ext uri="{BB962C8B-B14F-4D97-AF65-F5344CB8AC3E}">
        <p14:creationId xmlns:p14="http://schemas.microsoft.com/office/powerpoint/2010/main" val="130121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76C3A-B978-459A-878B-4A7A1C49D53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Array Definition and</a:t>
            </a:r>
            <a:br>
              <a:rPr lang="en-US" dirty="0"/>
            </a:br>
            <a:r>
              <a:rPr lang="en-US" dirty="0"/>
              <a:t>memory allocation</a:t>
            </a:r>
          </a:p>
        </p:txBody>
      </p:sp>
      <p:sp>
        <p:nvSpPr>
          <p:cNvPr id="3" name="Content Placeholder 2">
            <a:extLst>
              <a:ext uri="{FF2B5EF4-FFF2-40B4-BE49-F238E27FC236}">
                <a16:creationId xmlns:a16="http://schemas.microsoft.com/office/drawing/2014/main" id="{342D761F-E426-401E-AF1E-E102CFF0BD27}"/>
              </a:ext>
            </a:extLst>
          </p:cNvPr>
          <p:cNvSpPr>
            <a:spLocks noGrp="1"/>
          </p:cNvSpPr>
          <p:nvPr>
            <p:ph sz="half" idx="1"/>
            <p:custDataLst>
              <p:tags r:id="rId2"/>
            </p:custDataLst>
          </p:nvPr>
        </p:nvSpPr>
        <p:spPr>
          <a:xfrm>
            <a:off x="1581912" y="3145536"/>
            <a:ext cx="4271771" cy="2594490"/>
          </a:xfrm>
        </p:spPr>
        <p:txBody>
          <a:bodyPr/>
          <a:lstStyle/>
          <a:p>
            <a:pPr marL="0" indent="0">
              <a:buNone/>
            </a:pPr>
            <a:r>
              <a:rPr lang="en-US" dirty="0">
                <a:latin typeface="Courier New" panose="02070309020205020404" pitchFamily="49" charset="0"/>
                <a:cs typeface="Courier New" panose="02070309020205020404" pitchFamily="49" charset="0"/>
              </a:rPr>
              <a:t>int array[2][3];</a:t>
            </a:r>
          </a:p>
          <a:p>
            <a:pPr marL="0" indent="0">
              <a:buNone/>
            </a:pPr>
            <a:r>
              <a:rPr lang="en-US" dirty="0">
                <a:latin typeface="Courier New" panose="02070309020205020404" pitchFamily="49" charset="0"/>
                <a:cs typeface="Courier New" panose="02070309020205020404" pitchFamily="49" charset="0"/>
              </a:rPr>
              <a:t>int array[3][2];</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rows × cols = cols × rows</a:t>
            </a:r>
          </a:p>
        </p:txBody>
      </p:sp>
      <p:pic>
        <p:nvPicPr>
          <p:cNvPr id="5" name="Content Placeholder 4">
            <a:extLst>
              <a:ext uri="{FF2B5EF4-FFF2-40B4-BE49-F238E27FC236}">
                <a16:creationId xmlns:a16="http://schemas.microsoft.com/office/drawing/2014/main" id="{5818059C-88E7-4682-B26D-11480D6D14CB}"/>
              </a:ext>
            </a:extLst>
          </p:cNvPr>
          <p:cNvPicPr>
            <a:picLocks noGrp="1" noChangeAspect="1"/>
          </p:cNvPicPr>
          <p:nvPr>
            <p:ph sz="half" idx="2"/>
          </p:nvPr>
        </p:nvPicPr>
        <p:blipFill>
          <a:blip r:embed="rId5"/>
          <a:stretch>
            <a:fillRect/>
          </a:stretch>
        </p:blipFill>
        <p:spPr>
          <a:xfrm>
            <a:off x="7845735" y="3211512"/>
            <a:ext cx="1256681" cy="1955800"/>
          </a:xfrm>
          <a:prstGeom prst="rect">
            <a:avLst/>
          </a:prstGeom>
        </p:spPr>
      </p:pic>
    </p:spTree>
    <p:extLst>
      <p:ext uri="{BB962C8B-B14F-4D97-AF65-F5344CB8AC3E}">
        <p14:creationId xmlns:p14="http://schemas.microsoft.com/office/powerpoint/2010/main" val="2311880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AF82D-E93B-2C65-9EAF-14608FB34F5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Tradition</a:t>
            </a:r>
          </a:p>
        </p:txBody>
      </p:sp>
      <p:sp>
        <p:nvSpPr>
          <p:cNvPr id="4" name="Content Placeholder 3">
            <a:extLst>
              <a:ext uri="{FF2B5EF4-FFF2-40B4-BE49-F238E27FC236}">
                <a16:creationId xmlns:a16="http://schemas.microsoft.com/office/drawing/2014/main" id="{EFA4EC5D-C399-CA1B-0907-88E4357C4ADF}"/>
              </a:ext>
            </a:extLst>
          </p:cNvPr>
          <p:cNvSpPr>
            <a:spLocks noGrp="1"/>
          </p:cNvSpPr>
          <p:nvPr>
            <p:ph sz="half" idx="2"/>
            <p:custDataLst>
              <p:tags r:id="rId2"/>
            </p:custDataLst>
          </p:nvPr>
        </p:nvSpPr>
        <p:spPr>
          <a:xfrm>
            <a:off x="6338315" y="2638044"/>
            <a:ext cx="4270247" cy="3101982"/>
          </a:xfrm>
        </p:spPr>
        <p:txBody>
          <a:bodyPr/>
          <a:lstStyle/>
          <a:p>
            <a:r>
              <a:rPr lang="en-US" dirty="0"/>
              <a:t>Mathematics</a:t>
            </a:r>
          </a:p>
          <a:p>
            <a:pPr lvl="1"/>
            <a:r>
              <a:rPr lang="en-US" dirty="0"/>
              <a:t>The first index increases down columns</a:t>
            </a:r>
          </a:p>
          <a:p>
            <a:pPr lvl="1"/>
            <a:r>
              <a:rPr lang="en-US" dirty="0"/>
              <a:t>The second index increases along rows</a:t>
            </a:r>
          </a:p>
          <a:p>
            <a:r>
              <a:rPr lang="en-US" dirty="0"/>
              <a:t>Other programming languages</a:t>
            </a:r>
          </a:p>
          <a:p>
            <a:pPr lvl="1"/>
            <a:r>
              <a:rPr lang="en-US" dirty="0"/>
              <a:t>FORTRAN: </a:t>
            </a:r>
            <a:r>
              <a:rPr lang="en-US" dirty="0">
                <a:latin typeface="Consolas" panose="020B0609020204030204" pitchFamily="49" charset="0"/>
              </a:rPr>
              <a:t>real A(3,2)</a:t>
            </a:r>
          </a:p>
          <a:p>
            <a:pPr lvl="1"/>
            <a:r>
              <a:rPr lang="en-US" dirty="0"/>
              <a:t>ALGOL: </a:t>
            </a:r>
            <a:r>
              <a:rPr lang="en-US" dirty="0">
                <a:latin typeface="Consolas" panose="020B0609020204030204" pitchFamily="49" charset="0"/>
              </a:rPr>
              <a:t>REAL A[0:2,0:1]</a:t>
            </a:r>
          </a:p>
          <a:p>
            <a:pPr lvl="1"/>
            <a:r>
              <a:rPr lang="en-US" dirty="0"/>
              <a:t>C++ continues the practice</a:t>
            </a:r>
          </a:p>
        </p:txBody>
      </p:sp>
      <p:pic>
        <p:nvPicPr>
          <p:cNvPr id="7" name="Content Placeholder 6">
            <a:extLst>
              <a:ext uri="{FF2B5EF4-FFF2-40B4-BE49-F238E27FC236}">
                <a16:creationId xmlns:a16="http://schemas.microsoft.com/office/drawing/2014/main" id="{D4F3B820-3865-2B51-516F-1D46AC5416E5}"/>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616576" y="3155806"/>
            <a:ext cx="4201111" cy="2067213"/>
          </a:xfrm>
        </p:spPr>
      </p:pic>
    </p:spTree>
    <p:extLst>
      <p:ext uri="{BB962C8B-B14F-4D97-AF65-F5344CB8AC3E}">
        <p14:creationId xmlns:p14="http://schemas.microsoft.com/office/powerpoint/2010/main" val="3733003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D0435-57F7-BEF1-DFB9-F8729ACAA24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Initializer List Order</a:t>
            </a:r>
          </a:p>
        </p:txBody>
      </p:sp>
      <p:sp>
        <p:nvSpPr>
          <p:cNvPr id="3" name="Content Placeholder 2">
            <a:extLst>
              <a:ext uri="{FF2B5EF4-FFF2-40B4-BE49-F238E27FC236}">
                <a16:creationId xmlns:a16="http://schemas.microsoft.com/office/drawing/2014/main" id="{9EF4EB3B-FA39-9B41-90EB-7075EEDA718C}"/>
              </a:ext>
            </a:extLst>
          </p:cNvPr>
          <p:cNvSpPr>
            <a:spLocks noGrp="1"/>
          </p:cNvSpPr>
          <p:nvPr>
            <p:ph idx="1"/>
            <p:custDataLst>
              <p:tags r:id="rId2"/>
            </p:custDataLst>
          </p:nvPr>
        </p:nvSpPr>
        <p:spPr>
          <a:xfrm>
            <a:off x="1923327" y="2638044"/>
            <a:ext cx="6749902" cy="3101983"/>
          </a:xfrm>
        </p:spPr>
        <p:txBody>
          <a:bodyPr>
            <a:normAutofit/>
          </a:bodyPr>
          <a:lstStyle/>
          <a:p>
            <a:pPr marL="0" indent="0">
              <a:lnSpc>
                <a:spcPct val="120000"/>
              </a:lnSpc>
              <a:spcBef>
                <a:spcPts val="0"/>
              </a:spcBef>
              <a:buNone/>
            </a:pPr>
            <a:r>
              <a:rPr lang="en-US" dirty="0">
                <a:latin typeface="Consolas" panose="020B0609020204030204" pitchFamily="49" charset="0"/>
              </a:rPr>
              <a:t>char array</a:t>
            </a:r>
            <a:r>
              <a:rPr lang="en-US" dirty="0">
                <a:highlight>
                  <a:srgbClr val="FFFF00"/>
                </a:highlight>
                <a:latin typeface="Consolas" panose="020B0609020204030204" pitchFamily="49" charset="0"/>
              </a:rPr>
              <a:t>[3][2]</a:t>
            </a:r>
            <a:r>
              <a:rPr lang="en-US" dirty="0">
                <a:latin typeface="Consolas" panose="020B0609020204030204" pitchFamily="49" charset="0"/>
              </a:rPr>
              <a:t> = { 'A', 'B', 'C', 'D', 'E', 'F' };</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for (int i = 0; i &lt; </a:t>
            </a:r>
            <a:r>
              <a:rPr lang="en-US" dirty="0">
                <a:highlight>
                  <a:srgbClr val="FFFF00"/>
                </a:highlight>
                <a:latin typeface="Consolas" panose="020B0609020204030204" pitchFamily="49" charset="0"/>
              </a:rPr>
              <a:t>3</a:t>
            </a:r>
            <a:r>
              <a:rPr lang="en-US" dirty="0">
                <a:latin typeface="Consolas" panose="020B0609020204030204" pitchFamily="49" charset="0"/>
              </a:rPr>
              <a:t>; i++)</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for (int j = 0; j &lt; </a:t>
            </a:r>
            <a:r>
              <a:rPr lang="en-US" dirty="0">
                <a:highlight>
                  <a:srgbClr val="FFFF00"/>
                </a:highlight>
                <a:latin typeface="Consolas" panose="020B0609020204030204" pitchFamily="49" charset="0"/>
              </a:rPr>
              <a:t>2</a:t>
            </a:r>
            <a:r>
              <a:rPr lang="en-US" dirty="0">
                <a:latin typeface="Consolas" panose="020B0609020204030204" pitchFamily="49" charset="0"/>
              </a:rPr>
              <a:t>; j++)</a:t>
            </a:r>
          </a:p>
          <a:p>
            <a:pPr marL="0" indent="0">
              <a:lnSpc>
                <a:spcPct val="120000"/>
              </a:lnSpc>
              <a:spcBef>
                <a:spcPts val="0"/>
              </a:spcBef>
              <a:buNone/>
            </a:pPr>
            <a:r>
              <a:rPr lang="en-US" dirty="0">
                <a:latin typeface="Consolas" panose="020B0609020204030204" pitchFamily="49" charset="0"/>
              </a:rPr>
              <a:t>        cout &lt;&lt; setw(2) &lt;&lt; array[i][j];</a:t>
            </a:r>
          </a:p>
          <a:p>
            <a:pPr marL="0" indent="0">
              <a:lnSpc>
                <a:spcPct val="120000"/>
              </a:lnSpc>
              <a:spcBef>
                <a:spcPts val="0"/>
              </a:spcBef>
              <a:buNone/>
            </a:pPr>
            <a:r>
              <a:rPr lang="en-US" dirty="0">
                <a:latin typeface="Consolas" panose="020B0609020204030204" pitchFamily="49" charset="0"/>
              </a:rPr>
              <a:t>    cout &lt;&lt; endl;</a:t>
            </a:r>
          </a:p>
          <a:p>
            <a:pPr marL="0" indent="0">
              <a:lnSpc>
                <a:spcPct val="120000"/>
              </a:lnSpc>
              <a:spcBef>
                <a:spcPts val="0"/>
              </a:spcBef>
              <a:buNone/>
            </a:pPr>
            <a:r>
              <a:rPr lang="en-US" dirty="0">
                <a:latin typeface="Consolas" panose="020B0609020204030204" pitchFamily="49" charset="0"/>
              </a:rPr>
              <a:t>}</a:t>
            </a:r>
          </a:p>
        </p:txBody>
      </p:sp>
      <p:sp>
        <p:nvSpPr>
          <p:cNvPr id="7" name="TextBox 6">
            <a:extLst>
              <a:ext uri="{FF2B5EF4-FFF2-40B4-BE49-F238E27FC236}">
                <a16:creationId xmlns:a16="http://schemas.microsoft.com/office/drawing/2014/main" id="{DA5866C9-CA21-6AB2-C555-15077C873482}"/>
              </a:ext>
            </a:extLst>
          </p:cNvPr>
          <p:cNvSpPr txBox="1"/>
          <p:nvPr>
            <p:custDataLst>
              <p:tags r:id="rId3"/>
            </p:custDataLst>
          </p:nvPr>
        </p:nvSpPr>
        <p:spPr>
          <a:xfrm>
            <a:off x="9587614" y="2571184"/>
            <a:ext cx="769544" cy="923330"/>
          </a:xfrm>
          <a:prstGeom prst="rect">
            <a:avLst/>
          </a:prstGeom>
          <a:noFill/>
        </p:spPr>
        <p:txBody>
          <a:bodyPr wrap="square" rtlCol="0">
            <a:spAutoFit/>
          </a:bodyPr>
          <a:lstStyle/>
          <a:p>
            <a:r>
              <a:rPr lang="pt-BR" dirty="0">
                <a:latin typeface="Consolas" panose="020B0609020204030204" pitchFamily="49" charset="0"/>
              </a:rPr>
              <a:t> A B</a:t>
            </a:r>
          </a:p>
          <a:p>
            <a:r>
              <a:rPr lang="pt-BR" dirty="0">
                <a:latin typeface="Consolas" panose="020B0609020204030204" pitchFamily="49" charset="0"/>
              </a:rPr>
              <a:t> C D</a:t>
            </a:r>
          </a:p>
          <a:p>
            <a:r>
              <a:rPr lang="pt-BR" dirty="0">
                <a:latin typeface="Consolas" panose="020B0609020204030204" pitchFamily="49" charset="0"/>
              </a:rPr>
              <a:t> E F</a:t>
            </a:r>
            <a:endParaRPr lang="en-US" dirty="0">
              <a:latin typeface="Consolas" panose="020B0609020204030204" pitchFamily="49" charset="0"/>
            </a:endParaRPr>
          </a:p>
        </p:txBody>
      </p:sp>
    </p:spTree>
    <p:extLst>
      <p:ext uri="{BB962C8B-B14F-4D97-AF65-F5344CB8AC3E}">
        <p14:creationId xmlns:p14="http://schemas.microsoft.com/office/powerpoint/2010/main" val="855445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D0435-57F7-BEF1-DFB9-F8729ACAA24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Initializer List Order</a:t>
            </a:r>
          </a:p>
        </p:txBody>
      </p:sp>
      <p:sp>
        <p:nvSpPr>
          <p:cNvPr id="3" name="Content Placeholder 2">
            <a:extLst>
              <a:ext uri="{FF2B5EF4-FFF2-40B4-BE49-F238E27FC236}">
                <a16:creationId xmlns:a16="http://schemas.microsoft.com/office/drawing/2014/main" id="{9EF4EB3B-FA39-9B41-90EB-7075EEDA718C}"/>
              </a:ext>
            </a:extLst>
          </p:cNvPr>
          <p:cNvSpPr>
            <a:spLocks noGrp="1"/>
          </p:cNvSpPr>
          <p:nvPr>
            <p:ph idx="1"/>
            <p:custDataLst>
              <p:tags r:id="rId2"/>
            </p:custDataLst>
          </p:nvPr>
        </p:nvSpPr>
        <p:spPr>
          <a:xfrm>
            <a:off x="1923327" y="2638044"/>
            <a:ext cx="6749902" cy="3101983"/>
          </a:xfrm>
        </p:spPr>
        <p:txBody>
          <a:bodyPr>
            <a:normAutofit/>
          </a:bodyPr>
          <a:lstStyle/>
          <a:p>
            <a:pPr marL="0" indent="0">
              <a:lnSpc>
                <a:spcPct val="120000"/>
              </a:lnSpc>
              <a:spcBef>
                <a:spcPts val="0"/>
              </a:spcBef>
              <a:buNone/>
            </a:pPr>
            <a:r>
              <a:rPr lang="en-US" dirty="0">
                <a:latin typeface="Consolas" panose="020B0609020204030204" pitchFamily="49" charset="0"/>
              </a:rPr>
              <a:t>char array</a:t>
            </a:r>
            <a:r>
              <a:rPr lang="en-US" dirty="0">
                <a:highlight>
                  <a:srgbClr val="FF0000"/>
                </a:highlight>
                <a:latin typeface="Consolas" panose="020B0609020204030204" pitchFamily="49" charset="0"/>
              </a:rPr>
              <a:t>[2][3]</a:t>
            </a:r>
            <a:r>
              <a:rPr lang="en-US" dirty="0">
                <a:latin typeface="Consolas" panose="020B0609020204030204" pitchFamily="49" charset="0"/>
              </a:rPr>
              <a:t> = { 'A', 'B', 'C', 'D', 'E', 'F' };</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for (int i = 0; i &lt; </a:t>
            </a:r>
            <a:r>
              <a:rPr lang="en-US" dirty="0">
                <a:highlight>
                  <a:srgbClr val="FFFF00"/>
                </a:highlight>
                <a:latin typeface="Consolas" panose="020B0609020204030204" pitchFamily="49" charset="0"/>
              </a:rPr>
              <a:t>3</a:t>
            </a:r>
            <a:r>
              <a:rPr lang="en-US" dirty="0">
                <a:latin typeface="Consolas" panose="020B0609020204030204" pitchFamily="49" charset="0"/>
              </a:rPr>
              <a:t>; i++)</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for (int j = 0; j &lt; </a:t>
            </a:r>
            <a:r>
              <a:rPr lang="en-US" dirty="0">
                <a:highlight>
                  <a:srgbClr val="FFFF00"/>
                </a:highlight>
                <a:latin typeface="Consolas" panose="020B0609020204030204" pitchFamily="49" charset="0"/>
              </a:rPr>
              <a:t>2</a:t>
            </a:r>
            <a:r>
              <a:rPr lang="en-US" dirty="0">
                <a:latin typeface="Consolas" panose="020B0609020204030204" pitchFamily="49" charset="0"/>
              </a:rPr>
              <a:t>; j++)</a:t>
            </a:r>
          </a:p>
          <a:p>
            <a:pPr marL="0" indent="0">
              <a:lnSpc>
                <a:spcPct val="120000"/>
              </a:lnSpc>
              <a:spcBef>
                <a:spcPts val="0"/>
              </a:spcBef>
              <a:buNone/>
            </a:pPr>
            <a:r>
              <a:rPr lang="en-US" dirty="0">
                <a:latin typeface="Consolas" panose="020B0609020204030204" pitchFamily="49" charset="0"/>
              </a:rPr>
              <a:t>        cout &lt;&lt; setw(2) &lt;&lt; array[i][j];</a:t>
            </a:r>
          </a:p>
          <a:p>
            <a:pPr marL="0" indent="0">
              <a:lnSpc>
                <a:spcPct val="120000"/>
              </a:lnSpc>
              <a:spcBef>
                <a:spcPts val="0"/>
              </a:spcBef>
              <a:buNone/>
            </a:pPr>
            <a:r>
              <a:rPr lang="en-US" dirty="0">
                <a:latin typeface="Consolas" panose="020B0609020204030204" pitchFamily="49" charset="0"/>
              </a:rPr>
              <a:t>    cout &lt;&lt; endl;</a:t>
            </a:r>
          </a:p>
          <a:p>
            <a:pPr marL="0" indent="0">
              <a:lnSpc>
                <a:spcPct val="120000"/>
              </a:lnSpc>
              <a:spcBef>
                <a:spcPts val="0"/>
              </a:spcBef>
              <a:buNone/>
            </a:pPr>
            <a:r>
              <a:rPr lang="en-US" dirty="0">
                <a:latin typeface="Consolas" panose="020B0609020204030204" pitchFamily="49" charset="0"/>
              </a:rPr>
              <a:t>}</a:t>
            </a:r>
          </a:p>
        </p:txBody>
      </p:sp>
      <p:sp>
        <p:nvSpPr>
          <p:cNvPr id="7" name="TextBox 6">
            <a:extLst>
              <a:ext uri="{FF2B5EF4-FFF2-40B4-BE49-F238E27FC236}">
                <a16:creationId xmlns:a16="http://schemas.microsoft.com/office/drawing/2014/main" id="{DA5866C9-CA21-6AB2-C555-15077C873482}"/>
              </a:ext>
            </a:extLst>
          </p:cNvPr>
          <p:cNvSpPr txBox="1"/>
          <p:nvPr>
            <p:custDataLst>
              <p:tags r:id="rId3"/>
            </p:custDataLst>
          </p:nvPr>
        </p:nvSpPr>
        <p:spPr>
          <a:xfrm>
            <a:off x="9587614" y="2571184"/>
            <a:ext cx="769544" cy="923330"/>
          </a:xfrm>
          <a:prstGeom prst="rect">
            <a:avLst/>
          </a:prstGeom>
          <a:noFill/>
        </p:spPr>
        <p:txBody>
          <a:bodyPr wrap="square" rtlCol="0">
            <a:spAutoFit/>
          </a:bodyPr>
          <a:lstStyle/>
          <a:p>
            <a:r>
              <a:rPr lang="pt-BR" dirty="0">
                <a:latin typeface="Consolas" panose="020B0609020204030204" pitchFamily="49" charset="0"/>
              </a:rPr>
              <a:t> A B</a:t>
            </a:r>
          </a:p>
          <a:p>
            <a:r>
              <a:rPr lang="pt-BR" dirty="0">
                <a:latin typeface="Consolas" panose="020B0609020204030204" pitchFamily="49" charset="0"/>
              </a:rPr>
              <a:t> D E</a:t>
            </a:r>
          </a:p>
          <a:p>
            <a:r>
              <a:rPr lang="pt-BR" dirty="0">
                <a:latin typeface="Consolas" panose="020B0609020204030204" pitchFamily="49" charset="0"/>
              </a:rPr>
              <a:t> ä</a:t>
            </a:r>
            <a:endParaRPr lang="en-US" dirty="0">
              <a:latin typeface="Consolas" panose="020B0609020204030204" pitchFamily="49" charset="0"/>
            </a:endParaRPr>
          </a:p>
        </p:txBody>
      </p:sp>
    </p:spTree>
    <p:extLst>
      <p:ext uri="{BB962C8B-B14F-4D97-AF65-F5344CB8AC3E}">
        <p14:creationId xmlns:p14="http://schemas.microsoft.com/office/powerpoint/2010/main" val="402767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D0435-57F7-BEF1-DFB9-F8729ACAA24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Initializer List Order</a:t>
            </a:r>
          </a:p>
        </p:txBody>
      </p:sp>
      <p:sp>
        <p:nvSpPr>
          <p:cNvPr id="3" name="Content Placeholder 2">
            <a:extLst>
              <a:ext uri="{FF2B5EF4-FFF2-40B4-BE49-F238E27FC236}">
                <a16:creationId xmlns:a16="http://schemas.microsoft.com/office/drawing/2014/main" id="{9EF4EB3B-FA39-9B41-90EB-7075EEDA718C}"/>
              </a:ext>
            </a:extLst>
          </p:cNvPr>
          <p:cNvSpPr>
            <a:spLocks noGrp="1"/>
          </p:cNvSpPr>
          <p:nvPr>
            <p:ph idx="1"/>
            <p:custDataLst>
              <p:tags r:id="rId2"/>
            </p:custDataLst>
          </p:nvPr>
        </p:nvSpPr>
        <p:spPr>
          <a:xfrm>
            <a:off x="1923327" y="2638044"/>
            <a:ext cx="6749902" cy="3101983"/>
          </a:xfrm>
        </p:spPr>
        <p:txBody>
          <a:bodyPr>
            <a:normAutofit/>
          </a:bodyPr>
          <a:lstStyle/>
          <a:p>
            <a:pPr marL="0" indent="0">
              <a:lnSpc>
                <a:spcPct val="120000"/>
              </a:lnSpc>
              <a:spcBef>
                <a:spcPts val="0"/>
              </a:spcBef>
              <a:buNone/>
            </a:pPr>
            <a:r>
              <a:rPr lang="en-US" dirty="0">
                <a:latin typeface="Consolas" panose="020B0609020204030204" pitchFamily="49" charset="0"/>
              </a:rPr>
              <a:t>char array</a:t>
            </a:r>
            <a:r>
              <a:rPr lang="en-US" dirty="0">
                <a:highlight>
                  <a:srgbClr val="FFFF00"/>
                </a:highlight>
                <a:latin typeface="Consolas" panose="020B0609020204030204" pitchFamily="49" charset="0"/>
              </a:rPr>
              <a:t>[3][2]</a:t>
            </a:r>
            <a:r>
              <a:rPr lang="en-US" dirty="0">
                <a:latin typeface="Consolas" panose="020B0609020204030204" pitchFamily="49" charset="0"/>
              </a:rPr>
              <a:t> = { 'A', 'B', 'C', 'D', 'E', 'F' };</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for (int i = 0; i &lt; </a:t>
            </a:r>
            <a:r>
              <a:rPr lang="en-US" dirty="0">
                <a:highlight>
                  <a:srgbClr val="FF0000"/>
                </a:highlight>
                <a:latin typeface="Consolas" panose="020B0609020204030204" pitchFamily="49" charset="0"/>
              </a:rPr>
              <a:t>2</a:t>
            </a:r>
            <a:r>
              <a:rPr lang="en-US" dirty="0">
                <a:latin typeface="Consolas" panose="020B0609020204030204" pitchFamily="49" charset="0"/>
              </a:rPr>
              <a:t>; i++)</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for (int j = 0; j &lt; </a:t>
            </a:r>
            <a:r>
              <a:rPr lang="en-US" dirty="0">
                <a:highlight>
                  <a:srgbClr val="FF0000"/>
                </a:highlight>
                <a:latin typeface="Consolas" panose="020B0609020204030204" pitchFamily="49" charset="0"/>
              </a:rPr>
              <a:t>3</a:t>
            </a:r>
            <a:r>
              <a:rPr lang="en-US" dirty="0">
                <a:latin typeface="Consolas" panose="020B0609020204030204" pitchFamily="49" charset="0"/>
              </a:rPr>
              <a:t>; j++)</a:t>
            </a:r>
          </a:p>
          <a:p>
            <a:pPr marL="0" indent="0">
              <a:lnSpc>
                <a:spcPct val="120000"/>
              </a:lnSpc>
              <a:spcBef>
                <a:spcPts val="0"/>
              </a:spcBef>
              <a:buNone/>
            </a:pPr>
            <a:r>
              <a:rPr lang="en-US" dirty="0">
                <a:latin typeface="Consolas" panose="020B0609020204030204" pitchFamily="49" charset="0"/>
              </a:rPr>
              <a:t>        cout &lt;&lt; setw(2) &lt;&lt; array[i][j];</a:t>
            </a:r>
          </a:p>
          <a:p>
            <a:pPr marL="0" indent="0">
              <a:lnSpc>
                <a:spcPct val="120000"/>
              </a:lnSpc>
              <a:spcBef>
                <a:spcPts val="0"/>
              </a:spcBef>
              <a:buNone/>
            </a:pPr>
            <a:r>
              <a:rPr lang="en-US" dirty="0">
                <a:latin typeface="Consolas" panose="020B0609020204030204" pitchFamily="49" charset="0"/>
              </a:rPr>
              <a:t>    cout &lt;&lt; endl;</a:t>
            </a:r>
          </a:p>
          <a:p>
            <a:pPr marL="0" indent="0">
              <a:lnSpc>
                <a:spcPct val="120000"/>
              </a:lnSpc>
              <a:spcBef>
                <a:spcPts val="0"/>
              </a:spcBef>
              <a:buNone/>
            </a:pPr>
            <a:r>
              <a:rPr lang="en-US" dirty="0">
                <a:latin typeface="Consolas" panose="020B0609020204030204" pitchFamily="49" charset="0"/>
              </a:rPr>
              <a:t>}</a:t>
            </a:r>
          </a:p>
        </p:txBody>
      </p:sp>
      <p:sp>
        <p:nvSpPr>
          <p:cNvPr id="7" name="TextBox 6">
            <a:extLst>
              <a:ext uri="{FF2B5EF4-FFF2-40B4-BE49-F238E27FC236}">
                <a16:creationId xmlns:a16="http://schemas.microsoft.com/office/drawing/2014/main" id="{DA5866C9-CA21-6AB2-C555-15077C873482}"/>
              </a:ext>
            </a:extLst>
          </p:cNvPr>
          <p:cNvSpPr txBox="1"/>
          <p:nvPr>
            <p:custDataLst>
              <p:tags r:id="rId3"/>
            </p:custDataLst>
          </p:nvPr>
        </p:nvSpPr>
        <p:spPr>
          <a:xfrm>
            <a:off x="9587614" y="2571184"/>
            <a:ext cx="1090896" cy="646331"/>
          </a:xfrm>
          <a:prstGeom prst="rect">
            <a:avLst/>
          </a:prstGeom>
          <a:noFill/>
        </p:spPr>
        <p:txBody>
          <a:bodyPr wrap="square" rtlCol="0">
            <a:spAutoFit/>
          </a:bodyPr>
          <a:lstStyle/>
          <a:p>
            <a:r>
              <a:rPr lang="pt-BR" dirty="0">
                <a:latin typeface="Consolas" panose="020B0609020204030204" pitchFamily="49" charset="0"/>
              </a:rPr>
              <a:t> A B C</a:t>
            </a:r>
          </a:p>
          <a:p>
            <a:r>
              <a:rPr lang="pt-BR" dirty="0">
                <a:latin typeface="Consolas" panose="020B0609020204030204" pitchFamily="49" charset="0"/>
              </a:rPr>
              <a:t> C D E</a:t>
            </a:r>
            <a:endParaRPr lang="en-US" dirty="0">
              <a:latin typeface="Consolas" panose="020B0609020204030204" pitchFamily="49" charset="0"/>
            </a:endParaRPr>
          </a:p>
        </p:txBody>
      </p:sp>
    </p:spTree>
    <p:extLst>
      <p:ext uri="{BB962C8B-B14F-4D97-AF65-F5344CB8AC3E}">
        <p14:creationId xmlns:p14="http://schemas.microsoft.com/office/powerpoint/2010/main" val="1528980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D0435-57F7-BEF1-DFB9-F8729ACAA24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Initializer List Order</a:t>
            </a:r>
          </a:p>
        </p:txBody>
      </p:sp>
      <p:sp>
        <p:nvSpPr>
          <p:cNvPr id="3" name="Content Placeholder 2">
            <a:extLst>
              <a:ext uri="{FF2B5EF4-FFF2-40B4-BE49-F238E27FC236}">
                <a16:creationId xmlns:a16="http://schemas.microsoft.com/office/drawing/2014/main" id="{9EF4EB3B-FA39-9B41-90EB-7075EEDA718C}"/>
              </a:ext>
            </a:extLst>
          </p:cNvPr>
          <p:cNvSpPr>
            <a:spLocks noGrp="1"/>
          </p:cNvSpPr>
          <p:nvPr>
            <p:ph idx="1"/>
            <p:custDataLst>
              <p:tags r:id="rId2"/>
            </p:custDataLst>
          </p:nvPr>
        </p:nvSpPr>
        <p:spPr>
          <a:xfrm>
            <a:off x="1923327" y="2638044"/>
            <a:ext cx="6749902" cy="3101983"/>
          </a:xfrm>
        </p:spPr>
        <p:txBody>
          <a:bodyPr>
            <a:normAutofit/>
          </a:bodyPr>
          <a:lstStyle/>
          <a:p>
            <a:pPr marL="0" indent="0">
              <a:lnSpc>
                <a:spcPct val="120000"/>
              </a:lnSpc>
              <a:spcBef>
                <a:spcPts val="0"/>
              </a:spcBef>
              <a:buNone/>
            </a:pPr>
            <a:r>
              <a:rPr lang="en-US" dirty="0">
                <a:latin typeface="Consolas" panose="020B0609020204030204" pitchFamily="49" charset="0"/>
              </a:rPr>
              <a:t>char array</a:t>
            </a:r>
            <a:r>
              <a:rPr lang="en-US" dirty="0">
                <a:highlight>
                  <a:srgbClr val="00FF00"/>
                </a:highlight>
                <a:latin typeface="Consolas" panose="020B0609020204030204" pitchFamily="49" charset="0"/>
              </a:rPr>
              <a:t>[2][3]</a:t>
            </a:r>
            <a:r>
              <a:rPr lang="en-US" dirty="0">
                <a:latin typeface="Consolas" panose="020B0609020204030204" pitchFamily="49" charset="0"/>
              </a:rPr>
              <a:t> = { 'A', 'B', 'C', 'D', 'E', 'F' };</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for (int i = 0; i &lt; </a:t>
            </a:r>
            <a:r>
              <a:rPr lang="en-US" dirty="0">
                <a:highlight>
                  <a:srgbClr val="00FF00"/>
                </a:highlight>
                <a:latin typeface="Consolas" panose="020B0609020204030204" pitchFamily="49" charset="0"/>
              </a:rPr>
              <a:t>2</a:t>
            </a:r>
            <a:r>
              <a:rPr lang="en-US" dirty="0">
                <a:latin typeface="Consolas" panose="020B0609020204030204" pitchFamily="49" charset="0"/>
              </a:rPr>
              <a:t>; i++)</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for (int j = 0; j &lt; </a:t>
            </a:r>
            <a:r>
              <a:rPr lang="en-US" dirty="0">
                <a:highlight>
                  <a:srgbClr val="00FF00"/>
                </a:highlight>
                <a:latin typeface="Consolas" panose="020B0609020204030204" pitchFamily="49" charset="0"/>
              </a:rPr>
              <a:t>3</a:t>
            </a:r>
            <a:r>
              <a:rPr lang="en-US" dirty="0">
                <a:latin typeface="Consolas" panose="020B0609020204030204" pitchFamily="49" charset="0"/>
              </a:rPr>
              <a:t>; j++)</a:t>
            </a:r>
          </a:p>
          <a:p>
            <a:pPr marL="0" indent="0">
              <a:lnSpc>
                <a:spcPct val="120000"/>
              </a:lnSpc>
              <a:spcBef>
                <a:spcPts val="0"/>
              </a:spcBef>
              <a:buNone/>
            </a:pPr>
            <a:r>
              <a:rPr lang="en-US" dirty="0">
                <a:latin typeface="Consolas" panose="020B0609020204030204" pitchFamily="49" charset="0"/>
              </a:rPr>
              <a:t>        cout &lt;&lt; setw(2) &lt;&lt; array[i][j];</a:t>
            </a:r>
          </a:p>
          <a:p>
            <a:pPr marL="0" indent="0">
              <a:lnSpc>
                <a:spcPct val="120000"/>
              </a:lnSpc>
              <a:spcBef>
                <a:spcPts val="0"/>
              </a:spcBef>
              <a:buNone/>
            </a:pPr>
            <a:r>
              <a:rPr lang="en-US" dirty="0">
                <a:latin typeface="Consolas" panose="020B0609020204030204" pitchFamily="49" charset="0"/>
              </a:rPr>
              <a:t>    cout &lt;&lt; endl;</a:t>
            </a:r>
          </a:p>
          <a:p>
            <a:pPr marL="0" indent="0">
              <a:lnSpc>
                <a:spcPct val="120000"/>
              </a:lnSpc>
              <a:spcBef>
                <a:spcPts val="0"/>
              </a:spcBef>
              <a:buNone/>
            </a:pPr>
            <a:r>
              <a:rPr lang="en-US" dirty="0">
                <a:latin typeface="Consolas" panose="020B0609020204030204" pitchFamily="49" charset="0"/>
              </a:rPr>
              <a:t>}</a:t>
            </a:r>
          </a:p>
        </p:txBody>
      </p:sp>
      <p:sp>
        <p:nvSpPr>
          <p:cNvPr id="7" name="TextBox 6">
            <a:extLst>
              <a:ext uri="{FF2B5EF4-FFF2-40B4-BE49-F238E27FC236}">
                <a16:creationId xmlns:a16="http://schemas.microsoft.com/office/drawing/2014/main" id="{DA5866C9-CA21-6AB2-C555-15077C873482}"/>
              </a:ext>
            </a:extLst>
          </p:cNvPr>
          <p:cNvSpPr txBox="1"/>
          <p:nvPr>
            <p:custDataLst>
              <p:tags r:id="rId3"/>
            </p:custDataLst>
          </p:nvPr>
        </p:nvSpPr>
        <p:spPr>
          <a:xfrm>
            <a:off x="9587614" y="2571184"/>
            <a:ext cx="1117172" cy="646331"/>
          </a:xfrm>
          <a:prstGeom prst="rect">
            <a:avLst/>
          </a:prstGeom>
          <a:noFill/>
        </p:spPr>
        <p:txBody>
          <a:bodyPr wrap="square" rtlCol="0">
            <a:spAutoFit/>
          </a:bodyPr>
          <a:lstStyle/>
          <a:p>
            <a:r>
              <a:rPr lang="pt-BR" dirty="0">
                <a:latin typeface="Consolas" panose="020B0609020204030204" pitchFamily="49" charset="0"/>
              </a:rPr>
              <a:t> A B C</a:t>
            </a:r>
          </a:p>
          <a:p>
            <a:r>
              <a:rPr lang="pt-BR" dirty="0">
                <a:latin typeface="Consolas" panose="020B0609020204030204" pitchFamily="49" charset="0"/>
              </a:rPr>
              <a:t> D E F</a:t>
            </a:r>
            <a:endParaRPr lang="en-US" dirty="0">
              <a:latin typeface="Consolas" panose="020B0609020204030204" pitchFamily="49" charset="0"/>
            </a:endParaRPr>
          </a:p>
        </p:txBody>
      </p:sp>
    </p:spTree>
    <p:extLst>
      <p:ext uri="{BB962C8B-B14F-4D97-AF65-F5344CB8AC3E}">
        <p14:creationId xmlns:p14="http://schemas.microsoft.com/office/powerpoint/2010/main" val="2288439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011DC-1387-4A37-A534-6A06FE2D5CD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Extracting Rows</a:t>
            </a:r>
          </a:p>
        </p:txBody>
      </p:sp>
      <p:sp>
        <p:nvSpPr>
          <p:cNvPr id="3" name="TextBox 2">
            <a:extLst>
              <a:ext uri="{FF2B5EF4-FFF2-40B4-BE49-F238E27FC236}">
                <a16:creationId xmlns:a16="http://schemas.microsoft.com/office/drawing/2014/main" id="{B4275094-5EEE-4B78-9A3B-1182D7689722}"/>
              </a:ext>
            </a:extLst>
          </p:cNvPr>
          <p:cNvSpPr txBox="1"/>
          <p:nvPr>
            <p:custDataLst>
              <p:tags r:id="rId2"/>
            </p:custDataLst>
          </p:nvPr>
        </p:nvSpPr>
        <p:spPr>
          <a:xfrm>
            <a:off x="2231135" y="2752725"/>
            <a:ext cx="7729729" cy="3416320"/>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void print_row(char* row, int size)</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for (int i = 0; i &lt; size; i++)</a:t>
            </a:r>
          </a:p>
          <a:p>
            <a:r>
              <a:rPr lang="en-US" dirty="0">
                <a:latin typeface="Consolas" panose="020B0609020204030204" pitchFamily="49" charset="0"/>
                <a:cs typeface="Courier New" panose="02070309020205020404" pitchFamily="49" charset="0"/>
              </a:rPr>
              <a:t>        cout &lt;&lt; setw(2) &lt;&lt; row[i];</a:t>
            </a:r>
          </a:p>
          <a:p>
            <a:r>
              <a:rPr lang="en-US" dirty="0">
                <a:latin typeface="Consolas" panose="020B0609020204030204" pitchFamily="49" charset="0"/>
                <a:cs typeface="Courier New" panose="02070309020205020404" pitchFamily="49" charset="0"/>
              </a:rPr>
              <a:t>}</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char array[][3] = { 'A', 'B', ‘C’,</a:t>
            </a:r>
          </a:p>
          <a:p>
            <a:r>
              <a:rPr lang="en-US" dirty="0">
                <a:latin typeface="Consolas" panose="020B0609020204030204" pitchFamily="49" charset="0"/>
                <a:cs typeface="Courier New" panose="02070309020205020404" pitchFamily="49" charset="0"/>
              </a:rPr>
              <a:t>                    'D', 'E', 'F’,</a:t>
            </a:r>
          </a:p>
          <a:p>
            <a:r>
              <a:rPr lang="en-US" dirty="0">
                <a:latin typeface="Consolas" panose="020B0609020204030204" pitchFamily="49" charset="0"/>
                <a:cs typeface="Courier New" panose="02070309020205020404" pitchFamily="49" charset="0"/>
              </a:rPr>
              <a:t>                    'G', 'H', ‘I’,</a:t>
            </a:r>
          </a:p>
          <a:p>
            <a:r>
              <a:rPr lang="en-US" dirty="0">
                <a:latin typeface="Consolas" panose="020B0609020204030204" pitchFamily="49" charset="0"/>
                <a:cs typeface="Courier New" panose="02070309020205020404" pitchFamily="49" charset="0"/>
              </a:rPr>
              <a:t>                    'J', 'K', 'L’ };</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print_row(array[2], sizeof(array[2]) / sizeof(char));</a:t>
            </a:r>
          </a:p>
        </p:txBody>
      </p:sp>
    </p:spTree>
    <p:extLst>
      <p:ext uri="{BB962C8B-B14F-4D97-AF65-F5344CB8AC3E}">
        <p14:creationId xmlns:p14="http://schemas.microsoft.com/office/powerpoint/2010/main" val="949458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011DC-1387-4A37-A534-6A06FE2D5CD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Extracting Rows</a:t>
            </a:r>
          </a:p>
        </p:txBody>
      </p:sp>
      <p:sp>
        <p:nvSpPr>
          <p:cNvPr id="3" name="TextBox 2">
            <a:extLst>
              <a:ext uri="{FF2B5EF4-FFF2-40B4-BE49-F238E27FC236}">
                <a16:creationId xmlns:a16="http://schemas.microsoft.com/office/drawing/2014/main" id="{B4275094-5EEE-4B78-9A3B-1182D7689722}"/>
              </a:ext>
            </a:extLst>
          </p:cNvPr>
          <p:cNvSpPr txBox="1"/>
          <p:nvPr>
            <p:custDataLst>
              <p:tags r:id="rId2"/>
            </p:custDataLst>
          </p:nvPr>
        </p:nvSpPr>
        <p:spPr>
          <a:xfrm>
            <a:off x="4272455" y="2752725"/>
            <a:ext cx="3673366" cy="2308324"/>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char array[][4] = {</a:t>
            </a:r>
          </a:p>
          <a:p>
            <a:r>
              <a:rPr lang="en-US" dirty="0">
                <a:latin typeface="Consolas" panose="020B0609020204030204" pitchFamily="49" charset="0"/>
                <a:cs typeface="Courier New" panose="02070309020205020404" pitchFamily="49" charset="0"/>
              </a:rPr>
              <a:t>    'A', 'B', 'C', </a:t>
            </a:r>
            <a:r>
              <a:rPr lang="en-US" dirty="0">
                <a:highlight>
                  <a:srgbClr val="00FF00"/>
                </a:highlight>
                <a:latin typeface="Consolas" panose="020B0609020204030204" pitchFamily="49" charset="0"/>
                <a:cs typeface="Courier New" panose="02070309020205020404" pitchFamily="49" charset="0"/>
              </a:rPr>
              <a:t>'\0'</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'D', 'E', 'F', </a:t>
            </a:r>
            <a:r>
              <a:rPr lang="en-US" dirty="0">
                <a:highlight>
                  <a:srgbClr val="00FF00"/>
                </a:highlight>
                <a:latin typeface="Consolas" panose="020B0609020204030204" pitchFamily="49" charset="0"/>
                <a:cs typeface="Courier New" panose="02070309020205020404" pitchFamily="49" charset="0"/>
              </a:rPr>
              <a:t>'\0'</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'G', 'H', 'I', </a:t>
            </a:r>
            <a:r>
              <a:rPr lang="en-US" dirty="0">
                <a:highlight>
                  <a:srgbClr val="00FF00"/>
                </a:highlight>
                <a:latin typeface="Consolas" panose="020B0609020204030204" pitchFamily="49" charset="0"/>
                <a:cs typeface="Courier New" panose="02070309020205020404" pitchFamily="49" charset="0"/>
              </a:rPr>
              <a:t>'\0'</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'J', 'K', 'L', </a:t>
            </a:r>
            <a:r>
              <a:rPr lang="en-US" dirty="0">
                <a:highlight>
                  <a:srgbClr val="00FF00"/>
                </a:highlight>
                <a:latin typeface="Consolas" panose="020B0609020204030204" pitchFamily="49" charset="0"/>
                <a:cs typeface="Courier New" panose="02070309020205020404" pitchFamily="49" charset="0"/>
              </a:rPr>
              <a:t>'\0'</a:t>
            </a:r>
          </a:p>
          <a:p>
            <a:r>
              <a:rPr lang="en-US" dirty="0">
                <a:latin typeface="Consolas" panose="020B0609020204030204" pitchFamily="49" charset="0"/>
                <a:cs typeface="Courier New" panose="02070309020205020404" pitchFamily="49" charset="0"/>
              </a:rPr>
              <a:t>};</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cout &lt;&lt; array[2] &lt;&lt; endl;</a:t>
            </a:r>
          </a:p>
        </p:txBody>
      </p:sp>
    </p:spTree>
    <p:extLst>
      <p:ext uri="{BB962C8B-B14F-4D97-AF65-F5344CB8AC3E}">
        <p14:creationId xmlns:p14="http://schemas.microsoft.com/office/powerpoint/2010/main" val="2946094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PRESENTER_DUMMYTAG" val="&lt;DummyForForceWrite&gt;&lt;/DummyForForceWrite&gt;"/>
  <p:tag name="HTML_SHAPEINFO" val="&lt;ThreeDShapeInfo&gt;&lt;uuid val=&quot;{9EE1FE29-BD11-4431-990F-05299FD3BBA1}&quot;/&gt;&lt;isInvalidForFieldText val=&quot;0&quot;/&gt;&lt;Image&gt;&lt;filename val=&quot;C:\Users\delroy\AppData\Local\Temp\CP1749610531468Session\CPTrustFolder1749610531468\PPTImport1749610632640\data\asimages\{9EE1FE29-BD11-4431-990F-05299FD3BBA1}_1.png&quot;/&gt;&lt;left val=&quot;167&quot;/&gt;&lt;top val=&quot;249&quot;/&gt;&lt;width val=&quot;945&quot;/&gt;&lt;height val=&quot;174&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PRESENTER_DUMMYTAG" val="&lt;DummyForForceWrite&gt;&lt;/DummyForForceWrite&gt;"/>
  <p:tag name="HTML_SHAPEINFO" val="&lt;ThreeDShapeInfo&gt;&lt;uuid val=&quot;{5807EDB4-79DD-467B-A4E5-0480CA720CE8}&quot;/&gt;&lt;isInvalidForFieldText val=&quot;0&quot;/&gt;&lt;Image&gt;&lt;filename val=&quot;C:\Users\delroy\AppData\Local\Temp\CP1749610531468Session\CPTrustFolder1749610531468\PPTImport1749610632640\data\asimages\{5807EDB4-79DD-467B-A4E5-0480CA720CE8}_1.png&quot;/&gt;&lt;left val=&quot;282&quot;/&gt;&lt;top val=&quot;452&quot;/&gt;&lt;width val=&quot;715&quot;/&gt;&lt;height val=&quot;13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9A91531C-E287-42F9-948A-B91EB043635B}&quot;/&gt;&lt;isInvalidForFieldText val=&quot;0&quot;/&gt;&lt;Image&gt;&lt;filename val=&quot;C:\Users\delroy\AppData\Local\Temp\CP1749610531468Session\CPTrustFolder1749610531468\PPTImport1749610632640\data\asimages\{9A91531C-E287-42F9-948A-B91EB043635B}_1.png&quot;/&gt;&lt;left val=&quot;167&quot;/&gt;&lt;top val=&quot;647&quot;/&gt;&lt;width val=&quot;159&quot;/&gt;&lt;height val=&quot;3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7&quot;/&gt;&lt;/TableIndex&gt;&lt;/ShapeTextInfo&gt;"/>
  <p:tag name="HTML_SHAPEINFO" val="&lt;ThreeDShapeInfo&gt;&lt;uuid val=&quot;{8876CD65-CA9C-49D5-94F6-640BB1B58D10}&quot;/&gt;&lt;isInvalidForFieldText val=&quot;0&quot;/&gt;&lt;Image&gt;&lt;filename val=&quot;C:\Users\delroy\AppData\Local\Temp\CP1749610531468Session\CPTrustFolder1749610531468\PPTImport1749610632640\data\asimages\{8876CD65-CA9C-49D5-94F6-640BB1B58D10}_2.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7&quot;/&gt;&lt;lineCharCount val=&quot;17&quot;/&gt;&lt;lineCharCount val=&quot;1&quot;/&gt;&lt;lineCharCount val=&quot;25&quot;/&gt;&lt;/TableIndex&gt;&lt;/ShapeTextInfo&gt;"/>
  <p:tag name="HTML_SHAPEINFO" val="&lt;ThreeDShapeInfo&gt;&lt;uuid val=&quot;{B3451F2D-DC59-4C50-B692-17402C4497DE}&quot;/&gt;&lt;isInvalidForFieldText val=&quot;0&quot;/&gt;&lt;Image&gt;&lt;filename val=&quot;C:\Users\delroy\AppData\Local\Temp\CP1749610531468Session\CPTrustFolder1749610531468\PPTImport1749610632640\data\asimages\{B3451F2D-DC59-4C50-B692-17402C4497DE}_2.png&quot;/&gt;&lt;left val=&quot;160&quot;/&gt;&lt;top val=&quot;326&quot;/&gt;&lt;width val=&quot;454&quot;/&gt;&lt;height val=&quot;27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C040927B-09DF-4C35-8144-698E6D53B624}&quot;/&gt;&lt;isInvalidForFieldText val=&quot;0&quot;/&gt;&lt;Image&gt;&lt;filename val=&quot;C:\Users\delroy\AppData\Local\Temp\CP1749610531468Session\CPTrustFolder1749610531468\PPTImport1749610632640\data\asimages\{C040927B-09DF-4C35-8144-698E6D53B624}_3.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2&quot;/&gt;&lt;lineCharCount val=&quot;39&quot;/&gt;&lt;lineCharCount val=&quot;38&quot;/&gt;&lt;lineCharCount val=&quot;28&quot;/&gt;&lt;lineCharCount val=&quot;21&quot;/&gt;&lt;lineCharCount val=&quot;23&quot;/&gt;&lt;lineCharCount val=&quot;26&quot;/&gt;&lt;/TableIndex&gt;&lt;/ShapeTextInfo&gt;"/>
  <p:tag name="HTML_SHAPEINFO" val="&lt;ThreeDShapeInfo&gt;&lt;uuid val=&quot;{A6F81CE4-D228-408B-8854-DA01E5E1ECD5}&quot;/&gt;&lt;isInvalidForFieldText val=&quot;0&quot;/&gt;&lt;Image&gt;&lt;filename val=&quot;C:\Users\delroy\AppData\Local\Temp\CP1749610531468Session\CPTrustFolder1749610531468\PPTImport1749610632640\data\asimages\{A6F81CE4-D228-408B-8854-DA01E5E1ECD5}_3.png&quot;/&gt;&lt;left val=&quot;660&quot;/&gt;&lt;top val=&quot;273&quot;/&gt;&lt;width val=&quot;453&quot;/&gt;&lt;height val=&quot;32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3D993B26-EFFC-4DC3-A5C5-5D06953A496B}&quot;/&gt;&lt;isInvalidForFieldText val=&quot;0&quot;/&gt;&lt;Image&gt;&lt;filename val=&quot;C:\Users\delroy\AppData\Local\Temp\CP1749610531468Session\CPTrustFolder1749610531468\PPTImport1749610632640\data\asimages\{3D993B26-EFFC-4DC3-A5C5-5D06953A496B}_4.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53&quot;/&gt;&lt;lineCharCount val=&quot;1&quot;/&gt;&lt;lineCharCount val=&quot;28&quot;/&gt;&lt;lineCharCount val=&quot;2&quot;/&gt;&lt;lineCharCount val=&quot;32&quot;/&gt;&lt;lineCharCount val=&quot;40&quot;/&gt;&lt;lineCharCount val=&quot;18&quot;/&gt;&lt;lineCharCount val=&quot;1&quot;/&gt;&lt;/TableIndex&gt;&lt;/ShapeTextInfo&gt;"/>
  <p:tag name="HTML_SHAPEINFO" val="&lt;ThreeDShapeInfo&gt;&lt;uuid val=&quot;{AAD21D5E-D5B9-4FDF-8F1A-AD41274840C4}&quot;/&gt;&lt;isInvalidForFieldText val=&quot;0&quot;/&gt;&lt;Image&gt;&lt;filename val=&quot;C:\Users\delroy\AppData\Local\Temp\CP1749610531468Session\CPTrustFolder1749610531468\PPTImport1749610632640\data\asimages\{AAD21D5E-D5B9-4FDF-8F1A-AD41274840C4}_4.png&quot;/&gt;&lt;left val=&quot;196&quot;/&gt;&lt;top val=&quot;276&quot;/&gt;&lt;width val=&quot;715&quot;/&gt;&lt;height val=&quot;327&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5&quot;/&gt;&lt;lineCharCount val=&quot;5&quot;/&gt;&lt;lineCharCount val=&quot;4&quot;/&gt;&lt;/TableIndex&gt;&lt;/ShapeTextInfo&gt;"/>
  <p:tag name="HTML_SHAPEINFO" val="&lt;ThreeDShapeInfo&gt;&lt;uuid val=&quot;{A8F6F8E0-4D22-42D9-AE88-ECB9B3819FC0}&quot;/&gt;&lt;isInvalidForFieldText val=&quot;0&quot;/&gt;&lt;Image&gt;&lt;filename val=&quot;C:\Users\delroy\AppData\Local\Temp\CP1749610531468Session\CPTrustFolder1749610531468\PPTImport1749610632640\data\asimages\{A8F6F8E0-4D22-42D9-AE88-ECB9B3819FC0}_4.png&quot;/&gt;&lt;left val=&quot;1005&quot;/&gt;&lt;top val=&quot;266&quot;/&gt;&lt;width val=&quot;82&quot;/&gt;&lt;height val=&quot;10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AC2AB6B1-EC9B-41B5-A829-37DDA36374F5}&quot;/&gt;&lt;isInvalidForFieldText val=&quot;0&quot;/&gt;&lt;Image&gt;&lt;filename val=&quot;C:\Users\delroy\AppData\Local\Temp\CP1749610531468Session\CPTrustFolder1749610531468\PPTImport1749610632640\data\asimages\{AC2AB6B1-EC9B-41B5-A829-37DDA36374F5}_5.png&quot;/&gt;&lt;left val=&quot;233&quot;/&gt;&lt;top val=&quot;100&quot;/&gt;&lt;width val=&quot;813&quot;/&gt;&lt;height val=&quot;12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53&quot;/&gt;&lt;lineCharCount val=&quot;1&quot;/&gt;&lt;lineCharCount val=&quot;28&quot;/&gt;&lt;lineCharCount val=&quot;2&quot;/&gt;&lt;lineCharCount val=&quot;32&quot;/&gt;&lt;lineCharCount val=&quot;40&quot;/&gt;&lt;lineCharCount val=&quot;18&quot;/&gt;&lt;lineCharCount val=&quot;1&quot;/&gt;&lt;/TableIndex&gt;&lt;/ShapeTextInfo&gt;"/>
  <p:tag name="HTML_SHAPEINFO" val="&lt;ThreeDShapeInfo&gt;&lt;uuid val=&quot;{BA545FB3-D056-44C8-AEEB-E1CFAA8F3D21}&quot;/&gt;&lt;isInvalidForFieldText val=&quot;0&quot;/&gt;&lt;Image&gt;&lt;filename val=&quot;C:\Users\delroy\AppData\Local\Temp\CP1749610531468Session\CPTrustFolder1749610531468\PPTImport1749610632640\data\asimages\{BA545FB3-D056-44C8-AEEB-E1CFAA8F3D21}_5.png&quot;/&gt;&lt;left val=&quot;196&quot;/&gt;&lt;top val=&quot;276&quot;/&gt;&lt;width val=&quot;715&quot;/&gt;&lt;height val=&quot;327&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5&quot;/&gt;&lt;lineCharCount val=&quot;5&quot;/&gt;&lt;lineCharCount val=&quot;2&quot;/&gt;&lt;/TableIndex&gt;&lt;/ShapeTextInfo&gt;"/>
  <p:tag name="HTML_SHAPEINFO" val="&lt;ThreeDShapeInfo&gt;&lt;uuid val=&quot;{F5ABC829-0090-4952-AF99-F24E1D3E3BA8}&quot;/&gt;&lt;isInvalidForFieldText val=&quot;0&quot;/&gt;&lt;Image&gt;&lt;filename val=&quot;C:\Users\delroy\AppData\Local\Temp\CP1749610531468Session\CPTrustFolder1749610531468\PPTImport1749610632640\data\asimages\{F5ABC829-0090-4952-AF99-F24E1D3E3BA8}_5.png&quot;/&gt;&lt;left val=&quot;1005&quot;/&gt;&lt;top val=&quot;266&quot;/&gt;&lt;width val=&quot;82&quot;/&gt;&lt;height val=&quot;10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9138B1C3-CA4D-478A-9166-87D870164623}&quot;/&gt;&lt;isInvalidForFieldText val=&quot;0&quot;/&gt;&lt;Image&gt;&lt;filename val=&quot;C:\Users\delroy\AppData\Local\Temp\CP1749610531468Session\CPTrustFolder1749610531468\PPTImport1749610632640\data\asimages\{9138B1C3-CA4D-478A-9166-87D870164623}_6.png&quot;/&gt;&lt;left val=&quot;233&quot;/&gt;&lt;top val=&quot;100&quot;/&gt;&lt;width val=&quot;813&quot;/&gt;&lt;height val=&quot;126&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53&quot;/&gt;&lt;lineCharCount val=&quot;1&quot;/&gt;&lt;lineCharCount val=&quot;28&quot;/&gt;&lt;lineCharCount val=&quot;2&quot;/&gt;&lt;lineCharCount val=&quot;32&quot;/&gt;&lt;lineCharCount val=&quot;40&quot;/&gt;&lt;lineCharCount val=&quot;18&quot;/&gt;&lt;lineCharCount val=&quot;1&quot;/&gt;&lt;/TableIndex&gt;&lt;/ShapeTextInfo&gt;"/>
  <p:tag name="HTML_SHAPEINFO" val="&lt;ThreeDShapeInfo&gt;&lt;uuid val=&quot;{A4589290-D3D9-42C7-83C6-1EEE4CE1E3CC}&quot;/&gt;&lt;isInvalidForFieldText val=&quot;0&quot;/&gt;&lt;Image&gt;&lt;filename val=&quot;C:\Users\delroy\AppData\Local\Temp\CP1749610531468Session\CPTrustFolder1749610531468\PPTImport1749610632640\data\asimages\{A4589290-D3D9-42C7-83C6-1EEE4CE1E3CC}_6.png&quot;/&gt;&lt;left val=&quot;196&quot;/&gt;&lt;top val=&quot;276&quot;/&gt;&lt;width val=&quot;715&quot;/&gt;&lt;height val=&quot;327&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7&quot;/&gt;&lt;lineCharCount val=&quot;6&quot;/&gt;&lt;/TableIndex&gt;&lt;/ShapeTextInfo&gt;"/>
  <p:tag name="HTML_SHAPEINFO" val="&lt;ThreeDShapeInfo&gt;&lt;uuid val=&quot;{29543C88-50D5-4066-9B7B-6A99C3201C89}&quot;/&gt;&lt;isInvalidForFieldText val=&quot;0&quot;/&gt;&lt;Image&gt;&lt;filename val=&quot;C:\Users\delroy\AppData\Local\Temp\CP1749610531468Session\CPTrustFolder1749610531468\PPTImport1749610632640\data\asimages\{29543C88-50D5-4066-9B7B-6A99C3201C89}_6.png&quot;/&gt;&lt;left val=&quot;1005&quot;/&gt;&lt;top val=&quot;266&quot;/&gt;&lt;width val=&quot;116&quot;/&gt;&lt;height val=&quot;8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4EDDB4DD-ED7E-45B3-B203-773C443C8E56}&quot;/&gt;&lt;isInvalidForFieldText val=&quot;0&quot;/&gt;&lt;Image&gt;&lt;filename val=&quot;C:\Users\delroy\AppData\Local\Temp\CP1749610531468Session\CPTrustFolder1749610531468\PPTImport1749610632640\data\asimages\{4EDDB4DD-ED7E-45B3-B203-773C443C8E56}_7.png&quot;/&gt;&lt;left val=&quot;233&quot;/&gt;&lt;top val=&quot;100&quot;/&gt;&lt;width val=&quot;813&quot;/&gt;&lt;height val=&quot;126&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53&quot;/&gt;&lt;lineCharCount val=&quot;1&quot;/&gt;&lt;lineCharCount val=&quot;28&quot;/&gt;&lt;lineCharCount val=&quot;2&quot;/&gt;&lt;lineCharCount val=&quot;32&quot;/&gt;&lt;lineCharCount val=&quot;40&quot;/&gt;&lt;lineCharCount val=&quot;18&quot;/&gt;&lt;lineCharCount val=&quot;1&quot;/&gt;&lt;/TableIndex&gt;&lt;/ShapeTextInfo&gt;"/>
  <p:tag name="HTML_SHAPEINFO" val="&lt;ThreeDShapeInfo&gt;&lt;uuid val=&quot;{E5580BCB-5230-4483-9C87-758979C9336A}&quot;/&gt;&lt;isInvalidForFieldText val=&quot;0&quot;/&gt;&lt;Image&gt;&lt;filename val=&quot;C:\Users\delroy\AppData\Local\Temp\CP1749610531468Session\CPTrustFolder1749610531468\PPTImport1749610632640\data\asimages\{E5580BCB-5230-4483-9C87-758979C9336A}_7.png&quot;/&gt;&lt;left val=&quot;196&quot;/&gt;&lt;top val=&quot;276&quot;/&gt;&lt;width val=&quot;715&quot;/&gt;&lt;height val=&quot;327&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7&quot;/&gt;&lt;lineCharCount val=&quot;6&quot;/&gt;&lt;/TableIndex&gt;&lt;/ShapeTextInfo&gt;"/>
  <p:tag name="HTML_SHAPEINFO" val="&lt;ThreeDShapeInfo&gt;&lt;uuid val=&quot;{38055F9C-26F4-498D-B4D3-3173DBD472B6}&quot;/&gt;&lt;isInvalidForFieldText val=&quot;0&quot;/&gt;&lt;Image&gt;&lt;filename val=&quot;C:\Users\delroy\AppData\Local\Temp\CP1749610531468Session\CPTrustFolder1749610531468\PPTImport1749610632640\data\asimages\{38055F9C-26F4-498D-B4D3-3173DBD472B6}_7.png&quot;/&gt;&lt;left val=&quot;1005&quot;/&gt;&lt;top val=&quot;266&quot;/&gt;&lt;width val=&quot;118&quot;/&gt;&lt;height val=&quot;80&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1F17DC3D-DDFA-4605-8536-2EA7863D08E3}&quot;/&gt;&lt;isInvalidForFieldText val=&quot;0&quot;/&gt;&lt;Image&gt;&lt;filename val=&quot;C:\Users\delroy\AppData\Local\Temp\CP1749610531468Session\CPTrustFolder1749610531468\PPTImport1749610632640\data\asimages\{1F17DC3D-DDFA-4605-8536-2EA7863D08E3}_8.png&quot;/&gt;&lt;left val=&quot;233&quot;/&gt;&lt;top val=&quot;100&quot;/&gt;&lt;width val=&quot;813&quot;/&gt;&lt;height val=&quot;126&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36&quot;/&gt;&lt;lineCharCount val=&quot;2&quot;/&gt;&lt;lineCharCount val=&quot;35&quot;/&gt;&lt;lineCharCount val=&quot;35&quot;/&gt;&lt;lineCharCount val=&quot;2&quot;/&gt;&lt;lineCharCount val=&quot;1&quot;/&gt;&lt;lineCharCount val=&quot;35&quot;/&gt;&lt;lineCharCount val=&quot;35&quot;/&gt;&lt;lineCharCount val=&quot;35&quot;/&gt;&lt;lineCharCount val=&quot;37&quot;/&gt;&lt;lineCharCount val=&quot;1&quot;/&gt;&lt;lineCharCount val=&quot;53&quot;/&gt;&lt;/TableIndex&gt;&lt;/ShapeTextInfo&gt;"/>
  <p:tag name="HTML_SHAPEINFO" val="&lt;ThreeDShapeInfo&gt;&lt;uuid val=&quot;{6BB8DC64-BB64-49F2-840F-5796159A9BB4}&quot;/&gt;&lt;isInvalidForFieldText val=&quot;0&quot;/&gt;&lt;Image&gt;&lt;filename val=&quot;C:\Users\delroy\AppData\Local\Temp\CP1749610531468Session\CPTrustFolder1749610531468\PPTImport1749610632640\data\asimages\{6BB8DC64-BB64-49F2-840F-5796159A9BB4}_8.png&quot;/&gt;&lt;left val=&quot;228&quot;/&gt;&lt;top val=&quot;285&quot;/&gt;&lt;width val=&quot;818&quot;/&gt;&lt;height val=&quot;369&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EAA758AF-05F9-43F1-9E17-221853635022}&quot;/&gt;&lt;isInvalidForFieldText val=&quot;0&quot;/&gt;&lt;Image&gt;&lt;filename val=&quot;C:\Users\delroy\AppData\Local\Temp\CP1749610531468Session\CPTrustFolder1749610531468\PPTImport1749610632640\data\asimages\{EAA758AF-05F9-43F1-9E17-221853635022}_9.png&quot;/&gt;&lt;left val=&quot;233&quot;/&gt;&lt;top val=&quot;100&quot;/&gt;&lt;width val=&quot;813&quot;/&gt;&lt;height val=&quot;126&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20&quot;/&gt;&lt;lineCharCount val=&quot;25&quot;/&gt;&lt;lineCharCount val=&quot;25&quot;/&gt;&lt;lineCharCount val=&quot;25&quot;/&gt;&lt;lineCharCount val=&quot;24&quot;/&gt;&lt;lineCharCount val=&quot;3&quot;/&gt;&lt;lineCharCount val=&quot;1&quot;/&gt;&lt;lineCharCount val=&quot;25&quot;/&gt;&lt;/TableIndex&gt;&lt;/ShapeTextInfo&gt;"/>
  <p:tag name="HTML_SHAPEINFO" val="&lt;ThreeDShapeInfo&gt;&lt;uuid val=&quot;{30D3B651-1D68-4D6A-8D32-9B563ECF5D09}&quot;/&gt;&lt;isInvalidForFieldText val=&quot;0&quot;/&gt;&lt;Image&gt;&lt;filename val=&quot;C:\Users\delroy\AppData\Local\Temp\CP1749610531468Session\CPTrustFolder1749610531468\PPTImport1749610632640\data\asimages\{30D3B651-1D68-4D6A-8D32-9B563ECF5D09}_9.png&quot;/&gt;&lt;left val=&quot;442&quot;/&gt;&lt;top val=&quot;285&quot;/&gt;&lt;width val=&quot;392&quot;/&gt;&lt;height val=&quot;253&quot;/&gt;&lt;hasText val=&quot;1&quot;/&gt;&lt;/Image&gt;&lt;/ThreeDShape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98664217-10EB-4098-88BE-E758D755C80D}&quot;/&gt;&lt;isInvalidForFieldText val=&quot;0&quot;/&gt;&lt;Image&gt;&lt;filename val=&quot;C:\Users\delroy\AppData\Local\Temp\CP1749610531468Session\CPTrustFolder1749610531468\PPTImport1749610632640\data\asimages\{98664217-10EB-4098-88BE-E758D755C80D}_10.png&quot;/&gt;&lt;left val=&quot;233&quot;/&gt;&lt;top val=&quot;100&quot;/&gt;&lt;width val=&quot;813&quot;/&gt;&lt;height val=&quot;126&quot;/&gt;&lt;hasText val=&quot;1&quot;/&gt;&lt;/Image&gt;&lt;/ThreeDShape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3&quot;/&gt;&lt;lineCharCount val=&quot;13&quot;/&gt;&lt;lineCharCount val=&quot;12&quot;/&gt;&lt;lineCharCount val=&quot;31&quot;/&gt;&lt;lineCharCount val=&quot;24&quot;/&gt;&lt;lineCharCount val=&quot;40&quot;/&gt;&lt;lineCharCount val=&quot;35&quot;/&gt;&lt;/TableIndex&gt;&lt;/ShapeTextInfo&gt;"/>
  <p:tag name="HTML_SHAPEINFO" val="&lt;ThreeDShapeInfo&gt;&lt;uuid val=&quot;{596A83DF-E14A-4987-84DB-D4E41B31F2B4}&quot;/&gt;&lt;isInvalidForFieldText val=&quot;0&quot;/&gt;&lt;Image&gt;&lt;filename val=&quot;C:\Users\delroy\AppData\Local\Temp\CP1749610531468Session\CPTrustFolder1749610531468\PPTImport1749610632640\data\asimages\{596A83DF-E14A-4987-84DB-D4E41B31F2B4}_10.png&quot;/&gt;&lt;left val=&quot;660&quot;/&gt;&lt;top val=&quot;273&quot;/&gt;&lt;width val=&quot;453&quot;/&gt;&lt;height val=&quot;329&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538F6A5B-C9F6-4CBB-BF01-6229F9704847}&quot;/&gt;&lt;isInvalidForFieldText val=&quot;0&quot;/&gt;&lt;Image&gt;&lt;filename val=&quot;C:\Users\delroy\AppData\Local\Temp\CP1749610531468Session\CPTrustFolder1749610531468\PPTImport1749610632640\data\asimages\{538F6A5B-C9F6-4CBB-BF01-6229F9704847}_11.png&quot;/&gt;&lt;left val=&quot;233&quot;/&gt;&lt;top val=&quot;100&quot;/&gt;&lt;width val=&quot;813&quot;/&gt;&lt;height val=&quot;126&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3&quot;/&gt;&lt;lineCharCount val=&quot;13&quot;/&gt;&lt;lineCharCount val=&quot;12&quot;/&gt;&lt;lineCharCount val=&quot;31&quot;/&gt;&lt;lineCharCount val=&quot;24&quot;/&gt;&lt;lineCharCount val=&quot;40&quot;/&gt;&lt;lineCharCount val=&quot;36&quot;/&gt;&lt;lineCharCount val=&quot;1&quot;/&gt;&lt;lineCharCount val=&quot;17&quot;/&gt;&lt;/TableIndex&gt;&lt;/ShapeTextInfo&gt;"/>
  <p:tag name="HTML_SHAPEINFO" val="&lt;ThreeDShapeInfo&gt;&lt;uuid val=&quot;{F5DEC44E-7C16-4675-8E3C-BF8CA6A33391}&quot;/&gt;&lt;isInvalidForFieldText val=&quot;0&quot;/&gt;&lt;Image&gt;&lt;filename val=&quot;C:\Users\delroy\AppData\Local\Temp\CP1749610531468Session\CPTrustFolder1749610531468\PPTImport1749610632640\data\asimages\{F5DEC44E-7C16-4675-8E3C-BF8CA6A33391}_11.png&quot;/&gt;&lt;left val=&quot;660&quot;/&gt;&lt;top val=&quot;273&quot;/&gt;&lt;width val=&quot;453&quot;/&gt;&lt;height val=&quot;352&quot;/&gt;&lt;hasText val=&quot;1&quot;/&gt;&lt;/Image&gt;&lt;/ThreeDShape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quot;/&gt;&lt;lineCharCount val=&quot;1&quot;/&gt;&lt;lineCharCount val=&quot;2&quot;/&gt;&lt;lineCharCount val=&quot;1&quot;/&gt;&lt;lineCharCount val=&quot;2&quot;/&gt;&lt;lineCharCount val=&quot;1&quot;/&gt;&lt;lineCharCount val=&quot;1&quot;/&gt;&lt;/TableIndex&gt;&lt;/ShapeTextInfo&gt;"/>
  <p:tag name="HTML_SHAPEINFO" val="&lt;ThreeDShapeInfo&gt;&lt;uuid val=&quot;{AEE049DC-6033-47E1-AC08-A3F02BFA1CD1}&quot;/&gt;&lt;isInvalidForFieldText val=&quot;0&quot;/&gt;&lt;Image&gt;&lt;filename val=&quot;C:\Users\delroy\AppData\Local\Temp\CP1749610531468Session\CPTrustFolder1749610531468\PPTImport1749610632640\data\asimages\{AEE049DC-6033-47E1-AC08-A3F02BFA1CD1}_11.png&quot;/&gt;&lt;left val=&quot;149&quot;/&gt;&lt;top val=&quot;327&quot;/&gt;&lt;width val=&quot;37&quot;/&gt;&lt;height val=&quot;187&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D7846F22-C14E-4B3E-860B-387646D716A4}&quot;/&gt;&lt;isInvalidForFieldText val=&quot;0&quot;/&gt;&lt;Image&gt;&lt;filename val=&quot;C:\Users\delroy\AppData\Local\Temp\CP1749610531468Session\CPTrustFolder1749610531468\PPTImport1749610632640\data\asimages\{D7846F22-C14E-4B3E-860B-387646D716A4}_11.png&quot;/&gt;&lt;left val=&quot;272&quot;/&gt;&lt;top val=&quot;298&quot;/&gt;&lt;width val=&quot;342&quot;/&gt;&lt;height val=&quot;38&quot;/&gt;&lt;hasText val=&quot;1&quot;/&gt;&lt;/Image&gt;&lt;/ThreeDShape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7&quot;/&gt;&lt;/TableIndex&gt;&lt;/ShapeTextInfo&gt;"/>
  <p:tag name="HTML_SHAPEINFO" val="&lt;ThreeDShapeInfo&gt;&lt;uuid val=&quot;{D06F3276-1711-428A-A9C4-0BD70340D2CB}&quot;/&gt;&lt;isInvalidForFieldText val=&quot;0&quot;/&gt;&lt;Image&gt;&lt;filename val=&quot;C:\Users\delroy\AppData\Local\Temp\CP1749610531468Session\CPTrustFolder1749610531468\PPTImport1749610632640\data\asimages\{D06F3276-1711-428A-A9C4-0BD70340D2CB}_12.png&quot;/&gt;&lt;left val=&quot;163&quot;/&gt;&lt;top val=&quot;242&quot;/&gt;&lt;width val=&quot;453&quot;/&gt;&lt;height val=&quot;83&quot;/&gt;&lt;hasText val=&quot;1&quot;/&gt;&lt;/Image&gt;&lt;/ThreeDShape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7&quot;/&gt;&lt;/TableIndex&gt;&lt;/ShapeTextInfo&gt;"/>
  <p:tag name="HTML_SHAPEINFO" val="&lt;ThreeDShapeInfo&gt;&lt;uuid val=&quot;{90B0EC16-BFA9-40D0-B05B-82CEA308032A}&quot;/&gt;&lt;isInvalidForFieldText val=&quot;0&quot;/&gt;&lt;Image&gt;&lt;filename val=&quot;C:\Users\delroy\AppData\Local\Temp\CP1749610531468Session\CPTrustFolder1749610531468\PPTImport1749610632640\data\asimages\{90B0EC16-BFA9-40D0-B05B-82CEA308032A}_12.png&quot;/&gt;&lt;left val=&quot;662&quot;/&gt;&lt;top val=&quot;242&quot;/&gt;&lt;width val=&quot;453&quot;/&gt;&lt;height val=&quot;83&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DA8B671B-C354-468D-A09A-53C6330C1CBF}&quot;/&gt;&lt;isInvalidForFieldText val=&quot;0&quot;/&gt;&lt;Image&gt;&lt;filename val=&quot;C:\Users\delroy\AppData\Local\Temp\CP1749610531468Session\CPTrustFolder1749610531468\PPTImport1749610632640\data\asimages\{DA8B671B-C354-468D-A09A-53C6330C1CBF}_12.png&quot;/&gt;&lt;left val=&quot;233&quot;/&gt;&lt;top val=&quot;100&quot;/&gt;&lt;width val=&quot;813&quot;/&gt;&lt;height val=&quot;126&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1377</TotalTime>
  <Words>1673</Words>
  <Application>Microsoft Office PowerPoint</Application>
  <PresentationFormat>Widescreen</PresentationFormat>
  <Paragraphs>138</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Consolas</vt:lpstr>
      <vt:lpstr>Courier New</vt:lpstr>
      <vt:lpstr>Gill Sans MT</vt:lpstr>
      <vt:lpstr>Parcel</vt:lpstr>
      <vt:lpstr>Index Order</vt:lpstr>
      <vt:lpstr>Array Definition and memory allocation</vt:lpstr>
      <vt:lpstr>Tradition</vt:lpstr>
      <vt:lpstr>Initializer List Order</vt:lpstr>
      <vt:lpstr>Initializer List Order</vt:lpstr>
      <vt:lpstr>Initializer List Order</vt:lpstr>
      <vt:lpstr>Initializer List Order</vt:lpstr>
      <vt:lpstr>Extracting Rows</vt:lpstr>
      <vt:lpstr>Extracting Rows</vt:lpstr>
      <vt:lpstr>Command-line Arguments</vt:lpstr>
      <vt:lpstr>Command-Line Arguments</vt:lpstr>
      <vt:lpstr>Consistency with Java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Index Order</dc:title>
  <dc:creator>Delroy Brinkerhoff</dc:creator>
  <cp:lastModifiedBy>delroy</cp:lastModifiedBy>
  <cp:revision>39</cp:revision>
  <dcterms:created xsi:type="dcterms:W3CDTF">2016-07-13T22:03:45Z</dcterms:created>
  <dcterms:modified xsi:type="dcterms:W3CDTF">2024-05-29T21:54:36Z</dcterms:modified>
</cp:coreProperties>
</file>