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2.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3.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4.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5.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6" r:id="rId2"/>
    <p:sldId id="263" r:id="rId3"/>
    <p:sldId id="258" r:id="rId4"/>
    <p:sldId id="259" r:id="rId5"/>
    <p:sldId id="260"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2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F0C50-857F-4FBE-B692-9A6EBF62BBC2}" type="datetimeFigureOut">
              <a:rPr lang="en-US" smtClean="0"/>
              <a:t>5/22/2024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539409-AE41-4925-A15D-421062862AAA}" type="slidenum">
              <a:rPr lang="en-US" smtClean="0"/>
              <a:t>‹#›</a:t>
            </a:fld>
            <a:endParaRPr lang="en-US" dirty="0"/>
          </a:p>
        </p:txBody>
      </p:sp>
    </p:spTree>
    <p:extLst>
      <p:ext uri="{BB962C8B-B14F-4D97-AF65-F5344CB8AC3E}">
        <p14:creationId xmlns:p14="http://schemas.microsoft.com/office/powerpoint/2010/main" val="2510570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We discussed one-dimensional initializer lists earlier in the chapter. Later, we extended them to two dimensions to help justify the rows-by-columns index order. Although initializer lists are distinct from row-major ordering, they simplify the example programs. Furthermore, row-major ordering explains some syntactic nuances of multi-dimensional initialization lists.</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1</a:t>
            </a:fld>
            <a:endParaRPr lang="en-US" dirty="0"/>
          </a:p>
        </p:txBody>
      </p:sp>
    </p:spTree>
    <p:extLst>
      <p:ext uri="{BB962C8B-B14F-4D97-AF65-F5344CB8AC3E}">
        <p14:creationId xmlns:p14="http://schemas.microsoft.com/office/powerpoint/2010/main" val="746177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When a program creates a two-dimensional array and passes it as an argument to a function, it can omit the size of the first dimension but must specify the size of the second dimension. So, while a program can define two overloaded functions to handle the different-sized arrays, it can't define a single function that can process both. What causes this behavior?</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2</a:t>
            </a:fld>
            <a:endParaRPr lang="en-US" dirty="0"/>
          </a:p>
        </p:txBody>
      </p:sp>
    </p:spTree>
    <p:extLst>
      <p:ext uri="{BB962C8B-B14F-4D97-AF65-F5344CB8AC3E}">
        <p14:creationId xmlns:p14="http://schemas.microsoft.com/office/powerpoint/2010/main" val="2013430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r>
              <a:rPr lang="en-US" sz="1800" dirty="0">
                <a:effectLst/>
                <a:latin typeface="Times New Roman" panose="02020603050405020304" pitchFamily="18" charset="0"/>
                <a:ea typeface="Times New Roman" panose="02020603050405020304" pitchFamily="18" charset="0"/>
              </a:rPr>
              <a:t>Computer memory exists in a linear address space, meaning computers access their physical memory with a single address. Alternatively, programs access two-dimensional arrays with two addresses or index values. The compiler maps the two-dimensional indexes to a single linear address. For simplicity, we treat computer memory as a one-dimensional array.</a:t>
            </a:r>
          </a:p>
          <a:p>
            <a:pPr marL="0" marR="0"/>
            <a:r>
              <a:rPr lang="en-US" sz="1800" dirty="0">
                <a:effectLst/>
                <a:latin typeface="Times New Roman" panose="02020603050405020304" pitchFamily="18" charset="0"/>
                <a:ea typeface="Times New Roman" panose="02020603050405020304" pitchFamily="18" charset="0"/>
              </a:rPr>
              <a:t>Historically, compilers used two techniques to map two dimensions to one: row-major and column-major ordering. Today, column-major ordering is rare, so we only consider row-major ordering. Row-major ordering linearizes a two-dimensional array by rows: first, the top row, then the second, third, and bottom row. The mapping function depends on the row and column indexes and the number of columns in the array, but it doesn't depend on the number of rows. We can omit the first dimension size when passing a two-dimensional array because the mapping function doesn't need it.</a:t>
            </a:r>
          </a:p>
          <a:p>
            <a:pPr marL="0" marR="0"/>
            <a:r>
              <a:rPr lang="en-US" sz="1800" dirty="0">
                <a:effectLst/>
                <a:latin typeface="Times New Roman" panose="02020603050405020304" pitchFamily="18" charset="0"/>
                <a:ea typeface="Times New Roman" panose="02020603050405020304" pitchFamily="18" charset="0"/>
              </a:rPr>
              <a:t>We follow the element at row = 2 and column = 1—the letter 'H'—through the linearization to demonstrate the mapping operation. Plugging in the numbers and completing the calculation, the mapping locates the element at location 7 in the linear array.</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3</a:t>
            </a:fld>
            <a:endParaRPr lang="en-US" dirty="0"/>
          </a:p>
        </p:txBody>
      </p:sp>
    </p:spTree>
    <p:extLst>
      <p:ext uri="{BB962C8B-B14F-4D97-AF65-F5344CB8AC3E}">
        <p14:creationId xmlns:p14="http://schemas.microsoft.com/office/powerpoint/2010/main" val="1755821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Programmers can synthesize a two-dimensional array from a linear array with the row-major mapping operation. The example creates two two-dimensional arrays and passes them to the same function. The first parameter is a character pointer, and the program must cast the arrays to type-match it. The first parameter doesn't depend on the number of columns, so it matches both arrays. In contrast, the mapping operation does depend on the number of columns, so the program passes the value as a separate argument. The mapping operation converts two indexes, </a:t>
            </a:r>
            <a:r>
              <a:rPr lang="en-US" sz="1800" dirty="0" err="1">
                <a:effectLst/>
                <a:latin typeface="Times New Roman" panose="02020603050405020304" pitchFamily="18" charset="0"/>
                <a:ea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rPr>
              <a:t> and j, into the single index needed to locate an element in the linear array.</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4</a:t>
            </a:fld>
            <a:endParaRPr lang="en-US" dirty="0"/>
          </a:p>
        </p:txBody>
      </p:sp>
    </p:spTree>
    <p:extLst>
      <p:ext uri="{BB962C8B-B14F-4D97-AF65-F5344CB8AC3E}">
        <p14:creationId xmlns:p14="http://schemas.microsoft.com/office/powerpoint/2010/main" val="3205278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next logical step is to implement the mapping operation as an index function, and implementing it "inline" prevents additional runtime overhead. Programs can use the function to synthesize a two-dimensional array with any number of rows and columns. Although the syntax is messy and confusing, programs can also use the function with local or stack arrays.</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5</a:t>
            </a:fld>
            <a:endParaRPr lang="en-US" dirty="0"/>
          </a:p>
        </p:txBody>
      </p:sp>
    </p:spTree>
    <p:extLst>
      <p:ext uri="{BB962C8B-B14F-4D97-AF65-F5344CB8AC3E}">
        <p14:creationId xmlns:p14="http://schemas.microsoft.com/office/powerpoint/2010/main" val="3764513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differing number of columns is sufficient to overload functions. However, this approach requires a different function for each column size, which is appropriate when the functions perform distinct tasks but are otherwise inconvenient. Programmers can generalize the function, making it independent of the column size, by treating it as a one-dimensional array and mapping the row and column indexes, </a:t>
            </a:r>
            <a:r>
              <a:rPr lang="en-US" sz="1800" dirty="0" err="1">
                <a:effectLst/>
                <a:latin typeface="Times New Roman" panose="02020603050405020304" pitchFamily="18" charset="0"/>
                <a:ea typeface="Times New Roman" panose="02020603050405020304" pitchFamily="18" charset="0"/>
              </a:rPr>
              <a:t>i</a:t>
            </a:r>
            <a:r>
              <a:rPr lang="en-US" sz="1800" dirty="0">
                <a:effectLst/>
                <a:latin typeface="Times New Roman" panose="02020603050405020304" pitchFamily="18" charset="0"/>
                <a:ea typeface="Times New Roman" panose="02020603050405020304" pitchFamily="18" charset="0"/>
              </a:rPr>
              <a:t> and j, to a single index value.</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6</a:t>
            </a:fld>
            <a:endParaRPr lang="en-US" dirty="0"/>
          </a:p>
        </p:txBody>
      </p:sp>
    </p:spTree>
    <p:extLst>
      <p:ext uri="{BB962C8B-B14F-4D97-AF65-F5344CB8AC3E}">
        <p14:creationId xmlns:p14="http://schemas.microsoft.com/office/powerpoint/2010/main" val="20134304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slideMaster" Target="../slideMasters/slideMaster1.xml"/><Relationship Id="rId4" Type="http://schemas.openxmlformats.org/officeDocument/2006/relationships/tags" Target="../tags/tag2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5/22/2024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5/22/2024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5/22/2024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5/22/2024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5/22/2024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5/22/2024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5/22/2024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1.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notesSlide" Target="../notesSlides/notesSlide6.xml"/><Relationship Id="rId5" Type="http://schemas.openxmlformats.org/officeDocument/2006/relationships/slideLayout" Target="../slideLayouts/slideLayout4.xml"/><Relationship Id="rId4" Type="http://schemas.openxmlformats.org/officeDocument/2006/relationships/tags" Target="../tags/tag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Row-Major Ordering</a:t>
            </a:r>
            <a:br>
              <a:rPr lang="en-US" dirty="0"/>
            </a:br>
            <a:r>
              <a:rPr lang="en-US" dirty="0"/>
              <a:t>And Initializer Lists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Mapping array elements to memory locations</a:t>
            </a:r>
          </a:p>
          <a:p>
            <a:r>
              <a:rPr lang="en-US" dirty="0"/>
              <a:t>and compile time array initialization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BB82A-8807-F05B-05AB-1C5D9760389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Passing two-dimensional arrays</a:t>
            </a:r>
          </a:p>
        </p:txBody>
      </p:sp>
      <p:sp>
        <p:nvSpPr>
          <p:cNvPr id="3" name="TextBox 2">
            <a:extLst>
              <a:ext uri="{FF2B5EF4-FFF2-40B4-BE49-F238E27FC236}">
                <a16:creationId xmlns:a16="http://schemas.microsoft.com/office/drawing/2014/main" id="{6DA029DE-A54E-C35D-CF12-7251085DEDF9}"/>
              </a:ext>
            </a:extLst>
          </p:cNvPr>
          <p:cNvSpPr txBox="1"/>
          <p:nvPr>
            <p:custDataLst>
              <p:tags r:id="rId2"/>
            </p:custDataLst>
          </p:nvPr>
        </p:nvSpPr>
        <p:spPr>
          <a:xfrm>
            <a:off x="1071946" y="2478028"/>
            <a:ext cx="10048107" cy="3293209"/>
          </a:xfrm>
          <a:prstGeom prst="rect">
            <a:avLst/>
          </a:prstGeom>
          <a:noFill/>
        </p:spPr>
        <p:txBody>
          <a:bodyPr wrap="square" rtlCol="0">
            <a:spAutoFit/>
          </a:bodyPr>
          <a:lstStyle/>
          <a:p>
            <a:r>
              <a:rPr lang="en-US" sz="1600" dirty="0">
                <a:latin typeface="Courier New" panose="02070309020205020404" pitchFamily="49" charset="0"/>
                <a:cs typeface="Courier New" panose="02070309020205020404" pitchFamily="49" charset="0"/>
              </a:rPr>
              <a:t>char  a1</a:t>
            </a:r>
            <a:r>
              <a:rPr lang="en-US" sz="1600" dirty="0">
                <a:solidFill>
                  <a:srgbClr val="FF0000"/>
                </a:solidFill>
                <a:latin typeface="Courier New" panose="02070309020205020404" pitchFamily="49" charset="0"/>
                <a:cs typeface="Courier New" panose="02070309020205020404" pitchFamily="49" charset="0"/>
              </a:rPr>
              <a:t>[4]</a:t>
            </a:r>
            <a:r>
              <a:rPr lang="en-US" sz="1600" dirty="0">
                <a:latin typeface="Courier New" panose="02070309020205020404" pitchFamily="49" charset="0"/>
                <a:cs typeface="Courier New" panose="02070309020205020404" pitchFamily="49" charset="0"/>
              </a:rPr>
              <a:t>[3] = { 'A', 'B', 'C', 'D', 'E', 'F', 'G', 'H', 'I', 'J', 'K', 'L' };</a:t>
            </a:r>
          </a:p>
          <a:p>
            <a:r>
              <a:rPr lang="en-US" sz="1600" dirty="0">
                <a:latin typeface="Courier New" panose="02070309020205020404" pitchFamily="49" charset="0"/>
                <a:cs typeface="Courier New" panose="02070309020205020404" pitchFamily="49" charset="0"/>
              </a:rPr>
              <a:t>char  a2</a:t>
            </a:r>
            <a:r>
              <a:rPr lang="en-US" sz="1600" dirty="0">
                <a:solidFill>
                  <a:srgbClr val="FF0000"/>
                </a:solidFill>
                <a:latin typeface="Courier New" panose="02070309020205020404" pitchFamily="49" charset="0"/>
                <a:cs typeface="Courier New" panose="02070309020205020404" pitchFamily="49" charset="0"/>
              </a:rPr>
              <a:t>[3]</a:t>
            </a:r>
            <a:r>
              <a:rPr lang="en-US" sz="1600" dirty="0">
                <a:latin typeface="Courier New" panose="02070309020205020404" pitchFamily="49" charset="0"/>
                <a:cs typeface="Courier New" panose="02070309020205020404" pitchFamily="49" charset="0"/>
              </a:rPr>
              <a:t>[2] = { 'u', 'v', 'w', 'x', 'y', 'z’ };</a:t>
            </a:r>
          </a:p>
          <a:p>
            <a:endParaRPr lang="en-US" sz="1600" dirty="0">
              <a:latin typeface="Courier New" panose="02070309020205020404" pitchFamily="49" charset="0"/>
              <a:cs typeface="Courier New" panose="02070309020205020404" pitchFamily="49" charset="0"/>
            </a:endParaRP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print(char array</a:t>
            </a:r>
            <a:r>
              <a:rPr lang="en-US" sz="1600" dirty="0">
                <a:solidFill>
                  <a:srgbClr val="FF0000"/>
                </a:solidFill>
                <a:latin typeface="Courier New" panose="02070309020205020404" pitchFamily="49" charset="0"/>
                <a:cs typeface="Courier New" panose="02070309020205020404" pitchFamily="49" charset="0"/>
              </a:rPr>
              <a:t>[]</a:t>
            </a:r>
            <a:r>
              <a:rPr lang="en-US" sz="1600" dirty="0">
                <a:latin typeface="Courier New" panose="02070309020205020404" pitchFamily="49" charset="0"/>
                <a:cs typeface="Courier New" panose="02070309020205020404" pitchFamily="49" charset="0"/>
              </a:rPr>
              <a:t>[3], int i, int j)</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cout &lt;&lt; array[i][j] &lt;&lt; endl;</a:t>
            </a:r>
          </a:p>
          <a:p>
            <a:r>
              <a:rPr lang="en-US" sz="1600" dirty="0">
                <a:latin typeface="Courier New" panose="02070309020205020404" pitchFamily="49" charset="0"/>
                <a:cs typeface="Courier New" panose="02070309020205020404" pitchFamily="49" charset="0"/>
              </a:rPr>
              <a:t>}</a:t>
            </a:r>
          </a:p>
          <a:p>
            <a:endParaRPr lang="en-US" sz="1600" dirty="0">
              <a:latin typeface="Courier New" panose="02070309020205020404" pitchFamily="49" charset="0"/>
              <a:cs typeface="Courier New" panose="02070309020205020404" pitchFamily="49" charset="0"/>
            </a:endParaRPr>
          </a:p>
          <a:p>
            <a:r>
              <a:rPr lang="en-US" sz="1600" dirty="0">
                <a:latin typeface="Courier New" panose="02070309020205020404" pitchFamily="49" charset="0"/>
                <a:cs typeface="Courier New" panose="02070309020205020404" pitchFamily="49" charset="0"/>
              </a:rPr>
              <a:t>void print(char array</a:t>
            </a:r>
            <a:r>
              <a:rPr lang="en-US" sz="1600" dirty="0">
                <a:solidFill>
                  <a:srgbClr val="FF0000"/>
                </a:solidFill>
                <a:latin typeface="Courier New" panose="02070309020205020404" pitchFamily="49" charset="0"/>
                <a:cs typeface="Courier New" panose="02070309020205020404" pitchFamily="49" charset="0"/>
              </a:rPr>
              <a:t>[]</a:t>
            </a:r>
            <a:r>
              <a:rPr lang="en-US" sz="1600" dirty="0">
                <a:latin typeface="Courier New" panose="02070309020205020404" pitchFamily="49" charset="0"/>
                <a:cs typeface="Courier New" panose="02070309020205020404" pitchFamily="49" charset="0"/>
              </a:rPr>
              <a:t>[2], int i, int j)</a:t>
            </a:r>
          </a:p>
          <a:p>
            <a:r>
              <a:rPr lang="en-US" sz="1600" dirty="0">
                <a:latin typeface="Courier New" panose="02070309020205020404" pitchFamily="49" charset="0"/>
                <a:cs typeface="Courier New" panose="02070309020205020404" pitchFamily="49" charset="0"/>
              </a:rPr>
              <a:t>{</a:t>
            </a:r>
          </a:p>
          <a:p>
            <a:r>
              <a:rPr lang="en-US" sz="1600" dirty="0">
                <a:latin typeface="Courier New" panose="02070309020205020404" pitchFamily="49" charset="0"/>
                <a:cs typeface="Courier New" panose="02070309020205020404" pitchFamily="49" charset="0"/>
              </a:rPr>
              <a:t>	cout &lt;&lt; array[i][j] &lt;&lt; endl;</a:t>
            </a:r>
          </a:p>
          <a:p>
            <a:r>
              <a:rPr lang="en-US" sz="1600" dirty="0">
                <a:latin typeface="Courier New" panose="02070309020205020404" pitchFamily="49" charset="0"/>
                <a:cs typeface="Courier New" panose="02070309020205020404" pitchFamily="49" charset="0"/>
              </a:rPr>
              <a:t>}</a:t>
            </a:r>
          </a:p>
        </p:txBody>
      </p:sp>
      <p:cxnSp>
        <p:nvCxnSpPr>
          <p:cNvPr id="7" name="Straight Connector 6">
            <a:extLst>
              <a:ext uri="{FF2B5EF4-FFF2-40B4-BE49-F238E27FC236}">
                <a16:creationId xmlns:a16="http://schemas.microsoft.com/office/drawing/2014/main" id="{7099D4A8-6E86-9F2B-85E4-AE1A83E24EF4}"/>
              </a:ext>
            </a:extLst>
          </p:cNvPr>
          <p:cNvCxnSpPr/>
          <p:nvPr/>
        </p:nvCxnSpPr>
        <p:spPr>
          <a:xfrm>
            <a:off x="1526959" y="3222594"/>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2510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F31A-B354-67A6-6017-C32B618B4DE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Storing 2D arrays in memory</a:t>
            </a:r>
          </a:p>
        </p:txBody>
      </p:sp>
      <p:sp>
        <p:nvSpPr>
          <p:cNvPr id="4" name="Content Placeholder 3">
            <a:extLst>
              <a:ext uri="{FF2B5EF4-FFF2-40B4-BE49-F238E27FC236}">
                <a16:creationId xmlns:a16="http://schemas.microsoft.com/office/drawing/2014/main" id="{27985FE7-CE41-82E2-96E1-471C53AEFF92}"/>
              </a:ext>
            </a:extLst>
          </p:cNvPr>
          <p:cNvSpPr>
            <a:spLocks noGrp="1"/>
          </p:cNvSpPr>
          <p:nvPr>
            <p:ph sz="half" idx="2"/>
            <p:custDataLst>
              <p:tags r:id="rId2"/>
            </p:custDataLst>
          </p:nvPr>
        </p:nvSpPr>
        <p:spPr>
          <a:xfrm>
            <a:off x="6338315" y="2638044"/>
            <a:ext cx="4749895" cy="3101982"/>
          </a:xfrm>
        </p:spPr>
        <p:txBody>
          <a:bodyPr vert="horz" lIns="91440" tIns="45720" rIns="91440" bIns="45720" rtlCol="0">
            <a:normAutofit/>
          </a:bodyPr>
          <a:lstStyle/>
          <a:p>
            <a:r>
              <a:rPr lang="en-US" dirty="0"/>
              <a:t>Row-major mapping</a:t>
            </a:r>
          </a:p>
          <a:p>
            <a:pPr lvl="1"/>
            <a:r>
              <a:rPr lang="en-US" dirty="0"/>
              <a:t>i * ncols + j</a:t>
            </a:r>
          </a:p>
          <a:p>
            <a:pPr lvl="1"/>
            <a:r>
              <a:rPr lang="en-US" sz="1400" dirty="0">
                <a:latin typeface="Consolas" panose="020B0609020204030204" pitchFamily="49" charset="0"/>
              </a:rPr>
              <a:t>void print(char array[][3], int i, int j)</a:t>
            </a:r>
          </a:p>
          <a:p>
            <a:endParaRPr lang="en-US" dirty="0"/>
          </a:p>
          <a:p>
            <a:r>
              <a:rPr lang="en-US" dirty="0"/>
              <a:t>Example:</a:t>
            </a:r>
          </a:p>
          <a:p>
            <a:pPr lvl="1"/>
            <a:r>
              <a:rPr lang="en-US" dirty="0"/>
              <a:t>array[2][1]</a:t>
            </a:r>
          </a:p>
          <a:p>
            <a:pPr lvl="1"/>
            <a:r>
              <a:rPr lang="en-US" dirty="0"/>
              <a:t>2 * 3 + 1 = 7</a:t>
            </a:r>
          </a:p>
        </p:txBody>
      </p:sp>
      <p:pic>
        <p:nvPicPr>
          <p:cNvPr id="8" name="Content Placeholder 7">
            <a:extLst>
              <a:ext uri="{FF2B5EF4-FFF2-40B4-BE49-F238E27FC236}">
                <a16:creationId xmlns:a16="http://schemas.microsoft.com/office/drawing/2014/main" id="{AD6333E8-A5EA-95F8-27AA-16E430CCF7C9}"/>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119935" y="2638044"/>
            <a:ext cx="4173805" cy="3101982"/>
          </a:xfrm>
        </p:spPr>
      </p:pic>
    </p:spTree>
    <p:extLst>
      <p:ext uri="{BB962C8B-B14F-4D97-AF65-F5344CB8AC3E}">
        <p14:creationId xmlns:p14="http://schemas.microsoft.com/office/powerpoint/2010/main" val="633181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BE08D-BB30-5C92-AF7E-2616B34B3A9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programmer-implemented Indexing</a:t>
            </a:r>
          </a:p>
        </p:txBody>
      </p:sp>
      <p:sp>
        <p:nvSpPr>
          <p:cNvPr id="3" name="TextBox 2">
            <a:extLst>
              <a:ext uri="{FF2B5EF4-FFF2-40B4-BE49-F238E27FC236}">
                <a16:creationId xmlns:a16="http://schemas.microsoft.com/office/drawing/2014/main" id="{CAD2BBBB-2015-971F-04EB-5F96042E4AA8}"/>
              </a:ext>
            </a:extLst>
          </p:cNvPr>
          <p:cNvSpPr txBox="1"/>
          <p:nvPr>
            <p:custDataLst>
              <p:tags r:id="rId2"/>
            </p:custDataLst>
          </p:nvPr>
        </p:nvSpPr>
        <p:spPr>
          <a:xfrm>
            <a:off x="2655903" y="2530137"/>
            <a:ext cx="6880193" cy="3416320"/>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void print(</a:t>
            </a:r>
            <a:r>
              <a:rPr lang="en-US" dirty="0">
                <a:solidFill>
                  <a:srgbClr val="FF0000"/>
                </a:solidFill>
                <a:latin typeface="Courier New" panose="02070309020205020404" pitchFamily="49" charset="0"/>
                <a:cs typeface="Courier New" panose="02070309020205020404" pitchFamily="49" charset="0"/>
              </a:rPr>
              <a:t>char* array</a:t>
            </a:r>
            <a:r>
              <a:rPr lang="en-US" dirty="0">
                <a:latin typeface="Courier New" panose="02070309020205020404" pitchFamily="49" charset="0"/>
                <a:cs typeface="Courier New" panose="02070309020205020404" pitchFamily="49" charset="0"/>
              </a:rPr>
              <a:t>, int i, int j, </a:t>
            </a:r>
            <a:r>
              <a:rPr lang="en-US" dirty="0">
                <a:highlight>
                  <a:srgbClr val="FFFF00"/>
                </a:highlight>
                <a:latin typeface="Courier New" panose="02070309020205020404" pitchFamily="49" charset="0"/>
                <a:cs typeface="Courier New" panose="02070309020205020404" pitchFamily="49" charset="0"/>
              </a:rPr>
              <a:t>int ncols</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cout &lt;&lt; array[</a:t>
            </a:r>
            <a:r>
              <a:rPr lang="en-US" dirty="0">
                <a:highlight>
                  <a:srgbClr val="00FFFF"/>
                </a:highlight>
                <a:latin typeface="Courier New" panose="02070309020205020404" pitchFamily="49" charset="0"/>
                <a:cs typeface="Courier New" panose="02070309020205020404" pitchFamily="49" charset="0"/>
              </a:rPr>
              <a:t>i * ncols + j</a:t>
            </a:r>
            <a:r>
              <a:rPr lang="en-US" dirty="0">
                <a:latin typeface="Courier New" panose="02070309020205020404" pitchFamily="49" charset="0"/>
                <a:cs typeface="Courier New" panose="02070309020205020404" pitchFamily="49" charset="0"/>
              </a:rPr>
              <a:t>] &lt;&lt; endl;</a:t>
            </a:r>
          </a:p>
          <a:p>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char a1[4][3] = { 'A', 'B', 'C', 'D', 'E', 'F’,</a:t>
            </a:r>
          </a:p>
          <a:p>
            <a:r>
              <a:rPr lang="en-US" dirty="0">
                <a:latin typeface="Courier New" panose="02070309020205020404" pitchFamily="49" charset="0"/>
                <a:cs typeface="Courier New" panose="02070309020205020404" pitchFamily="49" charset="0"/>
              </a:rPr>
              <a:t>					 'G', 'H', 'I', 'J', 'K', 'L' };</a:t>
            </a:r>
          </a:p>
          <a:p>
            <a:r>
              <a:rPr lang="en-US" dirty="0">
                <a:latin typeface="Courier New" panose="02070309020205020404" pitchFamily="49" charset="0"/>
                <a:cs typeface="Courier New" panose="02070309020205020404" pitchFamily="49" charset="0"/>
              </a:rPr>
              <a:t>char a2[3][2] = { 'u', 'v', 'w', 'x', 'y', 'z' };</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print(</a:t>
            </a:r>
            <a:r>
              <a:rPr lang="en-US" dirty="0">
                <a:solidFill>
                  <a:srgbClr val="FF0000"/>
                </a:solidFill>
                <a:latin typeface="Courier New" panose="02070309020205020404" pitchFamily="49" charset="0"/>
                <a:cs typeface="Courier New" panose="02070309020205020404" pitchFamily="49" charset="0"/>
              </a:rPr>
              <a:t>(char *)a1</a:t>
            </a:r>
            <a:r>
              <a:rPr lang="en-US" dirty="0">
                <a:latin typeface="Courier New" panose="02070309020205020404" pitchFamily="49" charset="0"/>
                <a:cs typeface="Courier New" panose="02070309020205020404" pitchFamily="49" charset="0"/>
              </a:rPr>
              <a:t>, 2, 1, </a:t>
            </a:r>
            <a:r>
              <a:rPr lang="en-US" dirty="0">
                <a:highlight>
                  <a:srgbClr val="FFFF00"/>
                </a:highlight>
                <a:latin typeface="Courier New" panose="02070309020205020404" pitchFamily="49" charset="0"/>
                <a:cs typeface="Courier New" panose="02070309020205020404" pitchFamily="49" charset="0"/>
              </a:rPr>
              <a:t>3</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print(</a:t>
            </a:r>
            <a:r>
              <a:rPr lang="en-US" dirty="0">
                <a:solidFill>
                  <a:srgbClr val="FF0000"/>
                </a:solidFill>
                <a:latin typeface="Courier New" panose="02070309020205020404" pitchFamily="49" charset="0"/>
                <a:cs typeface="Courier New" panose="02070309020205020404" pitchFamily="49" charset="0"/>
              </a:rPr>
              <a:t>(char *)a2</a:t>
            </a:r>
            <a:r>
              <a:rPr lang="en-US" dirty="0">
                <a:latin typeface="Courier New" panose="02070309020205020404" pitchFamily="49" charset="0"/>
                <a:cs typeface="Courier New" panose="02070309020205020404" pitchFamily="49" charset="0"/>
              </a:rPr>
              <a:t>, 1, 0, </a:t>
            </a:r>
            <a:r>
              <a:rPr lang="en-US" dirty="0">
                <a:highlight>
                  <a:srgbClr val="FFFF00"/>
                </a:highlight>
                <a:latin typeface="Courier New" panose="02070309020205020404" pitchFamily="49" charset="0"/>
                <a:cs typeface="Courier New" panose="02070309020205020404" pitchFamily="49" charset="0"/>
              </a:rPr>
              <a:t>2</a:t>
            </a:r>
            <a:r>
              <a:rPr lang="en-US" dirty="0">
                <a:latin typeface="Courier New" panose="02070309020205020404" pitchFamily="49" charset="0"/>
                <a:cs typeface="Courier New" panose="02070309020205020404" pitchFamily="49" charset="0"/>
              </a:rPr>
              <a:t>);</a:t>
            </a:r>
          </a:p>
        </p:txBody>
      </p:sp>
      <p:cxnSp>
        <p:nvCxnSpPr>
          <p:cNvPr id="5" name="Straight Connector 4">
            <a:extLst>
              <a:ext uri="{FF2B5EF4-FFF2-40B4-BE49-F238E27FC236}">
                <a16:creationId xmlns:a16="http://schemas.microsoft.com/office/drawing/2014/main" id="{380A09F2-BEE5-987D-92D1-DF88C0F66E6E}"/>
              </a:ext>
            </a:extLst>
          </p:cNvPr>
          <p:cNvCxnSpPr/>
          <p:nvPr/>
        </p:nvCxnSpPr>
        <p:spPr>
          <a:xfrm>
            <a:off x="2432482" y="3888419"/>
            <a:ext cx="7359588"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85537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72658-F1A5-C37B-7E28-54A00DC2877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Synthesizing 2D arrays</a:t>
            </a:r>
          </a:p>
        </p:txBody>
      </p:sp>
      <p:sp>
        <p:nvSpPr>
          <p:cNvPr id="3" name="TextBox 2">
            <a:extLst>
              <a:ext uri="{FF2B5EF4-FFF2-40B4-BE49-F238E27FC236}">
                <a16:creationId xmlns:a16="http://schemas.microsoft.com/office/drawing/2014/main" id="{DC586B10-AF9F-0414-7BDA-A0E622E70499}"/>
              </a:ext>
            </a:extLst>
          </p:cNvPr>
          <p:cNvSpPr txBox="1"/>
          <p:nvPr>
            <p:custDataLst>
              <p:tags r:id="rId2"/>
            </p:custDataLst>
          </p:nvPr>
        </p:nvSpPr>
        <p:spPr>
          <a:xfrm>
            <a:off x="2442949" y="2601157"/>
            <a:ext cx="7342496" cy="2862322"/>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inline int index(int row, int col, int ncols)</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return row * ncols + col; </a:t>
            </a:r>
          </a:p>
          <a:p>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char* array = new char[nrows * </a:t>
            </a:r>
            <a:r>
              <a:rPr lang="en-US" dirty="0" err="1">
                <a:latin typeface="Courier New" panose="02070309020205020404" pitchFamily="49" charset="0"/>
                <a:cs typeface="Courier New" panose="02070309020205020404" pitchFamily="49" charset="0"/>
              </a:rPr>
              <a:t>ncols</a:t>
            </a:r>
            <a:r>
              <a:rPr lang="en-US" dirty="0">
                <a:latin typeface="Courier New" panose="02070309020205020404" pitchFamily="49" charset="0"/>
                <a:cs typeface="Courier New" panose="02070309020205020404" pitchFamily="49" charset="0"/>
              </a:rPr>
              <a:t>];</a:t>
            </a:r>
          </a:p>
          <a:p>
            <a:r>
              <a:rPr lang="en-US" dirty="0" err="1">
                <a:latin typeface="Courier New" panose="02070309020205020404" pitchFamily="49" charset="0"/>
                <a:cs typeface="Courier New" panose="02070309020205020404" pitchFamily="49" charset="0"/>
              </a:rPr>
              <a:t>cout</a:t>
            </a:r>
            <a:r>
              <a:rPr lang="en-US" dirty="0">
                <a:latin typeface="Courier New" panose="02070309020205020404" pitchFamily="49" charset="0"/>
                <a:cs typeface="Courier New" panose="02070309020205020404" pitchFamily="49" charset="0"/>
              </a:rPr>
              <a:t> &lt;&lt; array[index(2, 1, 3)] &lt;&lt; </a:t>
            </a:r>
            <a:r>
              <a:rPr lang="en-US" dirty="0" err="1">
                <a:latin typeface="Courier New" panose="02070309020205020404" pitchFamily="49" charset="0"/>
                <a:cs typeface="Courier New" panose="02070309020205020404" pitchFamily="49" charset="0"/>
              </a:rPr>
              <a:t>endl</a:t>
            </a:r>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char  array[4][3];</a:t>
            </a:r>
          </a:p>
          <a:p>
            <a:r>
              <a:rPr lang="en-US" dirty="0" err="1">
                <a:latin typeface="Courier New" panose="02070309020205020404" pitchFamily="49" charset="0"/>
                <a:cs typeface="Courier New" panose="02070309020205020404" pitchFamily="49" charset="0"/>
              </a:rPr>
              <a:t>cout</a:t>
            </a:r>
            <a:r>
              <a:rPr lang="en-US" dirty="0">
                <a:latin typeface="Courier New" panose="02070309020205020404" pitchFamily="49" charset="0"/>
                <a:cs typeface="Courier New" panose="02070309020205020404" pitchFamily="49" charset="0"/>
              </a:rPr>
              <a:t> &lt;&lt; *((char*)(array) + index(2, 1, 3)) &lt;&lt; </a:t>
            </a:r>
            <a:r>
              <a:rPr lang="en-US" dirty="0" err="1">
                <a:latin typeface="Courier New" panose="02070309020205020404" pitchFamily="49" charset="0"/>
                <a:cs typeface="Courier New" panose="02070309020205020404" pitchFamily="49" charset="0"/>
              </a:rPr>
              <a:t>endl</a:t>
            </a: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494024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BB82A-8807-F05B-05AB-1C5D9760389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Generalizing Array Functions</a:t>
            </a:r>
          </a:p>
        </p:txBody>
      </p:sp>
      <p:sp>
        <p:nvSpPr>
          <p:cNvPr id="4" name="Content Placeholder 3">
            <a:extLst>
              <a:ext uri="{FF2B5EF4-FFF2-40B4-BE49-F238E27FC236}">
                <a16:creationId xmlns:a16="http://schemas.microsoft.com/office/drawing/2014/main" id="{2A7BE577-78D3-D700-6D3D-30AF054159A9}"/>
              </a:ext>
            </a:extLst>
          </p:cNvPr>
          <p:cNvSpPr>
            <a:spLocks noGrp="1"/>
          </p:cNvSpPr>
          <p:nvPr>
            <p:ph sz="half" idx="1"/>
            <p:custDataLst>
              <p:tags r:id="rId2"/>
            </p:custDataLst>
          </p:nvPr>
        </p:nvSpPr>
        <p:spPr>
          <a:xfrm>
            <a:off x="1581912" y="2512381"/>
            <a:ext cx="5458080" cy="3648722"/>
          </a:xfrm>
        </p:spPr>
        <p:txBody>
          <a:bodyPr>
            <a:normAutofit lnSpcReduction="10000"/>
          </a:bodyPr>
          <a:lstStyle/>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void print(char array[][3], int i, int j)</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    cout &lt;&lt; array[i][j] &lt;&lt; endl;</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a:t>
            </a:r>
          </a:p>
          <a:p>
            <a:pPr marL="0" indent="0">
              <a:lnSpc>
                <a:spcPct val="110000"/>
              </a:lnSpc>
              <a:spcBef>
                <a:spcPts val="0"/>
              </a:spcBef>
              <a:buNone/>
            </a:pPr>
            <a:endParaRPr lang="en-US" sz="1400" dirty="0">
              <a:latin typeface="Consolas" panose="020B0609020204030204" pitchFamily="49" charset="0"/>
              <a:cs typeface="Courier New" panose="02070309020205020404" pitchFamily="49" charset="0"/>
            </a:endParaRP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void print(char array[][2], int i, int j)</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    cout &lt;&lt; array[i][j] &lt;&lt; endl;</a:t>
            </a:r>
          </a:p>
          <a:p>
            <a:pPr marL="0" indent="0">
              <a:lnSpc>
                <a:spcPct val="110000"/>
              </a:lnSpc>
              <a:spcBef>
                <a:spcPts val="0"/>
              </a:spcBef>
              <a:buNone/>
            </a:pPr>
            <a:r>
              <a:rPr lang="en-US" sz="1400" dirty="0">
                <a:latin typeface="Consolas" panose="020B0609020204030204" pitchFamily="49" charset="0"/>
                <a:cs typeface="Courier New" panose="02070309020205020404" pitchFamily="49" charset="0"/>
              </a:rPr>
              <a:t>}</a:t>
            </a:r>
          </a:p>
          <a:p>
            <a:pPr marL="0" indent="0">
              <a:lnSpc>
                <a:spcPct val="110000"/>
              </a:lnSpc>
              <a:spcBef>
                <a:spcPts val="0"/>
              </a:spcBef>
              <a:buNone/>
            </a:pPr>
            <a:endParaRPr lang="en-US" sz="1400" dirty="0">
              <a:latin typeface="Consolas" panose="020B0609020204030204" pitchFamily="49" charset="0"/>
              <a:cs typeface="Courier New" panose="02070309020205020404" pitchFamily="49" charset="0"/>
            </a:endParaRPr>
          </a:p>
          <a:p>
            <a:pPr marL="0" indent="0">
              <a:lnSpc>
                <a:spcPct val="110000"/>
              </a:lnSpc>
              <a:buNone/>
            </a:pPr>
            <a:r>
              <a:rPr lang="en-US" sz="1400" dirty="0">
                <a:latin typeface="Consolas" panose="020B0609020204030204" pitchFamily="49" charset="0"/>
                <a:cs typeface="Courier New" panose="02070309020205020404" pitchFamily="49" charset="0"/>
              </a:rPr>
              <a:t>void print(char* array, int i, int j, int ncols)</a:t>
            </a:r>
          </a:p>
          <a:p>
            <a:pPr marL="0" indent="0">
              <a:lnSpc>
                <a:spcPct val="110000"/>
              </a:lnSpc>
              <a:buNone/>
            </a:pPr>
            <a:r>
              <a:rPr lang="en-US" sz="1400" dirty="0">
                <a:latin typeface="Consolas" panose="020B0609020204030204" pitchFamily="49" charset="0"/>
                <a:cs typeface="Courier New" panose="02070309020205020404" pitchFamily="49" charset="0"/>
              </a:rPr>
              <a:t>{</a:t>
            </a:r>
          </a:p>
          <a:p>
            <a:pPr marL="0" indent="0">
              <a:lnSpc>
                <a:spcPct val="110000"/>
              </a:lnSpc>
              <a:buNone/>
            </a:pPr>
            <a:r>
              <a:rPr lang="en-US" sz="1400" dirty="0">
                <a:latin typeface="Consolas" panose="020B0609020204030204" pitchFamily="49" charset="0"/>
                <a:cs typeface="Courier New" panose="02070309020205020404" pitchFamily="49" charset="0"/>
              </a:rPr>
              <a:t>    cout &lt;&lt; array[i * ncols + j] &lt;&lt; endl;</a:t>
            </a:r>
          </a:p>
          <a:p>
            <a:pPr marL="0" indent="0">
              <a:lnSpc>
                <a:spcPct val="110000"/>
              </a:lnSpc>
              <a:buNone/>
            </a:pPr>
            <a:r>
              <a:rPr lang="en-US" sz="1400" dirty="0">
                <a:latin typeface="Consolas" panose="020B0609020204030204" pitchFamily="49" charset="0"/>
                <a:cs typeface="Courier New" panose="02070309020205020404" pitchFamily="49" charset="0"/>
              </a:rPr>
              <a:t>}</a:t>
            </a:r>
          </a:p>
        </p:txBody>
      </p:sp>
      <p:sp>
        <p:nvSpPr>
          <p:cNvPr id="5" name="Content Placeholder 4">
            <a:extLst>
              <a:ext uri="{FF2B5EF4-FFF2-40B4-BE49-F238E27FC236}">
                <a16:creationId xmlns:a16="http://schemas.microsoft.com/office/drawing/2014/main" id="{70E3B877-4C5B-865F-8D34-C347EC539739}"/>
              </a:ext>
            </a:extLst>
          </p:cNvPr>
          <p:cNvSpPr>
            <a:spLocks noGrp="1"/>
          </p:cNvSpPr>
          <p:nvPr>
            <p:ph sz="half" idx="2"/>
            <p:custDataLst>
              <p:tags r:id="rId3"/>
            </p:custDataLst>
          </p:nvPr>
        </p:nvSpPr>
        <p:spPr>
          <a:xfrm>
            <a:off x="7323741" y="2522630"/>
            <a:ext cx="3089770" cy="3101982"/>
          </a:xfrm>
        </p:spPr>
        <p:txBody>
          <a:bodyPr>
            <a:normAutofit lnSpcReduction="10000"/>
          </a:bodyPr>
          <a:lstStyle/>
          <a:p>
            <a:pPr marL="0" indent="0">
              <a:lnSpc>
                <a:spcPct val="120000"/>
              </a:lnSpc>
              <a:spcBef>
                <a:spcPts val="0"/>
              </a:spcBef>
              <a:buNone/>
            </a:pPr>
            <a:r>
              <a:rPr lang="en-US" sz="1400" dirty="0">
                <a:latin typeface="Consolas" panose="020B0609020204030204" pitchFamily="49" charset="0"/>
              </a:rPr>
              <a:t>char a1[4][3];</a:t>
            </a:r>
          </a:p>
          <a:p>
            <a:pPr marL="0" indent="0">
              <a:lnSpc>
                <a:spcPct val="120000"/>
              </a:lnSpc>
              <a:spcBef>
                <a:spcPts val="0"/>
              </a:spcBef>
              <a:buNone/>
            </a:pPr>
            <a:r>
              <a:rPr lang="en-US" sz="1400" dirty="0">
                <a:latin typeface="Consolas" panose="020B0609020204030204" pitchFamily="49" charset="0"/>
              </a:rPr>
              <a:t>char a2[3][2];</a:t>
            </a:r>
          </a:p>
          <a:p>
            <a:pPr marL="0" indent="0">
              <a:lnSpc>
                <a:spcPct val="120000"/>
              </a:lnSpc>
              <a:spcBef>
                <a:spcPts val="0"/>
              </a:spcBef>
              <a:buNone/>
            </a:pPr>
            <a:endParaRPr lang="en-US" sz="1400" dirty="0">
              <a:latin typeface="Consolas" panose="020B0609020204030204" pitchFamily="49" charset="0"/>
            </a:endParaRPr>
          </a:p>
          <a:p>
            <a:pPr marL="0" indent="0">
              <a:lnSpc>
                <a:spcPct val="120000"/>
              </a:lnSpc>
              <a:spcBef>
                <a:spcPts val="0"/>
              </a:spcBef>
              <a:buNone/>
            </a:pPr>
            <a:r>
              <a:rPr lang="en-US" sz="1400" dirty="0">
                <a:latin typeface="Consolas" panose="020B0609020204030204" pitchFamily="49" charset="0"/>
              </a:rPr>
              <a:t>print(a1, 2, 1);</a:t>
            </a:r>
          </a:p>
          <a:p>
            <a:pPr marL="0" indent="0">
              <a:lnSpc>
                <a:spcPct val="120000"/>
              </a:lnSpc>
              <a:spcBef>
                <a:spcPts val="0"/>
              </a:spcBef>
              <a:buNone/>
            </a:pPr>
            <a:r>
              <a:rPr lang="en-US" sz="1400" dirty="0">
                <a:latin typeface="Consolas" panose="020B0609020204030204" pitchFamily="49" charset="0"/>
              </a:rPr>
              <a:t>print(a2, 1, 0);</a:t>
            </a:r>
          </a:p>
          <a:p>
            <a:pPr marL="0" indent="0">
              <a:lnSpc>
                <a:spcPct val="120000"/>
              </a:lnSpc>
              <a:spcBef>
                <a:spcPts val="0"/>
              </a:spcBef>
              <a:buNone/>
            </a:pPr>
            <a:r>
              <a:rPr lang="en-US" sz="1400" dirty="0">
                <a:latin typeface="Consolas" panose="020B0609020204030204" pitchFamily="49" charset="0"/>
              </a:rPr>
              <a:t>print((char *)a1, 2, 1, 3);</a:t>
            </a:r>
          </a:p>
          <a:p>
            <a:pPr marL="0" indent="0">
              <a:lnSpc>
                <a:spcPct val="120000"/>
              </a:lnSpc>
              <a:spcBef>
                <a:spcPts val="0"/>
              </a:spcBef>
              <a:buNone/>
            </a:pPr>
            <a:r>
              <a:rPr lang="en-US" sz="1400" dirty="0">
                <a:latin typeface="Consolas" panose="020B0609020204030204" pitchFamily="49" charset="0"/>
              </a:rPr>
              <a:t>print((char *)a2, 1, 0, 2);</a:t>
            </a:r>
          </a:p>
        </p:txBody>
      </p:sp>
      <p:cxnSp>
        <p:nvCxnSpPr>
          <p:cNvPr id="8" name="Straight Arrow Connector 7">
            <a:extLst>
              <a:ext uri="{FF2B5EF4-FFF2-40B4-BE49-F238E27FC236}">
                <a16:creationId xmlns:a16="http://schemas.microsoft.com/office/drawing/2014/main" id="{6CCC4F40-BC85-6B42-6BE6-DE896CE4516C}"/>
              </a:ext>
            </a:extLst>
          </p:cNvPr>
          <p:cNvCxnSpPr/>
          <p:nvPr/>
        </p:nvCxnSpPr>
        <p:spPr>
          <a:xfrm flipH="1" flipV="1">
            <a:off x="5743852" y="2689934"/>
            <a:ext cx="1579889" cy="7390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60E8C08-7F56-0858-D460-2567E7D69FFE}"/>
              </a:ext>
            </a:extLst>
          </p:cNvPr>
          <p:cNvCxnSpPr/>
          <p:nvPr/>
        </p:nvCxnSpPr>
        <p:spPr>
          <a:xfrm flipH="1">
            <a:off x="5743852" y="3648722"/>
            <a:ext cx="157988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Left Brace 12">
            <a:extLst>
              <a:ext uri="{FF2B5EF4-FFF2-40B4-BE49-F238E27FC236}">
                <a16:creationId xmlns:a16="http://schemas.microsoft.com/office/drawing/2014/main" id="{0BD9A842-C168-ABFE-4F6F-F29E39947741}"/>
              </a:ext>
            </a:extLst>
          </p:cNvPr>
          <p:cNvSpPr/>
          <p:nvPr>
            <p:custDataLst>
              <p:tags r:id="rId4"/>
            </p:custDataLst>
          </p:nvPr>
        </p:nvSpPr>
        <p:spPr>
          <a:xfrm>
            <a:off x="7119891" y="3755565"/>
            <a:ext cx="203850" cy="47050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15" name="Straight Arrow Connector 14">
            <a:extLst>
              <a:ext uri="{FF2B5EF4-FFF2-40B4-BE49-F238E27FC236}">
                <a16:creationId xmlns:a16="http://schemas.microsoft.com/office/drawing/2014/main" id="{1AF67D45-6B0F-5143-94F7-1B3B14D36809}"/>
              </a:ext>
            </a:extLst>
          </p:cNvPr>
          <p:cNvCxnSpPr>
            <a:stCxn id="13" idx="1"/>
          </p:cNvCxnSpPr>
          <p:nvPr/>
        </p:nvCxnSpPr>
        <p:spPr>
          <a:xfrm flipH="1">
            <a:off x="6418555" y="3990817"/>
            <a:ext cx="701336" cy="9362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87366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21&quot;/&gt;&lt;/TableIndex&gt;&lt;/ShapeTextInfo&gt;"/>
  <p:tag name="PRESENTER_DUMMYTAG" val="&lt;DummyForForceWrite&gt;&lt;/DummyForForceWrite&gt;"/>
  <p:tag name="HTML_SHAPEINFO" val="&lt;ThreeDShapeInfo&gt;&lt;uuid val=&quot;{DC2971AF-3B1B-4F9B-AF34-C66B5E7D0918}&quot;/&gt;&lt;isInvalidForFieldText val=&quot;0&quot;/&gt;&lt;Image&gt;&lt;filename val=&quot;C:\Users\delroy\AppData\Local\Temp\CP755613053890Session\CPTrustFolder755613053906\PPTImport755627107156\data\asimages\{DC2971AF-3B1B-4F9B-AF34-C66B5E7D0918}_1.png&quot;/&gt;&lt;left val=&quot;167&quot;/&gt;&lt;top val=&quot;249&quot;/&gt;&lt;width val=&quot;945&quot;/&gt;&lt;height val=&quot;174&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3&quot;/&gt;&lt;lineCharCount val=&quot;37&quot;/&gt;&lt;/TableIndex&gt;&lt;/ShapeTextInfo&gt;"/>
  <p:tag name="PRESENTER_DUMMYTAG" val="&lt;DummyForForceWrite&gt;&lt;/DummyForForceWrite&gt;"/>
  <p:tag name="HTML_SHAPEINFO" val="&lt;ThreeDShapeInfo&gt;&lt;uuid val=&quot;{14B712F2-31D1-439C-BBA8-7FDAB3AC1E7B}&quot;/&gt;&lt;isInvalidForFieldText val=&quot;0&quot;/&gt;&lt;Image&gt;&lt;filename val=&quot;C:\Users\delroy\AppData\Local\Temp\CP755613053890Session\CPTrustFolder755613053906\PPTImport755627107156\data\asimages\{14B712F2-31D1-439C-BBA8-7FDAB3AC1E7B}_1.png&quot;/&gt;&lt;left val=&quot;282&quot;/&gt;&lt;top val=&quot;452&quot;/&gt;&lt;width val=&quot;715&quot;/&gt;&lt;height val=&quot;135&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D2735ECD-A8E3-4F73-AF71-CBFDE271AE18}&quot;/&gt;&lt;isInvalidForFieldText val=&quot;0&quot;/&gt;&lt;Image&gt;&lt;filename val=&quot;C:\Users\delroy\AppData\Local\Temp\CP755613053890Session\CPTrustFolder755613053906\PPTImport755627107156\data\asimages\{D2735ECD-A8E3-4F73-AF71-CBFDE271AE18}_1.png&quot;/&gt;&lt;left val=&quot;167&quot;/&gt;&lt;top val=&quot;647&quot;/&gt;&lt;width val=&quot;159&quot;/&gt;&lt;height val=&quot;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0A83930B-F065-43FB-9541-12571992B691}&quot;/&gt;&lt;isInvalidForFieldText val=&quot;0&quot;/&gt;&lt;Image&gt;&lt;filename val=&quot;C:\Users\delroy\AppData\Local\Temp\CP755613053890Session\CPTrustFolder755613053906\PPTImport755627107156\data\asimages\{0A83930B-F065-43FB-9541-12571992B691}_2.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81&quot;/&gt;&lt;lineCharCount val=&quot;51&quot;/&gt;&lt;lineCharCount val=&quot;1&quot;/&gt;&lt;lineCharCount val=&quot;1&quot;/&gt;&lt;lineCharCount val=&quot;42&quot;/&gt;&lt;lineCharCount val=&quot;2&quot;/&gt;&lt;lineCharCount val=&quot;30&quot;/&gt;&lt;lineCharCount val=&quot;2&quot;/&gt;&lt;lineCharCount val=&quot;1&quot;/&gt;&lt;lineCharCount val=&quot;42&quot;/&gt;&lt;lineCharCount val=&quot;2&quot;/&gt;&lt;lineCharCount val=&quot;30&quot;/&gt;&lt;lineCharCount val=&quot;1&quot;/&gt;&lt;/TableIndex&gt;&lt;/ShapeTextInfo&gt;"/>
  <p:tag name="HTML_SHAPEINFO" val="&lt;ThreeDShapeInfo&gt;&lt;uuid val=&quot;{24D43728-2136-41E4-B689-6FAF18CB5580}&quot;/&gt;&lt;isInvalidForFieldText val=&quot;0&quot;/&gt;&lt;Image&gt;&lt;filename val=&quot;C:\Users\delroy\AppData\Local\Temp\CP755613053890Session\CPTrustFolder755613053906\PPTImport755627107156\data\asimages\{24D43728-2136-41E4-B689-6FAF18CB5580}_2.png&quot;/&gt;&lt;left val=&quot;108&quot;/&gt;&lt;top val=&quot;257&quot;/&gt;&lt;width val=&quot;1059&quot;/&gt;&lt;height val=&quot;353&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7B29F431-BEC5-43DF-9DA9-52C00C310932}&quot;/&gt;&lt;isInvalidForFieldText val=&quot;0&quot;/&gt;&lt;Image&gt;&lt;filename val=&quot;C:\Users\delroy\AppData\Local\Temp\CP755613053890Session\CPTrustFolder755613053906\PPTImport755627107156\data\asimages\{7B29F431-BEC5-43DF-9DA9-52C00C310932}_3.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8&quot;/&gt;&lt;lineCharCount val=&quot;14&quot;/&gt;&lt;lineCharCount val=&quot;42&quot;/&gt;&lt;lineCharCount val=&quot;1&quot;/&gt;&lt;lineCharCount val=&quot;9&quot;/&gt;&lt;lineCharCount val=&quot;12&quot;/&gt;&lt;lineCharCount val=&quot;13&quot;/&gt;&lt;/TableIndex&gt;&lt;/ShapeTextInfo&gt;"/>
  <p:tag name="HTML_SHAPEINFO" val="&lt;ThreeDShapeInfo&gt;&lt;uuid val=&quot;{0C3528E6-EEA8-4BD6-A275-D3F871D84DBD}&quot;/&gt;&lt;isInvalidForFieldText val=&quot;0&quot;/&gt;&lt;Image&gt;&lt;filename val=&quot;C:\Users\delroy\AppData\Local\Temp\CP755613053890Session\CPTrustFolder755613053906\PPTImport755627107156\data\asimages\{0C3528E6-EEA8-4BD6-A275-D3F871D84DBD}_3.png&quot;/&gt;&lt;left val=&quot;660&quot;/&gt;&lt;top val=&quot;273&quot;/&gt;&lt;width val=&quot;504&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73008C39-A41D-49B2-9391-4765653CD926}&quot;/&gt;&lt;isInvalidForFieldText val=&quot;0&quot;/&gt;&lt;Image&gt;&lt;filename val=&quot;C:\Users\delroy\AppData\Local\Temp\CP755613053890Session\CPTrustFolder755613053906\PPTImport755627107156\data\asimages\{73008C39-A41D-49B2-9391-4765653CD926}_4.png&quot;/&gt;&lt;left val=&quot;232&quot;/&gt;&lt;top val=&quot;100&quot;/&gt;&lt;width val=&quot;814&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9&quot;/&gt;&lt;lineCharCount val=&quot;2&quot;/&gt;&lt;lineCharCount val=&quot;39&quot;/&gt;&lt;lineCharCount val=&quot;2&quot;/&gt;&lt;lineCharCount val=&quot;1&quot;/&gt;&lt;lineCharCount val=&quot;1&quot;/&gt;&lt;lineCharCount val=&quot;48&quot;/&gt;&lt;lineCharCount val=&quot;38&quot;/&gt;&lt;lineCharCount val=&quot;50&quot;/&gt;&lt;lineCharCount val=&quot;1&quot;/&gt;&lt;lineCharCount val=&quot;28&quot;/&gt;&lt;lineCharCount val=&quot;27&quot;/&gt;&lt;/TableIndex&gt;&lt;/ShapeTextInfo&gt;"/>
  <p:tag name="HTML_SHAPEINFO" val="&lt;ThreeDShapeInfo&gt;&lt;uuid val=&quot;{E148D9E5-B06B-4C0F-AEC6-47F2613D64E5}&quot;/&gt;&lt;isInvalidForFieldText val=&quot;0&quot;/&gt;&lt;Image&gt;&lt;filename val=&quot;C:\Users\delroy\AppData\Local\Temp\CP755613053890Session\CPTrustFolder755613053906\PPTImport755627107156\data\asimages\{E148D9E5-B06B-4C0F-AEC6-47F2613D64E5}_4.png&quot;/&gt;&lt;left val=&quot;273&quot;/&gt;&lt;top val=&quot;262&quot;/&gt;&lt;width val=&quot;732&quot;/&gt;&lt;height val=&quot;368&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CEA868CF-028F-4855-96A4-F90CCA16CB07}&quot;/&gt;&lt;isInvalidForFieldText val=&quot;0&quot;/&gt;&lt;Image&gt;&lt;filename val=&quot;C:\Users\delroy\AppData\Local\Temp\CP755613053890Session\CPTrustFolder755613053906\PPTImport755627107156\data\asimages\{CEA868CF-028F-4855-96A4-F90CCA16CB07}_5.png&quot;/&gt;&lt;left val=&quot;233&quot;/&gt;&lt;top val=&quot;100&quot;/&gt;&lt;width val=&quot;813&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6&quot;/&gt;&lt;lineCharCount val=&quot;2&quot;/&gt;&lt;lineCharCount val=&quot;28&quot;/&gt;&lt;lineCharCount val=&quot;2&quot;/&gt;&lt;lineCharCount val=&quot;1&quot;/&gt;&lt;lineCharCount val=&quot;39&quot;/&gt;&lt;lineCharCount val=&quot;39&quot;/&gt;&lt;lineCharCount val=&quot;1&quot;/&gt;&lt;lineCharCount val=&quot;19&quot;/&gt;&lt;lineCharCount val=&quot;51&quot;/&gt;&lt;/TableIndex&gt;&lt;/ShapeTextInfo&gt;"/>
  <p:tag name="HTML_SHAPEINFO" val="&lt;ThreeDShapeInfo&gt;&lt;uuid val=&quot;{C729CFFC-7FE9-4F2C-BDC9-4E5915218B5E}&quot;/&gt;&lt;isInvalidForFieldText val=&quot;0&quot;/&gt;&lt;Image&gt;&lt;filename val=&quot;C:\Users\delroy\AppData\Local\Temp\CP755613053890Session\CPTrustFolder755613053906\PPTImport755627107156\data\asimages\{C729CFFC-7FE9-4F2C-BDC9-4E5915218B5E}_5.png&quot;/&gt;&lt;left val=&quot;250&quot;/&gt;&lt;top val=&quot;269&quot;/&gt;&lt;width val=&quot;777&quot;/&gt;&lt;height val=&quot;311&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2662D90F-2BB2-47AD-85F8-92E5DD17C918}&quot;/&gt;&lt;isInvalidForFieldText val=&quot;0&quot;/&gt;&lt;Image&gt;&lt;filename val=&quot;C:\Users\delroy\AppData\Local\Temp\CP755613053890Session\CPTrustFolder755613053906\PPTImport755627107156\data\asimages\{2662D90F-2BB2-47AD-85F8-92E5DD17C918}_6.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42&quot;/&gt;&lt;lineCharCount val=&quot;2&quot;/&gt;&lt;lineCharCount val=&quot;33&quot;/&gt;&lt;lineCharCount val=&quot;2&quot;/&gt;&lt;lineCharCount val=&quot;1&quot;/&gt;&lt;lineCharCount val=&quot;42&quot;/&gt;&lt;lineCharCount val=&quot;2&quot;/&gt;&lt;lineCharCount val=&quot;33&quot;/&gt;&lt;lineCharCount val=&quot;2&quot;/&gt;&lt;lineCharCount val=&quot;1&quot;/&gt;&lt;lineCharCount val=&quot;49&quot;/&gt;&lt;lineCharCount val=&quot;2&quot;/&gt;&lt;lineCharCount val=&quot;42&quot;/&gt;&lt;lineCharCount val=&quot;1&quot;/&gt;&lt;/TableIndex&gt;&lt;/ShapeTextInfo&gt;"/>
  <p:tag name="HTML_SHAPEINFO" val="&lt;ThreeDShapeInfo&gt;&lt;uuid val=&quot;{D97C4507-F743-4C69-9D8A-A88EE97939E5}&quot;/&gt;&lt;isInvalidForFieldText val=&quot;0&quot;/&gt;&lt;Image&gt;&lt;filename val=&quot;C:\Users\delroy\AppData\Local\Temp\CP755613053890Session\CPTrustFolder755613053906\PPTImport755627107156\data\asimages\{D97C4507-F743-4C69-9D8A-A88EE97939E5}_6.png&quot;/&gt;&lt;left val=&quot;163&quot;/&gt;&lt;top val=&quot;262&quot;/&gt;&lt;width val=&quot;576&quot;/&gt;&lt;height val=&quot;385&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5&quot;/&gt;&lt;lineCharCount val=&quot;15&quot;/&gt;&lt;lineCharCount val=&quot;1&quot;/&gt;&lt;lineCharCount val=&quot;17&quot;/&gt;&lt;lineCharCount val=&quot;17&quot;/&gt;&lt;lineCharCount val=&quot;28&quot;/&gt;&lt;lineCharCount val=&quot;27&quot;/&gt;&lt;/TableIndex&gt;&lt;/ShapeTextInfo&gt;"/>
  <p:tag name="HTML_SHAPEINFO" val="&lt;ThreeDShapeInfo&gt;&lt;uuid val=&quot;{22678BEB-A382-4642-8B1D-BAF983B5AE7B}&quot;/&gt;&lt;isInvalidForFieldText val=&quot;0&quot;/&gt;&lt;Image&gt;&lt;filename val=&quot;C:\Users\delroy\AppData\Local\Temp\CP755613053890Session\CPTrustFolder755613053906\PPTImport755627107156\data\asimages\{22678BEB-A382-4642-8B1D-BAF983B5AE7B}_6.png&quot;/&gt;&lt;left val=&quot;766&quot;/&gt;&lt;top val=&quot;264&quot;/&gt;&lt;width val=&quot;327&quot;/&gt;&lt;height val=&quot;327&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1379</TotalTime>
  <Words>1104</Words>
  <Application>Microsoft Office PowerPoint</Application>
  <PresentationFormat>Widescreen</PresentationFormat>
  <Paragraphs>86</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Consolas</vt:lpstr>
      <vt:lpstr>Courier New</vt:lpstr>
      <vt:lpstr>Gill Sans MT</vt:lpstr>
      <vt:lpstr>Times New Roman</vt:lpstr>
      <vt:lpstr>Parcel</vt:lpstr>
      <vt:lpstr>Row-Major Ordering And Initializer Lists</vt:lpstr>
      <vt:lpstr>Passing two-dimensional arrays</vt:lpstr>
      <vt:lpstr>Storing 2D arrays in memory</vt:lpstr>
      <vt:lpstr>programmer-implemented Indexing</vt:lpstr>
      <vt:lpstr>Synthesizing 2D arrays</vt:lpstr>
      <vt:lpstr>Generalizing Array Functions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Row-Major Ordering</dc:title>
  <dc:creator>Delroy Brinkerhoff</dc:creator>
  <cp:lastModifiedBy>delroy</cp:lastModifiedBy>
  <cp:revision>42</cp:revision>
  <dcterms:created xsi:type="dcterms:W3CDTF">2016-07-13T22:03:45Z</dcterms:created>
  <dcterms:modified xsi:type="dcterms:W3CDTF">2024-05-22T12:47:45Z</dcterms:modified>
</cp:coreProperties>
</file>