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3.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5.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4" r:id="rId4"/>
    <p:sldId id="265" r:id="rId5"/>
    <p:sldId id="266" r:id="rId6"/>
    <p:sldId id="267" r:id="rId7"/>
    <p:sldId id="269" r:id="rId8"/>
    <p:sldId id="26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E7D58-69A2-4416-950B-847F3A9FEA48}" type="datetimeFigureOut">
              <a:rPr lang="en-US" smtClean="0"/>
              <a:t>5/11/2026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B44082-EE50-4163-8EC5-714ED42063C9}" type="slidenum">
              <a:rPr lang="en-US" smtClean="0"/>
              <a:t>‹#›</a:t>
            </a:fld>
            <a:endParaRPr lang="en-US" dirty="0"/>
          </a:p>
        </p:txBody>
      </p:sp>
    </p:spTree>
    <p:extLst>
      <p:ext uri="{BB962C8B-B14F-4D97-AF65-F5344CB8AC3E}">
        <p14:creationId xmlns:p14="http://schemas.microsoft.com/office/powerpoint/2010/main" val="1042883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stack example is logically equivalent to the first, but differs in where the program allocates memory for the stack array. Whereas the previous example allocated the array automatically on the runtime stack, this version allocates it on the heap with the “new” operator.</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1</a:t>
            </a:fld>
            <a:endParaRPr lang="en-US" dirty="0"/>
          </a:p>
        </p:txBody>
      </p:sp>
    </p:spTree>
    <p:extLst>
      <p:ext uri="{BB962C8B-B14F-4D97-AF65-F5344CB8AC3E}">
        <p14:creationId xmlns:p14="http://schemas.microsoft.com/office/powerpoint/2010/main" val="3517213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automatic version is relatively easier for clients to use than the dynamic version. However, it also has a significant problem: if programmers make the array much larger than what the client needs, they waste memory. Alternatively, if they make it too small, the program will fail.</a:t>
            </a:r>
          </a:p>
          <a:p>
            <a:r>
              <a:rPr lang="en-US" sz="1200" kern="1200" dirty="0">
                <a:solidFill>
                  <a:schemeClr val="tx1"/>
                </a:solidFill>
                <a:effectLst/>
                <a:latin typeface="+mn-lt"/>
                <a:ea typeface="+mn-ea"/>
                <a:cs typeface="+mn-cs"/>
              </a:rPr>
              <a:t>Dynamically allocated arrays solve this problem. However, they are error-prone and therefore more difficult to use. If the client fails to deallocate the memory when the program no longer uses the array, a memory leak occurs. Remembering to deallocate the array is the primary problem with dynamic arrays.</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2</a:t>
            </a:fld>
            <a:endParaRPr lang="en-US" dirty="0"/>
          </a:p>
        </p:txBody>
      </p:sp>
    </p:spTree>
    <p:extLst>
      <p:ext uri="{BB962C8B-B14F-4D97-AF65-F5344CB8AC3E}">
        <p14:creationId xmlns:p14="http://schemas.microsoft.com/office/powerpoint/2010/main" val="3286076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dynamic-array version of the stack structure changes the array to a pointer. In this context, a pointer is a variable that stores a memory address, and shouldn’t be confused with the stack pointer, which is an integer that points to the top of the stack. This implementation also adds a field to store the array’s maximum size. Clients specify the stack’s maximum size when they create it. This value replaces the symbolic constant in the previous version, while the remaining prototypes are unchanged. The online code illustrates both stack creation and initialization functions, but the video focuses only on the latter.</a:t>
            </a:r>
          </a:p>
          <a:p>
            <a:endParaRPr lang="en-US" dirty="0"/>
          </a:p>
        </p:txBody>
      </p:sp>
      <p:sp>
        <p:nvSpPr>
          <p:cNvPr id="4" name="Slide Number Placeholder 3"/>
          <p:cNvSpPr>
            <a:spLocks noGrp="1"/>
          </p:cNvSpPr>
          <p:nvPr>
            <p:ph type="sldNum" sz="quarter" idx="5"/>
          </p:nvPr>
        </p:nvSpPr>
        <p:spPr/>
        <p:txBody>
          <a:bodyPr/>
          <a:lstStyle/>
          <a:p>
            <a:fld id="{BB024A29-08AC-418C-8F4A-59361CBB5EB1}" type="slidenum">
              <a:rPr lang="en-US" smtClean="0"/>
              <a:t>3</a:t>
            </a:fld>
            <a:endParaRPr lang="en-US" dirty="0"/>
          </a:p>
        </p:txBody>
      </p:sp>
    </p:spTree>
    <p:extLst>
      <p:ext uri="{BB962C8B-B14F-4D97-AF65-F5344CB8AC3E}">
        <p14:creationId xmlns:p14="http://schemas.microsoft.com/office/powerpoint/2010/main" val="2381141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client creates and initializes a stack object, specifying its size during initialization. Remembering to initialize a stack before using it is another requirement complicating its use. Classes present an improved creation and initialization syntax, solving the initialization problem. The initialization function allocates the array memory on the heap, initializes the stack pointer, and sets the array’s maximum size.</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4</a:t>
            </a:fld>
            <a:endParaRPr lang="en-US" dirty="0"/>
          </a:p>
        </p:txBody>
      </p:sp>
    </p:spTree>
    <p:extLst>
      <p:ext uri="{BB962C8B-B14F-4D97-AF65-F5344CB8AC3E}">
        <p14:creationId xmlns:p14="http://schemas.microsoft.com/office/powerpoint/2010/main" val="2397100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dynamic versions of the push and pop functions are nearly identical to the previous example. The only change is that the test in the push function now compares the stack pointer to the array’s maximum size.</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5</a:t>
            </a:fld>
            <a:endParaRPr lang="en-US" dirty="0"/>
          </a:p>
        </p:txBody>
      </p:sp>
    </p:spTree>
    <p:extLst>
      <p:ext uri="{BB962C8B-B14F-4D97-AF65-F5344CB8AC3E}">
        <p14:creationId xmlns:p14="http://schemas.microsoft.com/office/powerpoint/2010/main" val="2679151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size and peek functions are unchanged.</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6</a:t>
            </a:fld>
            <a:endParaRPr lang="en-US" dirty="0"/>
          </a:p>
        </p:txBody>
      </p:sp>
    </p:spTree>
    <p:extLst>
      <p:ext uri="{BB962C8B-B14F-4D97-AF65-F5344CB8AC3E}">
        <p14:creationId xmlns:p14="http://schemas.microsoft.com/office/powerpoint/2010/main" val="2493117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 tasks programmers with managing dynamic or heap memory. The trade-off for the increased effort is faster, more flexible programs. Memory allocated with “new” remains allocated and unavailable for reuse by the program until the program deletes it. So, if a program loses its address, that memory is lost to the program. The dynamic stack implementation adds a function to deallocate the stack’s array, making the memory available for reuse.</a:t>
            </a: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7</a:t>
            </a:fld>
            <a:endParaRPr lang="en-US" dirty="0"/>
          </a:p>
        </p:txBody>
      </p:sp>
    </p:spTree>
    <p:extLst>
      <p:ext uri="{BB962C8B-B14F-4D97-AF65-F5344CB8AC3E}">
        <p14:creationId xmlns:p14="http://schemas.microsoft.com/office/powerpoint/2010/main" val="443772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D7389-EA1D-14E4-552A-14F3344B0A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C6A94-4F3B-F1B9-47C9-EBF526A01B20}"/>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CD5E9CF4-5E62-CADA-A95D-DAA6573A073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Changing the stack’s implementation has surprisingly little impact on how a client uses it. The testing program illustrates the two needed changes. First, the client must specify the stack’s size, and second, it must deallocate the stack’s array.</a:t>
            </a:r>
          </a:p>
          <a:p>
            <a:endParaRPr lang="en-US" dirty="0"/>
          </a:p>
        </p:txBody>
      </p:sp>
      <p:sp>
        <p:nvSpPr>
          <p:cNvPr id="4" name="Slide Number Placeholder 3">
            <a:extLst>
              <a:ext uri="{FF2B5EF4-FFF2-40B4-BE49-F238E27FC236}">
                <a16:creationId xmlns:a16="http://schemas.microsoft.com/office/drawing/2014/main" id="{595FD6C9-0EE6-AFA3-19EE-E6FD46C9116E}"/>
              </a:ext>
            </a:extLst>
          </p:cNvPr>
          <p:cNvSpPr>
            <a:spLocks noGrp="1"/>
          </p:cNvSpPr>
          <p:nvPr>
            <p:ph type="sldNum" sz="quarter" idx="5"/>
          </p:nvPr>
        </p:nvSpPr>
        <p:spPr/>
        <p:txBody>
          <a:bodyPr/>
          <a:lstStyle/>
          <a:p>
            <a:fld id="{BB024A29-08AC-418C-8F4A-59361CBB5EB1}" type="slidenum">
              <a:rPr lang="en-US" smtClean="0"/>
              <a:t>8</a:t>
            </a:fld>
            <a:endParaRPr lang="en-US" dirty="0"/>
          </a:p>
        </p:txBody>
      </p:sp>
    </p:spTree>
    <p:extLst>
      <p:ext uri="{BB962C8B-B14F-4D97-AF65-F5344CB8AC3E}">
        <p14:creationId xmlns:p14="http://schemas.microsoft.com/office/powerpoint/2010/main" val="20667191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7.xml"/><Relationship Id="rId7" Type="http://schemas.openxmlformats.org/officeDocument/2006/relationships/tags" Target="../tags/tag31.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5/11/2026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5/11/2026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5/11/2026</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custDataLst>
              <p:tags r:id="rId1"/>
            </p:custDataLst>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custDataLst>
              <p:tags r:id="rId2"/>
            </p:custDataLst>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custDataLst>
              <p:tags r:id="rId3"/>
            </p:custDataLst>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custDataLst>
              <p:tags r:id="rId4"/>
            </p:custDataLst>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custDataLst>
              <p:tags r:id="rId5"/>
            </p:custDataLst>
          </p:nvPr>
        </p:nvSpPr>
        <p:spPr/>
        <p:txBody>
          <a:bodyPr/>
          <a:lstStyle/>
          <a:p>
            <a:fld id="{B40FB4B4-2185-4162-9846-7C5876CD7D32}" type="datetimeFigureOut">
              <a:rPr lang="en-US" smtClean="0"/>
              <a:t>5/11/2026</a:t>
            </a:fld>
            <a:endParaRPr lang="en-US" dirty="0"/>
          </a:p>
        </p:txBody>
      </p:sp>
      <p:sp>
        <p:nvSpPr>
          <p:cNvPr id="10" name="Footer Placeholder 9"/>
          <p:cNvSpPr>
            <a:spLocks noGrp="1"/>
          </p:cNvSpPr>
          <p:nvPr>
            <p:ph type="ftr" sz="quarter" idx="11"/>
            <p:custDataLst>
              <p:tags r:id="rId6"/>
            </p:custDataLst>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5/11/2026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5/11/2026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7.xml"/><Relationship Id="rId7" Type="http://schemas.openxmlformats.org/officeDocument/2006/relationships/notesSlide" Target="../notesSlides/notesSlide2.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5.xml"/><Relationship Id="rId5" Type="http://schemas.openxmlformats.org/officeDocument/2006/relationships/tags" Target="../tags/tag39.xml"/><Relationship Id="rId4" Type="http://schemas.openxmlformats.org/officeDocument/2006/relationships/tags" Target="../tags/tag38.xml"/></Relationships>
</file>

<file path=ppt/slides/_rels/slide3.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notesSlide" Target="../notesSlides/notesSlide3.xml"/><Relationship Id="rId4"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8.xml"/><Relationship Id="rId4"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Dynamic Stack Structure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Implementing a stack with an array allocated on the heap</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8942BB8-63D9-44A9-4023-02DAD4F6578F}"/>
              </a:ext>
            </a:extLst>
          </p:cNvPr>
          <p:cNvSpPr>
            <a:spLocks noGrp="1"/>
          </p:cNvSpPr>
          <p:nvPr>
            <p:ph type="body" idx="1"/>
            <p:custDataLst>
              <p:tags r:id="rId1"/>
            </p:custDataLst>
          </p:nvPr>
        </p:nvSpPr>
        <p:spPr>
          <a:xfrm>
            <a:off x="1583436" y="2313433"/>
            <a:ext cx="4270248" cy="704087"/>
          </a:xfrm>
        </p:spPr>
        <p:txBody>
          <a:bodyPr/>
          <a:lstStyle/>
          <a:p>
            <a:r>
              <a:rPr lang="en-US" dirty="0"/>
              <a:t>Automatic Array</a:t>
            </a:r>
          </a:p>
        </p:txBody>
      </p:sp>
      <p:sp>
        <p:nvSpPr>
          <p:cNvPr id="7" name="Content Placeholder 6">
            <a:extLst>
              <a:ext uri="{FF2B5EF4-FFF2-40B4-BE49-F238E27FC236}">
                <a16:creationId xmlns:a16="http://schemas.microsoft.com/office/drawing/2014/main" id="{B3783CE2-11FA-BC2F-6E61-2690780952EF}"/>
              </a:ext>
            </a:extLst>
          </p:cNvPr>
          <p:cNvSpPr>
            <a:spLocks noGrp="1"/>
          </p:cNvSpPr>
          <p:nvPr>
            <p:ph sz="half" idx="2"/>
            <p:custDataLst>
              <p:tags r:id="rId2"/>
            </p:custDataLst>
          </p:nvPr>
        </p:nvSpPr>
        <p:spPr>
          <a:xfrm>
            <a:off x="1583436" y="3143250"/>
            <a:ext cx="4270248" cy="2596776"/>
          </a:xfrm>
        </p:spPr>
        <p:txBody>
          <a:bodyPr/>
          <a:lstStyle/>
          <a:p>
            <a:r>
              <a:rPr lang="en-US" dirty="0"/>
              <a:t>Easy to use</a:t>
            </a:r>
          </a:p>
          <a:p>
            <a:r>
              <a:rPr lang="en-US" dirty="0"/>
              <a:t>The array size is fixed at creation</a:t>
            </a:r>
          </a:p>
          <a:p>
            <a:pPr lvl="1"/>
            <a:r>
              <a:rPr lang="en-US" dirty="0"/>
              <a:t>Memory is wasted if the array is much larger than needed</a:t>
            </a:r>
          </a:p>
          <a:p>
            <a:pPr lvl="1"/>
            <a:r>
              <a:rPr lang="en-US" dirty="0"/>
              <a:t>The program may fail if the array is too small</a:t>
            </a:r>
          </a:p>
        </p:txBody>
      </p:sp>
      <p:sp>
        <p:nvSpPr>
          <p:cNvPr id="8" name="Content Placeholder 7">
            <a:extLst>
              <a:ext uri="{FF2B5EF4-FFF2-40B4-BE49-F238E27FC236}">
                <a16:creationId xmlns:a16="http://schemas.microsoft.com/office/drawing/2014/main" id="{B3ADD9CC-E98C-EDDD-850E-726C40CF014A}"/>
              </a:ext>
            </a:extLst>
          </p:cNvPr>
          <p:cNvSpPr>
            <a:spLocks noGrp="1"/>
          </p:cNvSpPr>
          <p:nvPr>
            <p:ph sz="quarter" idx="4"/>
            <p:custDataLst>
              <p:tags r:id="rId3"/>
            </p:custDataLst>
          </p:nvPr>
        </p:nvSpPr>
        <p:spPr>
          <a:xfrm>
            <a:off x="6338316" y="3143250"/>
            <a:ext cx="4253484" cy="2596776"/>
          </a:xfrm>
        </p:spPr>
        <p:txBody>
          <a:bodyPr/>
          <a:lstStyle/>
          <a:p>
            <a:r>
              <a:rPr lang="en-US" dirty="0"/>
              <a:t>Flexible</a:t>
            </a:r>
          </a:p>
          <a:p>
            <a:pPr lvl="1"/>
            <a:r>
              <a:rPr lang="en-US" dirty="0"/>
              <a:t>The user specifies the array size at creation</a:t>
            </a:r>
          </a:p>
          <a:p>
            <a:r>
              <a:rPr lang="en-US" dirty="0"/>
              <a:t>Error-prone</a:t>
            </a:r>
          </a:p>
          <a:p>
            <a:pPr lvl="1"/>
            <a:r>
              <a:rPr lang="en-US" dirty="0"/>
              <a:t>Easy to forget to delete the array, causing a memory leak</a:t>
            </a:r>
          </a:p>
        </p:txBody>
      </p:sp>
      <p:sp>
        <p:nvSpPr>
          <p:cNvPr id="9" name="Text Placeholder 8">
            <a:extLst>
              <a:ext uri="{FF2B5EF4-FFF2-40B4-BE49-F238E27FC236}">
                <a16:creationId xmlns:a16="http://schemas.microsoft.com/office/drawing/2014/main" id="{2BF362CF-EA69-820D-E590-552C396624B5}"/>
              </a:ext>
            </a:extLst>
          </p:cNvPr>
          <p:cNvSpPr>
            <a:spLocks noGrp="1"/>
          </p:cNvSpPr>
          <p:nvPr>
            <p:ph type="body" sz="quarter" idx="13"/>
            <p:custDataLst>
              <p:tags r:id="rId4"/>
            </p:custDataLst>
          </p:nvPr>
        </p:nvSpPr>
        <p:spPr>
          <a:xfrm>
            <a:off x="6338316" y="2313433"/>
            <a:ext cx="4270248" cy="704087"/>
          </a:xfrm>
        </p:spPr>
        <p:txBody>
          <a:bodyPr/>
          <a:lstStyle/>
          <a:p>
            <a:r>
              <a:rPr lang="en-US" dirty="0"/>
              <a:t>Dynamic Array</a:t>
            </a:r>
          </a:p>
        </p:txBody>
      </p:sp>
      <p:sp>
        <p:nvSpPr>
          <p:cNvPr id="5" name="Title 4">
            <a:extLst>
              <a:ext uri="{FF2B5EF4-FFF2-40B4-BE49-F238E27FC236}">
                <a16:creationId xmlns:a16="http://schemas.microsoft.com/office/drawing/2014/main" id="{FB055543-39D4-45C6-FC05-77D79DA557CE}"/>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Stack implementations</a:t>
            </a:r>
          </a:p>
        </p:txBody>
      </p:sp>
    </p:spTree>
    <p:extLst>
      <p:ext uri="{BB962C8B-B14F-4D97-AF65-F5344CB8AC3E}">
        <p14:creationId xmlns:p14="http://schemas.microsoft.com/office/powerpoint/2010/main" val="3083398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normAutofit/>
          </a:bodyPr>
          <a:lstStyle/>
          <a:p>
            <a:r>
              <a:rPr lang="en-US" dirty="0"/>
              <a:t>Dynamic Stack</a:t>
            </a:r>
            <a:br>
              <a:rPr lang="en-US" dirty="0"/>
            </a:br>
            <a:r>
              <a:rPr lang="en-US" dirty="0"/>
              <a:t>header file</a:t>
            </a:r>
          </a:p>
        </p:txBody>
      </p:sp>
      <p:sp>
        <p:nvSpPr>
          <p:cNvPr id="3" name="Content Placeholder 2"/>
          <p:cNvSpPr>
            <a:spLocks noGrp="1"/>
          </p:cNvSpPr>
          <p:nvPr>
            <p:ph idx="1"/>
            <p:custDataLst>
              <p:tags r:id="rId2"/>
            </p:custDataLst>
          </p:nvPr>
        </p:nvSpPr>
        <p:spPr>
          <a:xfrm>
            <a:off x="6391747" y="461727"/>
            <a:ext cx="5459238" cy="5911913"/>
          </a:xfrm>
        </p:spPr>
        <p:txBody>
          <a:bodyPr>
            <a:normAutofit/>
          </a:bodyPr>
          <a:lstStyle/>
          <a:p>
            <a:pPr marL="0" indent="0">
              <a:lnSpc>
                <a:spcPct val="120000"/>
              </a:lnSpc>
              <a:spcBef>
                <a:spcPts val="0"/>
              </a:spcBef>
              <a:buNone/>
            </a:pPr>
            <a:r>
              <a:rPr lang="en-US" dirty="0">
                <a:latin typeface="Consolas" panose="020B0609020204030204" pitchFamily="49" charset="0"/>
              </a:rPr>
              <a:t>struct dstack</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char*	st;</a:t>
            </a:r>
          </a:p>
          <a:p>
            <a:pPr marL="0" indent="0">
              <a:lnSpc>
                <a:spcPct val="120000"/>
              </a:lnSpc>
              <a:spcBef>
                <a:spcPts val="0"/>
              </a:spcBef>
              <a:buNone/>
            </a:pPr>
            <a:r>
              <a:rPr lang="en-US" dirty="0">
                <a:latin typeface="Consolas" panose="020B0609020204030204" pitchFamily="49" charset="0"/>
              </a:rPr>
              <a:t>	int	sp;</a:t>
            </a:r>
          </a:p>
          <a:p>
            <a:pPr marL="0" indent="0">
              <a:lnSpc>
                <a:spcPct val="120000"/>
              </a:lnSpc>
              <a:spcBef>
                <a:spcPts val="0"/>
              </a:spcBef>
              <a:buNone/>
            </a:pPr>
            <a:r>
              <a:rPr lang="en-US" dirty="0">
                <a:latin typeface="Consolas" panose="020B0609020204030204" pitchFamily="49" charset="0"/>
              </a:rPr>
              <a:t>	int	max;</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dstack	make_stack(int size);</a:t>
            </a:r>
          </a:p>
          <a:p>
            <a:pPr marL="0" indent="0">
              <a:lnSpc>
                <a:spcPct val="120000"/>
              </a:lnSpc>
              <a:spcBef>
                <a:spcPts val="0"/>
              </a:spcBef>
              <a:buNone/>
            </a:pPr>
            <a:r>
              <a:rPr lang="en-US" dirty="0">
                <a:latin typeface="Consolas" panose="020B0609020204030204" pitchFamily="49" charset="0"/>
              </a:rPr>
              <a:t>void	init_stack(dstack* s, int size);</a:t>
            </a:r>
          </a:p>
          <a:p>
            <a:pPr marL="0" indent="0">
              <a:lnSpc>
                <a:spcPct val="120000"/>
              </a:lnSpc>
              <a:spcBef>
                <a:spcPts val="0"/>
              </a:spcBef>
              <a:buNone/>
            </a:pPr>
            <a:r>
              <a:rPr lang="en-US" dirty="0">
                <a:latin typeface="Consolas" panose="020B0609020204030204" pitchFamily="49" charset="0"/>
              </a:rPr>
              <a:t>void	push(dstack* s, char data);</a:t>
            </a:r>
          </a:p>
          <a:p>
            <a:pPr marL="0" indent="0">
              <a:lnSpc>
                <a:spcPct val="120000"/>
              </a:lnSpc>
              <a:spcBef>
                <a:spcPts val="0"/>
              </a:spcBef>
              <a:buNone/>
            </a:pPr>
            <a:r>
              <a:rPr lang="en-US" dirty="0">
                <a:latin typeface="Consolas" panose="020B0609020204030204" pitchFamily="49" charset="0"/>
              </a:rPr>
              <a:t>char	pop(dstack* s);</a:t>
            </a:r>
          </a:p>
          <a:p>
            <a:pPr marL="0" indent="0">
              <a:lnSpc>
                <a:spcPct val="120000"/>
              </a:lnSpc>
              <a:spcBef>
                <a:spcPts val="0"/>
              </a:spcBef>
              <a:buNone/>
            </a:pPr>
            <a:r>
              <a:rPr lang="en-US" dirty="0">
                <a:latin typeface="Consolas" panose="020B0609020204030204" pitchFamily="49" charset="0"/>
              </a:rPr>
              <a:t>int	size(dstack* s);</a:t>
            </a:r>
          </a:p>
          <a:p>
            <a:pPr marL="0" indent="0">
              <a:lnSpc>
                <a:spcPct val="120000"/>
              </a:lnSpc>
              <a:spcBef>
                <a:spcPts val="0"/>
              </a:spcBef>
              <a:buNone/>
            </a:pPr>
            <a:r>
              <a:rPr lang="en-US" dirty="0">
                <a:latin typeface="Consolas" panose="020B0609020204030204" pitchFamily="49" charset="0"/>
              </a:rPr>
              <a:t>char	peek(dstack* s);</a:t>
            </a:r>
          </a:p>
          <a:p>
            <a:pPr marL="0" indent="0">
              <a:lnSpc>
                <a:spcPct val="120000"/>
              </a:lnSpc>
              <a:spcBef>
                <a:spcPts val="0"/>
              </a:spcBef>
              <a:buNone/>
            </a:pPr>
            <a:r>
              <a:rPr lang="en-US" dirty="0">
                <a:latin typeface="Consolas" panose="020B0609020204030204" pitchFamily="49" charset="0"/>
              </a:rPr>
              <a:t>void	cleanup(dstack* s);</a:t>
            </a:r>
          </a:p>
        </p:txBody>
      </p:sp>
      <p:sp>
        <p:nvSpPr>
          <p:cNvPr id="5" name="Text Placeholder 4"/>
          <p:cNvSpPr>
            <a:spLocks noGrp="1"/>
          </p:cNvSpPr>
          <p:nvPr>
            <p:ph type="body" sz="half" idx="2"/>
            <p:custDataLst>
              <p:tags r:id="rId3"/>
            </p:custDataLst>
          </p:nvPr>
        </p:nvSpPr>
        <p:spPr>
          <a:xfrm>
            <a:off x="1115568" y="3549918"/>
            <a:ext cx="3794760" cy="2194036"/>
          </a:xfrm>
        </p:spPr>
        <p:txBody>
          <a:bodyPr/>
          <a:lstStyle/>
          <a:p>
            <a:r>
              <a:rPr lang="en-US" dirty="0"/>
              <a:t>Stack Structure</a:t>
            </a:r>
          </a:p>
          <a:p>
            <a:r>
              <a:rPr lang="en-US" dirty="0"/>
              <a:t>Stack array allocated on the heap with </a:t>
            </a:r>
            <a:r>
              <a:rPr lang="en-US" dirty="0">
                <a:latin typeface="Consolas" panose="020B0609020204030204" pitchFamily="49" charset="0"/>
              </a:rPr>
              <a:t>new</a:t>
            </a:r>
          </a:p>
        </p:txBody>
      </p:sp>
    </p:spTree>
    <p:extLst>
      <p:ext uri="{BB962C8B-B14F-4D97-AF65-F5344CB8AC3E}">
        <p14:creationId xmlns:p14="http://schemas.microsoft.com/office/powerpoint/2010/main" val="394142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C4B10-A29A-4192-3870-7E0447E170B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Instantiating and initializing</a:t>
            </a:r>
          </a:p>
        </p:txBody>
      </p:sp>
      <p:sp>
        <p:nvSpPr>
          <p:cNvPr id="4" name="Content Placeholder 3">
            <a:extLst>
              <a:ext uri="{FF2B5EF4-FFF2-40B4-BE49-F238E27FC236}">
                <a16:creationId xmlns:a16="http://schemas.microsoft.com/office/drawing/2014/main" id="{8BCD383F-B0B8-8EC8-E363-EF3AF6096424}"/>
              </a:ext>
            </a:extLst>
          </p:cNvPr>
          <p:cNvSpPr>
            <a:spLocks noGrp="1"/>
          </p:cNvSpPr>
          <p:nvPr>
            <p:ph sz="half" idx="2"/>
            <p:custDataLst>
              <p:tags r:id="rId2"/>
            </p:custDataLst>
          </p:nvPr>
        </p:nvSpPr>
        <p:spPr>
          <a:xfrm>
            <a:off x="5939074" y="2638044"/>
            <a:ext cx="4734962" cy="3101982"/>
          </a:xfrm>
        </p:spPr>
        <p:txBody>
          <a:bodyPr>
            <a:normAutofit/>
          </a:bodyPr>
          <a:lstStyle/>
          <a:p>
            <a:pPr marL="0" indent="0">
              <a:lnSpc>
                <a:spcPct val="110000"/>
              </a:lnSpc>
              <a:spcBef>
                <a:spcPts val="0"/>
              </a:spcBef>
              <a:buNone/>
            </a:pPr>
            <a:r>
              <a:rPr lang="en-US" dirty="0">
                <a:latin typeface="Consolas" panose="020B0609020204030204" pitchFamily="49" charset="0"/>
              </a:rPr>
              <a:t>dstack	s;</a:t>
            </a:r>
          </a:p>
          <a:p>
            <a:pPr marL="0" indent="0">
              <a:lnSpc>
                <a:spcPct val="110000"/>
              </a:lnSpc>
              <a:spcBef>
                <a:spcPts val="0"/>
              </a:spcBef>
              <a:buNone/>
            </a:pPr>
            <a:r>
              <a:rPr lang="en-US" dirty="0">
                <a:latin typeface="Consolas" panose="020B0609020204030204" pitchFamily="49" charset="0"/>
              </a:rPr>
              <a:t>init_stack(&amp;s, 10);</a:t>
            </a:r>
          </a:p>
          <a:p>
            <a:pPr marL="0" indent="0">
              <a:lnSpc>
                <a:spcPct val="110000"/>
              </a:lnSpc>
              <a:spcBef>
                <a:spcPts val="0"/>
              </a:spcBef>
              <a:buNone/>
            </a:pPr>
            <a:endParaRPr lang="en-US" dirty="0">
              <a:latin typeface="Consolas" panose="020B0609020204030204" pitchFamily="49" charset="0"/>
            </a:endParaRPr>
          </a:p>
          <a:p>
            <a:pPr marL="0" indent="0">
              <a:lnSpc>
                <a:spcPct val="110000"/>
              </a:lnSpc>
              <a:spcBef>
                <a:spcPts val="0"/>
              </a:spcBef>
              <a:buNone/>
            </a:pPr>
            <a:r>
              <a:rPr lang="en-US" dirty="0">
                <a:latin typeface="Consolas" panose="020B0609020204030204" pitchFamily="49" charset="0"/>
              </a:rPr>
              <a:t>void init_stack(dstack* s, int size)</a:t>
            </a:r>
          </a:p>
          <a:p>
            <a:pPr marL="0" indent="0">
              <a:lnSpc>
                <a:spcPct val="110000"/>
              </a:lnSpc>
              <a:spcBef>
                <a:spcPts val="0"/>
              </a:spcBef>
              <a:buNone/>
            </a:pPr>
            <a:r>
              <a:rPr lang="en-US" dirty="0">
                <a:latin typeface="Consolas" panose="020B0609020204030204" pitchFamily="49" charset="0"/>
              </a:rPr>
              <a:t>{</a:t>
            </a:r>
          </a:p>
          <a:p>
            <a:pPr marL="0" indent="0">
              <a:lnSpc>
                <a:spcPct val="110000"/>
              </a:lnSpc>
              <a:spcBef>
                <a:spcPts val="0"/>
              </a:spcBef>
              <a:buNone/>
            </a:pPr>
            <a:r>
              <a:rPr lang="en-US" dirty="0">
                <a:latin typeface="Consolas" panose="020B0609020204030204" pitchFamily="49" charset="0"/>
              </a:rPr>
              <a:t>    s-&gt;st = new char[size];</a:t>
            </a:r>
          </a:p>
          <a:p>
            <a:pPr marL="0" indent="0">
              <a:lnSpc>
                <a:spcPct val="110000"/>
              </a:lnSpc>
              <a:spcBef>
                <a:spcPts val="0"/>
              </a:spcBef>
              <a:buNone/>
            </a:pPr>
            <a:r>
              <a:rPr lang="en-US" dirty="0">
                <a:latin typeface="Consolas" panose="020B0609020204030204" pitchFamily="49" charset="0"/>
              </a:rPr>
              <a:t>    s-&gt;sp = 0;</a:t>
            </a:r>
          </a:p>
          <a:p>
            <a:pPr marL="0" indent="0">
              <a:lnSpc>
                <a:spcPct val="110000"/>
              </a:lnSpc>
              <a:spcBef>
                <a:spcPts val="0"/>
              </a:spcBef>
              <a:buNone/>
            </a:pPr>
            <a:r>
              <a:rPr lang="en-US" dirty="0">
                <a:latin typeface="Consolas" panose="020B0609020204030204" pitchFamily="49" charset="0"/>
              </a:rPr>
              <a:t>    s-&gt;max = size;</a:t>
            </a:r>
          </a:p>
          <a:p>
            <a:pPr marL="0" indent="0">
              <a:lnSpc>
                <a:spcPct val="110000"/>
              </a:lnSpc>
              <a:spcBef>
                <a:spcPts val="0"/>
              </a:spcBef>
              <a:buNone/>
            </a:pPr>
            <a:r>
              <a:rPr lang="en-US" dirty="0">
                <a:latin typeface="Consolas" panose="020B0609020204030204" pitchFamily="49" charset="0"/>
              </a:rPr>
              <a:t>}</a:t>
            </a:r>
          </a:p>
        </p:txBody>
      </p:sp>
      <p:cxnSp>
        <p:nvCxnSpPr>
          <p:cNvPr id="5" name="Straight Connector 4">
            <a:extLst>
              <a:ext uri="{FF2B5EF4-FFF2-40B4-BE49-F238E27FC236}">
                <a16:creationId xmlns:a16="http://schemas.microsoft.com/office/drawing/2014/main" id="{86F07168-3BAB-EE8E-F984-48E7BFC0F75C}"/>
              </a:ext>
            </a:extLst>
          </p:cNvPr>
          <p:cNvCxnSpPr>
            <a:cxnSpLocks/>
          </p:cNvCxnSpPr>
          <p:nvPr/>
        </p:nvCxnSpPr>
        <p:spPr>
          <a:xfrm>
            <a:off x="5939074" y="3429000"/>
            <a:ext cx="4562948" cy="0"/>
          </a:xfrm>
          <a:prstGeom prst="line">
            <a:avLst/>
          </a:prstGeom>
          <a:ln w="12700"/>
        </p:spPr>
        <p:style>
          <a:lnRef idx="1">
            <a:schemeClr val="accent3"/>
          </a:lnRef>
          <a:fillRef idx="0">
            <a:schemeClr val="accent3"/>
          </a:fillRef>
          <a:effectRef idx="0">
            <a:schemeClr val="accent3"/>
          </a:effectRef>
          <a:fontRef idx="minor">
            <a:schemeClr val="tx1"/>
          </a:fontRef>
        </p:style>
      </p:cxnSp>
      <p:pic>
        <p:nvPicPr>
          <p:cNvPr id="13" name="Content Placeholder 12">
            <a:extLst>
              <a:ext uri="{FF2B5EF4-FFF2-40B4-BE49-F238E27FC236}">
                <a16:creationId xmlns:a16="http://schemas.microsoft.com/office/drawing/2014/main" id="{4E245C88-2241-F947-3A80-2DC0FEAE7509}"/>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2734147" y="2517566"/>
            <a:ext cx="1692998" cy="2879429"/>
          </a:xfrm>
          <a:prstGeom prst="rect">
            <a:avLst/>
          </a:prstGeom>
        </p:spPr>
      </p:pic>
    </p:spTree>
    <p:extLst>
      <p:ext uri="{BB962C8B-B14F-4D97-AF65-F5344CB8AC3E}">
        <p14:creationId xmlns:p14="http://schemas.microsoft.com/office/powerpoint/2010/main" val="42914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0D909-2A43-902B-EF06-CC1D574F199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Required operations</a:t>
            </a:r>
          </a:p>
        </p:txBody>
      </p:sp>
      <p:sp>
        <p:nvSpPr>
          <p:cNvPr id="3" name="Content Placeholder 2">
            <a:extLst>
              <a:ext uri="{FF2B5EF4-FFF2-40B4-BE49-F238E27FC236}">
                <a16:creationId xmlns:a16="http://schemas.microsoft.com/office/drawing/2014/main" id="{8C1F7A18-0878-0A20-8C3C-A34CC345CAE4}"/>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void push(dstack* s, char data)</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(s-&gt;sp &lt; s-&gt;</a:t>
            </a:r>
            <a:r>
              <a:rPr lang="en-US" dirty="0">
                <a:solidFill>
                  <a:srgbClr val="FF0000"/>
                </a:solidFill>
                <a:latin typeface="Consolas" panose="020B0609020204030204" pitchFamily="49" charset="0"/>
              </a:rPr>
              <a:t>max</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s-&gt;st[s-&gt;sp++] = data;</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throw "Stack Overflow";</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93370565-13AC-5CFB-16D0-880A376CE50E}"/>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char pop(dstack*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(s-&gt;sp &gt; 0)</a:t>
            </a:r>
          </a:p>
          <a:p>
            <a:pPr marL="0" indent="0">
              <a:spcBef>
                <a:spcPts val="0"/>
              </a:spcBef>
              <a:buNone/>
            </a:pPr>
            <a:r>
              <a:rPr lang="en-US" dirty="0">
                <a:latin typeface="Consolas" panose="020B0609020204030204" pitchFamily="49" charset="0"/>
              </a:rPr>
              <a:t>        return s-&gt;st[--(s-&gt;sp)];</a:t>
            </a:r>
          </a:p>
          <a:p>
            <a:pPr marL="0" indent="0">
              <a:spcBef>
                <a:spcPts val="0"/>
              </a:spcBef>
              <a:buNone/>
            </a:pPr>
            <a:r>
              <a:rPr lang="en-US" dirty="0">
                <a:latin typeface="Consolas" panose="020B0609020204030204" pitchFamily="49" charset="0"/>
              </a:rPr>
              <a:t>    else</a:t>
            </a:r>
          </a:p>
          <a:p>
            <a:pPr marL="0" indent="0">
              <a:spcBef>
                <a:spcPts val="0"/>
              </a:spcBef>
              <a:buNone/>
            </a:pPr>
            <a:r>
              <a:rPr lang="en-US" dirty="0">
                <a:latin typeface="Consolas" panose="020B0609020204030204" pitchFamily="49" charset="0"/>
              </a:rPr>
              <a:t>        throw "Stack Underflow";</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32038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B7FBD-4F7D-F7B3-86FC-5A08C9BFC66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Optional Operations</a:t>
            </a:r>
          </a:p>
        </p:txBody>
      </p:sp>
      <p:sp>
        <p:nvSpPr>
          <p:cNvPr id="3" name="Content Placeholder 2">
            <a:extLst>
              <a:ext uri="{FF2B5EF4-FFF2-40B4-BE49-F238E27FC236}">
                <a16:creationId xmlns:a16="http://schemas.microsoft.com/office/drawing/2014/main" id="{B77B33F8-2B0D-FD04-C166-A0F38DA93B0B}"/>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int size(stack*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s-&gt;sp;</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9482512-C901-49C3-8753-5E1FDAC77262}"/>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char peek(stack*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return s-&gt;st[s-&gt;sp - 1];</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750682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B86D-B8ED-F55A-9C60-113D46AB7AC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destroying / deallocating memory</a:t>
            </a:r>
          </a:p>
        </p:txBody>
      </p:sp>
      <p:sp>
        <p:nvSpPr>
          <p:cNvPr id="3" name="Content Placeholder 2">
            <a:extLst>
              <a:ext uri="{FF2B5EF4-FFF2-40B4-BE49-F238E27FC236}">
                <a16:creationId xmlns:a16="http://schemas.microsoft.com/office/drawing/2014/main" id="{C7126FE2-721E-EB1E-3F98-B81BD967B4C6}"/>
              </a:ext>
            </a:extLst>
          </p:cNvPr>
          <p:cNvSpPr>
            <a:spLocks noGrp="1"/>
          </p:cNvSpPr>
          <p:nvPr>
            <p:ph sz="half" idx="1"/>
            <p:custDataLst>
              <p:tags r:id="rId2"/>
            </p:custDataLst>
          </p:nvPr>
        </p:nvSpPr>
        <p:spPr>
          <a:xfrm>
            <a:off x="1581912" y="2638044"/>
            <a:ext cx="4271771" cy="3101982"/>
          </a:xfrm>
        </p:spPr>
        <p:txBody>
          <a:bodyPr/>
          <a:lstStyle/>
          <a:p>
            <a:r>
              <a:rPr lang="en-US" dirty="0"/>
              <a:t>Memory allocated on the heap with new remains allocated until deleted</a:t>
            </a:r>
          </a:p>
          <a:p>
            <a:r>
              <a:rPr lang="en-US" dirty="0"/>
              <a:t>Memory cannot be reused until it’s deallocated</a:t>
            </a:r>
          </a:p>
          <a:p>
            <a:r>
              <a:rPr lang="en-US" dirty="0"/>
              <a:t>If a program “loses” the address of memory, it can’t use or deallocate it</a:t>
            </a:r>
          </a:p>
          <a:p>
            <a:r>
              <a:rPr lang="en-US" dirty="0"/>
              <a:t>Unused heap memory is called “garbage”</a:t>
            </a:r>
          </a:p>
        </p:txBody>
      </p:sp>
      <p:sp>
        <p:nvSpPr>
          <p:cNvPr id="4" name="Content Placeholder 3">
            <a:extLst>
              <a:ext uri="{FF2B5EF4-FFF2-40B4-BE49-F238E27FC236}">
                <a16:creationId xmlns:a16="http://schemas.microsoft.com/office/drawing/2014/main" id="{A9EE70C0-11A3-AA36-AED3-0EBF6C0D4D12}"/>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void cleanup(dstack*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delete[] s-&gt;st;</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711686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64C55-18F3-C942-8B3B-A7291154F26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7A4421-5721-4DBC-9F9E-7796F128606E}"/>
              </a:ext>
            </a:extLst>
          </p:cNvPr>
          <p:cNvSpPr>
            <a:spLocks noGrp="1"/>
          </p:cNvSpPr>
          <p:nvPr>
            <p:ph type="title"/>
            <p:custDataLst>
              <p:tags r:id="rId1"/>
            </p:custDataLst>
          </p:nvPr>
        </p:nvSpPr>
        <p:spPr bwMode="blackWhite">
          <a:xfrm>
            <a:off x="804672" y="2243828"/>
            <a:ext cx="4486656" cy="1141497"/>
          </a:xfrm>
          <a:prstGeom prst="rect">
            <a:avLst/>
          </a:prstGeom>
          <a:solidFill>
            <a:srgbClr val="FFFFFF"/>
          </a:solidFill>
          <a:ln w="31750" cap="sq">
            <a:solidFill>
              <a:srgbClr val="404040"/>
            </a:solidFill>
            <a:miter lim="800000"/>
          </a:ln>
        </p:spPr>
        <p:txBody>
          <a:bodyPr>
            <a:normAutofit/>
          </a:bodyPr>
          <a:lstStyle/>
          <a:p>
            <a:r>
              <a:rPr lang="en-US" dirty="0"/>
              <a:t>Making and using A Dynamic Stack</a:t>
            </a:r>
          </a:p>
        </p:txBody>
      </p:sp>
      <p:sp>
        <p:nvSpPr>
          <p:cNvPr id="3" name="Content Placeholder 2">
            <a:extLst>
              <a:ext uri="{FF2B5EF4-FFF2-40B4-BE49-F238E27FC236}">
                <a16:creationId xmlns:a16="http://schemas.microsoft.com/office/drawing/2014/main" id="{49E1A554-1A54-667D-C23B-3A87C3235D63}"/>
              </a:ext>
            </a:extLst>
          </p:cNvPr>
          <p:cNvSpPr>
            <a:spLocks noGrp="1"/>
          </p:cNvSpPr>
          <p:nvPr>
            <p:ph idx="1"/>
            <p:custDataLst>
              <p:tags r:id="rId2"/>
            </p:custDataLst>
          </p:nvPr>
        </p:nvSpPr>
        <p:spPr>
          <a:xfrm>
            <a:off x="6391747" y="461727"/>
            <a:ext cx="5151421" cy="6129196"/>
          </a:xfrm>
        </p:spPr>
        <p:txBody>
          <a:bodyPr>
            <a:normAutofit fontScale="92500" lnSpcReduction="20000"/>
          </a:bodyPr>
          <a:lstStyle/>
          <a:p>
            <a:pPr marL="0" indent="0">
              <a:lnSpc>
                <a:spcPct val="120000"/>
              </a:lnSpc>
              <a:spcBef>
                <a:spcPts val="0"/>
              </a:spcBef>
              <a:buNone/>
            </a:pPr>
            <a:r>
              <a:rPr lang="en-US" dirty="0">
                <a:latin typeface="Consolas" panose="020B0609020204030204" pitchFamily="49" charset="0"/>
              </a:rPr>
              <a:t>int main()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dstack s;</a:t>
            </a:r>
          </a:p>
          <a:p>
            <a:pPr marL="0" indent="0">
              <a:lnSpc>
                <a:spcPct val="120000"/>
              </a:lnSpc>
              <a:spcBef>
                <a:spcPts val="0"/>
              </a:spcBef>
              <a:buNone/>
            </a:pPr>
            <a:r>
              <a:rPr lang="en-US" dirty="0">
                <a:latin typeface="Consolas" panose="020B0609020204030204" pitchFamily="49" charset="0"/>
              </a:rPr>
              <a:t>    init_stack(&amp;s, 10);</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push(&amp;s, 'x');</a:t>
            </a:r>
          </a:p>
          <a:p>
            <a:pPr marL="0" indent="0">
              <a:lnSpc>
                <a:spcPct val="120000"/>
              </a:lnSpc>
              <a:spcBef>
                <a:spcPts val="0"/>
              </a:spcBef>
              <a:buNone/>
            </a:pPr>
            <a:r>
              <a:rPr lang="en-US" dirty="0">
                <a:latin typeface="Consolas" panose="020B0609020204030204" pitchFamily="49" charset="0"/>
              </a:rPr>
              <a:t>    push(&amp;s, 'y');</a:t>
            </a:r>
          </a:p>
          <a:p>
            <a:pPr marL="0" indent="0">
              <a:lnSpc>
                <a:spcPct val="120000"/>
              </a:lnSpc>
              <a:spcBef>
                <a:spcPts val="0"/>
              </a:spcBef>
              <a:buNone/>
            </a:pPr>
            <a:r>
              <a:rPr lang="en-US" dirty="0">
                <a:latin typeface="Consolas" panose="020B0609020204030204" pitchFamily="49" charset="0"/>
              </a:rPr>
              <a:t>    push(&amp;s, 'z');</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char c = peek(&amp;s);</a:t>
            </a:r>
          </a:p>
          <a:p>
            <a:pPr marL="0" indent="0">
              <a:lnSpc>
                <a:spcPct val="120000"/>
              </a:lnSpc>
              <a:spcBef>
                <a:spcPts val="0"/>
              </a:spcBef>
              <a:buNone/>
            </a:pPr>
            <a:r>
              <a:rPr lang="en-US" dirty="0">
                <a:latin typeface="Consolas" panose="020B0609020204030204" pitchFamily="49" charset="0"/>
              </a:rPr>
              <a:t>    cout &lt;&lt; c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c = pop(&amp;s);</a:t>
            </a:r>
          </a:p>
          <a:p>
            <a:pPr marL="0" indent="0">
              <a:lnSpc>
                <a:spcPct val="120000"/>
              </a:lnSpc>
              <a:spcBef>
                <a:spcPts val="0"/>
              </a:spcBef>
              <a:buNone/>
            </a:pPr>
            <a:r>
              <a:rPr lang="en-US" dirty="0">
                <a:latin typeface="Consolas" panose="020B0609020204030204" pitchFamily="49" charset="0"/>
              </a:rPr>
              <a:t>    cout &lt;&lt; c &lt;&lt; endl;</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while (size(&amp;s) &gt; 0)</a:t>
            </a:r>
          </a:p>
          <a:p>
            <a:pPr marL="0" indent="0">
              <a:lnSpc>
                <a:spcPct val="120000"/>
              </a:lnSpc>
              <a:spcBef>
                <a:spcPts val="0"/>
              </a:spcBef>
              <a:buNone/>
            </a:pPr>
            <a:r>
              <a:rPr lang="en-US" dirty="0">
                <a:latin typeface="Consolas" panose="020B0609020204030204" pitchFamily="49" charset="0"/>
              </a:rPr>
              <a:t>        cout &lt;&lt; pop(&amp;s) &lt;&lt; endl;</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cleanup(&amp;s);</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return 0;</a:t>
            </a:r>
          </a:p>
          <a:p>
            <a:pPr marL="0" indent="0">
              <a:lnSpc>
                <a:spcPct val="120000"/>
              </a:lnSpc>
              <a:spcBef>
                <a:spcPts val="0"/>
              </a:spcBef>
              <a:buNone/>
            </a:pPr>
            <a:r>
              <a:rPr lang="en-US" dirty="0">
                <a:latin typeface="Consolas" panose="020B0609020204030204" pitchFamily="49" charset="0"/>
              </a:rPr>
              <a:t>}</a:t>
            </a:r>
          </a:p>
        </p:txBody>
      </p:sp>
      <p:sp>
        <p:nvSpPr>
          <p:cNvPr id="5" name="Text Placeholder 4">
            <a:extLst>
              <a:ext uri="{FF2B5EF4-FFF2-40B4-BE49-F238E27FC236}">
                <a16:creationId xmlns:a16="http://schemas.microsoft.com/office/drawing/2014/main" id="{BABA3DB5-E6E2-6F45-DCAA-DA460DCF5D48}"/>
              </a:ext>
            </a:extLst>
          </p:cNvPr>
          <p:cNvSpPr>
            <a:spLocks noGrp="1"/>
          </p:cNvSpPr>
          <p:nvPr>
            <p:ph type="body" sz="half" idx="2"/>
            <p:custDataLst>
              <p:tags r:id="rId3"/>
            </p:custDataLst>
          </p:nvPr>
        </p:nvSpPr>
        <p:spPr>
          <a:xfrm>
            <a:off x="1115568" y="3549918"/>
            <a:ext cx="3794760" cy="2194036"/>
          </a:xfrm>
        </p:spPr>
        <p:txBody>
          <a:bodyPr/>
          <a:lstStyle/>
          <a:p>
            <a:r>
              <a:rPr lang="en-US" dirty="0">
                <a:latin typeface="Gill Sans MT (Body)"/>
              </a:rPr>
              <a:t>A simple client</a:t>
            </a:r>
          </a:p>
        </p:txBody>
      </p:sp>
    </p:spTree>
    <p:extLst>
      <p:ext uri="{BB962C8B-B14F-4D97-AF65-F5344CB8AC3E}">
        <p14:creationId xmlns:p14="http://schemas.microsoft.com/office/powerpoint/2010/main" val="19795027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1&quot;/&gt;&lt;lineCharCount val=&quot;11&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PRESENTER_DUMMYTAG" val="&lt;DummyForForceWrite&gt;&lt;/DummyForForceWrite&gt;"/>
  <p:tag name="HTML_SHAPEINFO" val="&lt;ThreeDShapeInfo&gt;&lt;uuid val=&quot;{6A692C21-87EC-47EB-9EB4-D29A53639AD6}&quot;/&gt;&lt;isInvalidForFieldText val=&quot;0&quot;/&gt;&lt;Image&gt;&lt;filename val=&quot;C:\Users\delroy\AppData\Local\Temp\CP245612731609Session\CPTrustFolder245612731609\PPTImport245622696000\data\asimages\{6A692C21-87EC-47EB-9EB4-D29A53639AD6}_1.png&quot;/&gt;&lt;left val=&quot;167&quot;/&gt;&lt;top val=&quot;249&quot;/&gt;&lt;width val=&quot;945&quot;/&gt;&lt;height val=&quot;174&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56&quot;/&gt;&lt;/TableIndex&gt;&lt;/ShapeTextInfo&gt;"/>
  <p:tag name="PRESENTER_DUMMYTAG" val="&lt;DummyForForceWrite&gt;&lt;/DummyForForceWrite&gt;"/>
  <p:tag name="HTML_SHAPEINFO" val="&lt;ThreeDShapeInfo&gt;&lt;uuid val=&quot;{C71F392C-3C4B-4346-89E6-E1981A43B64C}&quot;/&gt;&lt;isInvalidForFieldText val=&quot;0&quot;/&gt;&lt;Image&gt;&lt;filename val=&quot;C:\Users\delroy\AppData\Local\Temp\CP245612731609Session\CPTrustFolder245612731609\PPTImport245622696000\data\asimages\{C71F392C-3C4B-4346-89E6-E1981A43B64C}_1.png&quot;/&gt;&lt;left val=&quot;282&quot;/&gt;&lt;top val=&quot;452&quot;/&gt;&lt;width val=&quot;715&quot;/&gt;&lt;height val=&quot;13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FA033750-88D0-4CB4-B235-B920025A2038}&quot;/&gt;&lt;isInvalidForFieldText val=&quot;0&quot;/&gt;&lt;Image&gt;&lt;filename val=&quot;C:\Users\delroy\AppData\Local\Temp\CP245612731609Session\CPTrustFolder245612731609\PPTImport245622696000\data\asimages\{FA033750-88D0-4CB4-B235-B920025A2038}_1.png&quot;/&gt;&lt;left val=&quot;167&quot;/&gt;&lt;top val=&quot;647&quot;/&gt;&lt;width val=&quot;159&quot;/&gt;&lt;height val=&quot;3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136639DE-7047-4DA2-BCFB-DCC410370FC1}&quot;/&gt;&lt;isInvalidForFieldText val=&quot;0&quot;/&gt;&lt;Image&gt;&lt;filename val=&quot;C:\Users\delroy\AppData\Local\Temp\CP245612731609Session\CPTrustFolder245612731609\PPTImport245622696000\data\asimages\{136639DE-7047-4DA2-BCFB-DCC410370FC1}_2.png&quot;/&gt;&lt;left val=&quot;165&quot;/&gt;&lt;top val=&quot;242&quot;/&gt;&lt;width val=&quot;449&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2&quot;/&gt;&lt;lineCharCount val=&quot;36&quot;/&gt;&lt;lineCharCount val=&quot;38&quot;/&gt;&lt;lineCharCount val=&quot;19&quot;/&gt;&lt;lineCharCount val=&quot;41&quot;/&gt;&lt;lineCharCount val=&quot;5&quot;/&gt;&lt;/TableIndex&gt;&lt;/ShapeTextInfo&gt;"/>
  <p:tag name="HTML_SHAPEINFO" val="&lt;ThreeDShapeInfo&gt;&lt;uuid val=&quot;{ADDA2F98-45AE-4F96-928D-F597FB00B0D3}&quot;/&gt;&lt;isInvalidForFieldText val=&quot;0&quot;/&gt;&lt;Image&gt;&lt;filename val=&quot;C:\Users\delroy\AppData\Local\Temp\CP245612731609Session\CPTrustFolder245612731609\PPTImport245622696000\data\asimages\{ADDA2F98-45AE-4F96-928D-F597FB00B0D3}_2.png&quot;/&gt;&lt;left val=&quot;161&quot;/&gt;&lt;top val=&quot;326&quot;/&gt;&lt;width val=&quot;453&quot;/&gt;&lt;height val=&quot;27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9&quot;/&gt;&lt;lineCharCount val=&quot;46&quot;/&gt;&lt;lineCharCount val=&quot;12&quot;/&gt;&lt;lineCharCount val=&quot;46&quot;/&gt;&lt;lineCharCount val=&quot;11&quot;/&gt;&lt;/TableIndex&gt;&lt;/ShapeTextInfo&gt;"/>
  <p:tag name="HTML_SHAPEINFO" val="&lt;ThreeDShapeInfo&gt;&lt;uuid val=&quot;{9DE6CF07-1A69-4370-AB6A-B5A461FD36C8}&quot;/&gt;&lt;isInvalidForFieldText val=&quot;0&quot;/&gt;&lt;Image&gt;&lt;filename val=&quot;C:\Users\delroy\AppData\Local\Temp\CP245612731609Session\CPTrustFolder245612731609\PPTImport245622696000\data\asimages\{9DE6CF07-1A69-4370-AB6A-B5A461FD36C8}_2.png&quot;/&gt;&lt;left val=&quot;660&quot;/&gt;&lt;top val=&quot;326&quot;/&gt;&lt;width val=&quot;453&quot;/&gt;&lt;height val=&quot;27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C7E9119E-C035-4E9D-9664-542DD3EA6789}&quot;/&gt;&lt;isInvalidForFieldText val=&quot;0&quot;/&gt;&lt;Image&gt;&lt;filename val=&quot;C:\Users\delroy\AppData\Local\Temp\CP245612731609Session\CPTrustFolder245612731609\PPTImport245622696000\data\asimages\{C7E9119E-C035-4E9D-9664-542DD3EA6789}_2.png&quot;/&gt;&lt;left val=&quot;664&quot;/&gt;&lt;top val=&quot;242&quot;/&gt;&lt;width val=&quot;449&quot;/&gt;&lt;height val=&quot;8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8B76276C-CFDD-4948-A8F3-A48F6574E1AC}&quot;/&gt;&lt;isInvalidForFieldText val=&quot;0&quot;/&gt;&lt;Image&gt;&lt;filename val=&quot;C:\Users\delroy\AppData\Local\Temp\CP245612731609Session\CPTrustFolder245612731609\PPTImport245622696000\data\asimages\{8B76276C-CFDD-4948-A8F3-A48F6574E1AC}_2.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quot;/&gt;&lt;lineCharCount val=&quot;11&quot;/&gt;&lt;/TableIndex&gt;&lt;/ShapeTextInfo&gt;"/>
  <p:tag name="HTML_SHAPEINFO" val="&lt;ThreeDShapeInfo&gt;&lt;uuid val=&quot;{2F8468D5-23D1-4169-98F4-6B47F0661847}&quot;/&gt;&lt;isInvalidForFieldText val=&quot;0&quot;/&gt;&lt;Image&gt;&lt;filename val=&quot;C:\Users\delroy\AppData\Local\Temp\CP245612731609Session\CPTrustFolder245612731609\PPTImport245622696000\data\asimages\{2F8468D5-23D1-4169-98F4-6B47F0661847}_3.png&quot;/&gt;&lt;left val=&quot;83&quot;/&gt;&lt;top val=&quot;234&quot;/&gt;&lt;width val=&quot;472&quot;/&gt;&lt;height val=&quot;121&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14&quot;/&gt;&lt;lineCharCount val=&quot;2&quot;/&gt;&lt;lineCharCount val=&quot;11&quot;/&gt;&lt;lineCharCount val=&quot;9&quot;/&gt;&lt;lineCharCount val=&quot;10&quot;/&gt;&lt;lineCharCount val=&quot;3&quot;/&gt;&lt;lineCharCount val=&quot;1&quot;/&gt;&lt;lineCharCount val=&quot;29&quot;/&gt;&lt;lineCharCount val=&quot;38&quot;/&gt;&lt;lineCharCount val=&quot;33&quot;/&gt;&lt;lineCharCount val=&quot;21&quot;/&gt;&lt;lineCharCount val=&quot;21&quot;/&gt;&lt;lineCharCount val=&quot;22&quot;/&gt;&lt;lineCharCount val=&quot;24&quot;/&gt;&lt;/TableIndex&gt;&lt;/ShapeTextInfo&gt;"/>
  <p:tag name="HTML_SHAPEINFO" val="&lt;ThreeDShapeInfo&gt;&lt;uuid val=&quot;{94F540A4-67DE-4E91-AB80-28EFE9544C74}&quot;/&gt;&lt;isInvalidForFieldText val=&quot;0&quot;/&gt;&lt;Image&gt;&lt;filename val=&quot;C:\Users\delroy\AppData\Local\Temp\CP245612731609Session\CPTrustFolder245612731609\PPTImport245622696000\data\asimages\{94F540A4-67DE-4E91-AB80-28EFE9544C74}_3.png&quot;/&gt;&lt;left val=&quot;664&quot;/&gt;&lt;top val=&quot;47&quot;/&gt;&lt;width val=&quot;580&quot;/&gt;&lt;height val=&quot;622&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6&quot;/&gt;&lt;lineCharCount val=&quot;42&quot;/&gt;&lt;/TableIndex&gt;&lt;/ShapeTextInfo&gt;"/>
  <p:tag name="HTML_SHAPEINFO" val="&lt;ThreeDShapeInfo&gt;&lt;uuid val=&quot;{69DE82CC-515A-412E-AF2F-96C40E807478}&quot;/&gt;&lt;isInvalidForFieldText val=&quot;0&quot;/&gt;&lt;Image&gt;&lt;filename val=&quot;C:\Users\delroy\AppData\Local\Temp\CP245612731609Session\CPTrustFolder245612731609\PPTImport245622696000\data\asimages\{69DE82CC-515A-412E-AF2F-96C40E807478}_3.png&quot;/&gt;&lt;left val=&quot;116&quot;/&gt;&lt;top val=&quot;370&quot;/&gt;&lt;width val=&quot;399&quot;/&gt;&lt;height val=&quot;233&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0&quot;/&gt;&lt;/TableIndex&gt;&lt;/ShapeTextInfo&gt;"/>
  <p:tag name="HTML_SHAPEINFO" val="&lt;ThreeDShapeInfo&gt;&lt;uuid val=&quot;{F623CFB9-2294-4422-A868-01A766F11255}&quot;/&gt;&lt;isInvalidForFieldText val=&quot;0&quot;/&gt;&lt;Image&gt;&lt;filename val=&quot;C:\Users\delroy\AppData\Local\Temp\CP245612731609Session\CPTrustFolder245612731609\PPTImport245622696000\data\asimages\{F623CFB9-2294-4422-A868-01A766F11255}_4.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0&quot;/&gt;&lt;lineCharCount val=&quot;20&quot;/&gt;&lt;lineCharCount val=&quot;1&quot;/&gt;&lt;lineCharCount val=&quot;37&quot;/&gt;&lt;lineCharCount val=&quot;2&quot;/&gt;&lt;lineCharCount val=&quot;28&quot;/&gt;&lt;lineCharCount val=&quot;15&quot;/&gt;&lt;lineCharCount val=&quot;19&quot;/&gt;&lt;lineCharCount val=&quot;1&quot;/&gt;&lt;/TableIndex&gt;&lt;/ShapeTextInfo&gt;"/>
  <p:tag name="HTML_SHAPEINFO" val="&lt;ThreeDShapeInfo&gt;&lt;uuid val=&quot;{EFDD65CA-70B6-4D26-AF7E-CCD89D472B53}&quot;/&gt;&lt;isInvalidForFieldText val=&quot;0&quot;/&gt;&lt;Image&gt;&lt;filename val=&quot;C:\Users\delroy\AppData\Local\Temp\CP245612731609Session\CPTrustFolder245612731609\PPTImport245622696000\data\asimages\{EFDD65CA-70B6-4D26-AF7E-CCD89D472B53}_4.png&quot;/&gt;&lt;left val=&quot;617&quot;/&gt;&lt;top val=&quot;274&quot;/&gt;&lt;width val=&quot;504&quot;/&gt;&lt;height val=&quot;328&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F4A502D0-C276-4411-93EE-99463D8E7DCC}&quot;/&gt;&lt;isInvalidForFieldText val=&quot;0&quot;/&gt;&lt;Image&gt;&lt;filename val=&quot;C:\Users\delroy\AppData\Local\Temp\CP245612731609Session\CPTrustFolder245612731609\PPTImport245622696000\data\asimages\{F4A502D0-C276-4411-93EE-99463D8E7DCC}_5.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2&quot;/&gt;&lt;lineCharCount val=&quot;2&quot;/&gt;&lt;lineCharCount val=&quot;24&quot;/&gt;&lt;lineCharCount val=&quot;31&quot;/&gt;&lt;lineCharCount val=&quot;9&quot;/&gt;&lt;lineCharCount val=&quot;32&quot;/&gt;&lt;lineCharCount val=&quot;1&quot;/&gt;&lt;/TableIndex&gt;&lt;/ShapeTextInfo&gt;"/>
  <p:tag name="HTML_SHAPEINFO" val="&lt;ThreeDShapeInfo&gt;&lt;uuid val=&quot;{C9BC0D73-104E-4E36-B0DB-F709A62C64D2}&quot;/&gt;&lt;isInvalidForFieldText val=&quot;0&quot;/&gt;&lt;Image&gt;&lt;filename val=&quot;C:\Users\delroy\AppData\Local\Temp\CP245612731609Session\CPTrustFolder245612731609\PPTImport245622696000\data\asimages\{C9BC0D73-104E-4E36-B0DB-F709A62C64D2}_5.png&quot;/&gt;&lt;left val=&quot;160&quot;/&gt;&lt;top val=&quot;273&quot;/&gt;&lt;width val=&quot;454&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20&quot;/&gt;&lt;lineCharCount val=&quot;2&quot;/&gt;&lt;lineCharCount val=&quot;19&quot;/&gt;&lt;lineCharCount val=&quot;33&quot;/&gt;&lt;lineCharCount val=&quot;9&quot;/&gt;&lt;lineCharCount val=&quot;33&quot;/&gt;&lt;lineCharCount val=&quot;1&quot;/&gt;&lt;/TableIndex&gt;&lt;/ShapeTextInfo&gt;"/>
  <p:tag name="HTML_SHAPEINFO" val="&lt;ThreeDShapeInfo&gt;&lt;uuid val=&quot;{69D7C28E-CAAA-4D46-84FC-213896AC36AA}&quot;/&gt;&lt;isInvalidForFieldText val=&quot;0&quot;/&gt;&lt;Image&gt;&lt;filename val=&quot;C:\Users\delroy\AppData\Local\Temp\CP245612731609Session\CPTrustFolder245612731609\PPTImport245622696000\data\asimages\{69D7C28E-CAAA-4D46-84FC-213896AC36AA}_5.png&quot;/&gt;&lt;left val=&quot;659&quot;/&gt;&lt;top val=&quot;273&quot;/&gt;&lt;width val=&quot;454&quot;/&gt;&lt;height val=&quot;329&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EBD2CCC0-FC9D-4438-84C6-A434A5F3967D}&quot;/&gt;&lt;isInvalidForFieldText val=&quot;0&quot;/&gt;&lt;Image&gt;&lt;filename val=&quot;C:\Users\delroy\AppData\Local\Temp\CP245612731609Session\CPTrustFolder245612731609\PPTImport245622696000\data\asimages\{EBD2CCC0-FC9D-4438-84C6-A434A5F3967D}_6.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9&quot;/&gt;&lt;lineCharCount val=&quot;2&quot;/&gt;&lt;lineCharCount val=&quot;18&quot;/&gt;&lt;lineCharCount val=&quot;1&quot;/&gt;&lt;/TableIndex&gt;&lt;/ShapeTextInfo&gt;"/>
  <p:tag name="HTML_SHAPEINFO" val="&lt;ThreeDShapeInfo&gt;&lt;uuid val=&quot;{E05DC899-8C21-49ED-94EF-E167E9359443}&quot;/&gt;&lt;isInvalidForFieldText val=&quot;0&quot;/&gt;&lt;Image&gt;&lt;filename val=&quot;C:\Users\delroy\AppData\Local\Temp\CP245612731609Session\CPTrustFolder245612731609\PPTImport245622696000\data\asimages\{E05DC899-8C21-49ED-94EF-E167E9359443}_6.png&quot;/&gt;&lt;left val=&quot;160&quot;/&gt;&lt;top val=&quot;273&quot;/&gt;&lt;width val=&quot;454&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0&quot;/&gt;&lt;lineCharCount val=&quot;2&quot;/&gt;&lt;lineCharCount val=&quot;29&quot;/&gt;&lt;lineCharCount val=&quot;1&quot;/&gt;&lt;/TableIndex&gt;&lt;/ShapeTextInfo&gt;"/>
  <p:tag name="HTML_SHAPEINFO" val="&lt;ThreeDShapeInfo&gt;&lt;uuid val=&quot;{A32B9CFE-9FB4-4E6F-9A4A-E74938DB6205}&quot;/&gt;&lt;isInvalidForFieldText val=&quot;0&quot;/&gt;&lt;Image&gt;&lt;filename val=&quot;C:\Users\delroy\AppData\Local\Temp\CP245612731609Session\CPTrustFolder245612731609\PPTImport245622696000\data\asimages\{A32B9CFE-9FB4-4E6F-9A4A-E74938DB6205}_6.png&quot;/&gt;&lt;left val=&quot;659&quot;/&gt;&lt;top val=&quot;273&quot;/&gt;&lt;width val=&quot;454&quot;/&gt;&lt;height val=&quot;329&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6&quot;/&gt;&lt;/TableIndex&gt;&lt;/ShapeTextInfo&gt;"/>
  <p:tag name="HTML_SHAPEINFO" val="&lt;ThreeDShapeInfo&gt;&lt;uuid val=&quot;{01B59EDE-0DEE-437B-82E0-0D7D7231CF9E}&quot;/&gt;&lt;isInvalidForFieldText val=&quot;0&quot;/&gt;&lt;Image&gt;&lt;filename val=&quot;C:\Users\delroy\AppData\Local\Temp\CP245612731609Session\CPTrustFolder245612731609\PPTImport245622696000\data\asimages\{01B59EDE-0DEE-437B-82E0-0D7D7231CF9E}_7.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8&quot;/&gt;&lt;lineCharCount val=&quot;32&quot;/&gt;&lt;lineCharCount val=&quot;35&quot;/&gt;&lt;lineCharCount val=&quot;12&quot;/&gt;&lt;lineCharCount val=&quot;36&quot;/&gt;&lt;lineCharCount val=&quot;38&quot;/&gt;&lt;lineCharCount val=&quot;38&quot;/&gt;&lt;/TableIndex&gt;&lt;/ShapeTextInfo&gt;"/>
  <p:tag name="HTML_SHAPEINFO" val="&lt;ThreeDShapeInfo&gt;&lt;uuid val=&quot;{6BFD4F3B-516E-4820-8D63-57C7F77B66BB}&quot;/&gt;&lt;isInvalidForFieldText val=&quot;0&quot;/&gt;&lt;Image&gt;&lt;filename val=&quot;C:\Users\delroy\AppData\Local\Temp\CP245612731609Session\CPTrustFolder245612731609\PPTImport245622696000\data\asimages\{6BFD4F3B-516E-4820-8D63-57C7F77B66BB}_7.png&quot;/&gt;&lt;left val=&quot;161&quot;/&gt;&lt;top val=&quot;273&quot;/&gt;&lt;width val=&quot;454&quot;/&gt;&lt;height val=&quot;32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24&quot;/&gt;&lt;lineCharCount val=&quot;2&quot;/&gt;&lt;lineCharCount val=&quot;20&quot;/&gt;&lt;lineCharCount val=&quot;1&quot;/&gt;&lt;/TableIndex&gt;&lt;/ShapeTextInfo&gt;"/>
  <p:tag name="HTML_SHAPEINFO" val="&lt;ThreeDShapeInfo&gt;&lt;uuid val=&quot;{765073BF-E25C-4E5B-8B04-D204EF8F4CD1}&quot;/&gt;&lt;isInvalidForFieldText val=&quot;0&quot;/&gt;&lt;Image&gt;&lt;filename val=&quot;C:\Users\delroy\AppData\Local\Temp\CP245612731609Session\CPTrustFolder245612731609\PPTImport245622696000\data\asimages\{765073BF-E25C-4E5B-8B04-D204EF8F4CD1}_7.png&quot;/&gt;&lt;left val=&quot;659&quot;/&gt;&lt;top val=&quot;273&quot;/&gt;&lt;width val=&quot;454&quot;/&gt;&lt;height val=&quot;329&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9&quot;/&gt;&lt;lineCharCount val=&quot;13&quot;/&gt;&lt;/TableIndex&gt;&lt;/ShapeTextInfo&gt;"/>
  <p:tag name="HTML_SHAPEINFO" val="&lt;ThreeDShapeInfo&gt;&lt;uuid val=&quot;{F61F8CC3-BCFE-4049-8161-C45C4C609EEC}&quot;/&gt;&lt;isInvalidForFieldText val=&quot;0&quot;/&gt;&lt;Image&gt;&lt;filename val=&quot;C:\Users\delroy\AppData\Local\Temp\CP245612731609Session\CPTrustFolder245612731609\PPTImport245622696000\data\asimages\{F61F8CC3-BCFE-4049-8161-C45C4C609EEC}_8.png&quot;/&gt;&lt;left val=&quot;83&quot;/&gt;&lt;top val=&quot;234&quot;/&gt;&lt;width val=&quot;472&quot;/&gt;&lt;height val=&quot;121&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2&quot;/&gt;&lt;lineCharCount val=&quot;11&quot;/&gt;&lt;lineCharCount val=&quot;2&quot;/&gt;&lt;lineCharCount val=&quot;14&quot;/&gt;&lt;lineCharCount val=&quot;24&quot;/&gt;&lt;lineCharCount val=&quot;1&quot;/&gt;&lt;lineCharCount val=&quot;19&quot;/&gt;&lt;lineCharCount val=&quot;19&quot;/&gt;&lt;lineCharCount val=&quot;19&quot;/&gt;&lt;lineCharCount val=&quot;1&quot;/&gt;&lt;lineCharCount val=&quot;23&quot;/&gt;&lt;lineCharCount val=&quot;23&quot;/&gt;&lt;lineCharCount val=&quot;1&quot;/&gt;&lt;lineCharCount val=&quot;17&quot;/&gt;&lt;lineCharCount val=&quot;23&quot;/&gt;&lt;lineCharCount val=&quot;1&quot;/&gt;&lt;lineCharCount val=&quot;25&quot;/&gt;&lt;lineCharCount val=&quot;33&quot;/&gt;&lt;lineCharCount val=&quot;5&quot;/&gt;&lt;lineCharCount val=&quot;17&quot;/&gt;&lt;lineCharCount val=&quot;1&quot;/&gt;&lt;lineCharCount val=&quot;14&quot;/&gt;&lt;lineCharCount val=&quot;1&quot;/&gt;&lt;/TableIndex&gt;&lt;/ShapeTextInfo&gt;"/>
  <p:tag name="HTML_SHAPEINFO" val="&lt;ThreeDShapeInfo&gt;&lt;uuid val=&quot;{D351E4F2-20AE-420F-A6A0-FBC13FB1132A}&quot;/&gt;&lt;isInvalidForFieldText val=&quot;0&quot;/&gt;&lt;Image&gt;&lt;filename val=&quot;C:\Users\delroy\AppData\Local\Temp\CP245612731609Session\CPTrustFolder245612731609\PPTImport245622696000\data\asimages\{D351E4F2-20AE-420F-A6A0-FBC13FB1132A}_8.png&quot;/&gt;&lt;left val=&quot;665&quot;/&gt;&lt;top val=&quot;45&quot;/&gt;&lt;width val=&quot;547&quot;/&gt;&lt;height val=&quot;657&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0D5BE00C-D451-46C2-A57A-1657412D236F}&quot;/&gt;&lt;isInvalidForFieldText val=&quot;0&quot;/&gt;&lt;Image&gt;&lt;filename val=&quot;C:\Users\delroy\AppData\Local\Temp\CP245612731609Session\CPTrustFolder245612731609\PPTImport245622696000\data\asimages\{0D5BE00C-D451-46C2-A57A-1657412D236F}_8.png&quot;/&gt;&lt;left val=&quot;116&quot;/&gt;&lt;top val=&quot;370&quot;/&gt;&lt;width val=&quot;399&quot;/&gt;&lt;height val=&quot;233&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711</TotalTime>
  <Words>1039</Words>
  <Application>Microsoft Office PowerPoint</Application>
  <PresentationFormat>Widescreen</PresentationFormat>
  <Paragraphs>115</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Consolas</vt:lpstr>
      <vt:lpstr>Gill Sans MT</vt:lpstr>
      <vt:lpstr>Gill Sans MT (Body)</vt:lpstr>
      <vt:lpstr>Parcel</vt:lpstr>
      <vt:lpstr>Dynamic Stack Structure</vt:lpstr>
      <vt:lpstr>Stack implementations</vt:lpstr>
      <vt:lpstr>Dynamic Stack header file</vt:lpstr>
      <vt:lpstr>Instantiating and initializing</vt:lpstr>
      <vt:lpstr>Required operations</vt:lpstr>
      <vt:lpstr>Optional Operations</vt:lpstr>
      <vt:lpstr>destroying / deallocating memory</vt:lpstr>
      <vt:lpstr>Making and using A Dynamic Stack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Stack</dc:title>
  <dc:creator>Delroy Brinkerhoff</dc:creator>
  <cp:lastModifiedBy>delroy</cp:lastModifiedBy>
  <cp:revision>32</cp:revision>
  <dcterms:created xsi:type="dcterms:W3CDTF">2016-07-13T22:03:45Z</dcterms:created>
  <dcterms:modified xsi:type="dcterms:W3CDTF">2026-05-11T20:20:34Z</dcterms:modified>
</cp:coreProperties>
</file>