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notesSlides/notesSlide1.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2.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5.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6.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8.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64" r:id="rId4"/>
    <p:sldId id="261" r:id="rId5"/>
    <p:sldId id="262" r:id="rId6"/>
    <p:sldId id="260" r:id="rId7"/>
    <p:sldId id="258"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2F0C50-857F-4FBE-B692-9A6EBF62BBC2}" type="datetimeFigureOut">
              <a:rPr lang="en-US" smtClean="0"/>
              <a:t>5/29/2024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539409-AE41-4925-A15D-421062862AAA}" type="slidenum">
              <a:rPr lang="en-US" smtClean="0"/>
              <a:t>‹#›</a:t>
            </a:fld>
            <a:endParaRPr lang="en-US" dirty="0"/>
          </a:p>
        </p:txBody>
      </p:sp>
    </p:spTree>
    <p:extLst>
      <p:ext uri="{BB962C8B-B14F-4D97-AF65-F5344CB8AC3E}">
        <p14:creationId xmlns:p14="http://schemas.microsoft.com/office/powerpoint/2010/main" val="251057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One-dimensional arrays are often sufficient for most of our programming needs if we are not working in a specialized field like mathematics or engineering. Nevertheless, we sometimes need two- or three-dimensional arrays. This section explores some problems and solutions for creating and using them.</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1</a:t>
            </a:fld>
            <a:endParaRPr lang="en-US" dirty="0"/>
          </a:p>
        </p:txBody>
      </p:sp>
    </p:spTree>
    <p:extLst>
      <p:ext uri="{BB962C8B-B14F-4D97-AF65-F5344CB8AC3E}">
        <p14:creationId xmlns:p14="http://schemas.microsoft.com/office/powerpoint/2010/main" val="746177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In the </a:t>
            </a:r>
            <a:r>
              <a:rPr lang="en-US" sz="1800" dirty="0" err="1">
                <a:effectLst/>
                <a:latin typeface="Times New Roman" panose="02020603050405020304" pitchFamily="18" charset="0"/>
                <a:ea typeface="Times New Roman" panose="02020603050405020304" pitchFamily="18" charset="0"/>
              </a:rPr>
              <a:t>multtab</a:t>
            </a:r>
            <a:r>
              <a:rPr lang="en-US" sz="1800" dirty="0">
                <a:effectLst/>
                <a:latin typeface="Times New Roman" panose="02020603050405020304" pitchFamily="18" charset="0"/>
                <a:ea typeface="Times New Roman" panose="02020603050405020304" pitchFamily="18" charset="0"/>
              </a:rPr>
              <a:t> example earlier in this chapter, we saw that it was easy to create a two-dimensional array as an automatic variable on the stack—so long as we know all the dimension sizes when we write the code. It's also easy to create a one-dimensional array dynamically on the heap using a variable as the dimension size.</a:t>
            </a:r>
          </a:p>
          <a:p>
            <a:pPr marL="0" marR="0"/>
            <a:r>
              <a:rPr lang="en-US" sz="1800" dirty="0">
                <a:effectLst/>
                <a:latin typeface="Times New Roman" panose="02020603050405020304" pitchFamily="18" charset="0"/>
                <a:ea typeface="Times New Roman" panose="02020603050405020304" pitchFamily="18" charset="0"/>
              </a:rPr>
              <a:t>Unfortunately, creating two-dimensional arrays dynamically on the heap is more challenging. Furthermore, it doesn't matter if we specify the dimension sizes with constants or variables: both fail.</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2</a:t>
            </a:fld>
            <a:endParaRPr lang="en-US" dirty="0"/>
          </a:p>
        </p:txBody>
      </p:sp>
    </p:spTree>
    <p:extLst>
      <p:ext uri="{BB962C8B-B14F-4D97-AF65-F5344CB8AC3E}">
        <p14:creationId xmlns:p14="http://schemas.microsoft.com/office/powerpoint/2010/main" val="33102727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Automatic type deduction, an extension of the "auto" keyword's behavior, is the first workaround. The syntax's simplicity makes it a good solution. Nevertheless, one disadvantage may render it unusable for some problems. While the first dimension can be dynamic, a variable whose value the program determines at runtime, the second and subsequent dimensions must be a compile-time constant.</a:t>
            </a:r>
          </a:p>
          <a:p>
            <a:pPr marL="0" marR="0"/>
            <a:r>
              <a:rPr lang="en-US" sz="1800" dirty="0">
                <a:effectLst/>
                <a:latin typeface="Times New Roman" panose="02020603050405020304" pitchFamily="18" charset="0"/>
                <a:ea typeface="Times New Roman" panose="02020603050405020304" pitchFamily="18" charset="0"/>
              </a:rPr>
              <a:t>Given this limitation, programs instantiate the array with the "new" operator and let the compiler determine the appropriate data type.</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3</a:t>
            </a:fld>
            <a:endParaRPr lang="en-US" dirty="0"/>
          </a:p>
        </p:txBody>
      </p:sp>
    </p:spTree>
    <p:extLst>
      <p:ext uri="{BB962C8B-B14F-4D97-AF65-F5344CB8AC3E}">
        <p14:creationId xmlns:p14="http://schemas.microsoft.com/office/powerpoint/2010/main" val="31983503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C++ allows programmers to create one-dimensional or linear arrays and specify their size at runtime. We can use this capability to create a two-dimensional array as an array of arrays, our second workaround. Although making and eventually destroying the component arrays requires additional effort, the advantages are that we can create arrays perfectly sized for a specific problem and use the natural two-dimensional or two-index notation in our programs. These advantages often justify the disadvantages.</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4</a:t>
            </a:fld>
            <a:endParaRPr lang="en-US" dirty="0"/>
          </a:p>
        </p:txBody>
      </p:sp>
    </p:spTree>
    <p:extLst>
      <p:ext uri="{BB962C8B-B14F-4D97-AF65-F5344CB8AC3E}">
        <p14:creationId xmlns:p14="http://schemas.microsoft.com/office/powerpoint/2010/main" val="3190178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Creating a two-dimensional array as an array of arrays is a two-step process. In the first step, boxed in red, we make the array of pointers. The variable "table" is a pointer that points to an array of pointers, so we define it as a double-pointer with two asterisks. Each element in the row array is a pointer pointing to a data array, an array of integers. Therefore, the "new" operator creates an array of integer pointers.</a:t>
            </a:r>
          </a:p>
          <a:p>
            <a:pPr marL="0" marR="0"/>
            <a:r>
              <a:rPr lang="en-US" sz="1800" dirty="0">
                <a:effectLst/>
                <a:latin typeface="Times New Roman" panose="02020603050405020304" pitchFamily="18" charset="0"/>
                <a:ea typeface="Times New Roman" panose="02020603050405020304" pitchFamily="18" charset="0"/>
              </a:rPr>
              <a:t>In the second step, boxed in blue, we create each data array one at a time with a for-loop. Each element of these arrays is an integer. By changing the type names at the indicated locations, we can also make an array of doubles or instances of a class.</a:t>
            </a:r>
          </a:p>
          <a:p>
            <a:pPr marL="0" marR="0"/>
            <a:r>
              <a:rPr lang="en-US" sz="1800" dirty="0">
                <a:effectLst/>
                <a:latin typeface="Times New Roman" panose="02020603050405020304" pitchFamily="18" charset="0"/>
                <a:ea typeface="Times New Roman" panose="02020603050405020304" pitchFamily="18" charset="0"/>
              </a:rPr>
              <a:t>Once we have created the two-dimensional array, we can use it throughout the rest of the program with the two-index notation.</a:t>
            </a:r>
          </a:p>
          <a:p>
            <a:pPr marL="0" marR="0"/>
            <a:r>
              <a:rPr lang="en-US" sz="1800" dirty="0">
                <a:effectLst/>
                <a:latin typeface="Times New Roman" panose="02020603050405020304" pitchFamily="18" charset="0"/>
                <a:ea typeface="Times New Roman" panose="02020603050405020304" pitchFamily="18" charset="0"/>
              </a:rPr>
              <a:t>When we finish using the array, we destroy it in the reverse order of how we created it. The square brackets added to the "delete" operator indicate that we are destroying an array rather than a single data item.</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5</a:t>
            </a:fld>
            <a:endParaRPr lang="en-US" dirty="0"/>
          </a:p>
        </p:txBody>
      </p:sp>
    </p:spTree>
    <p:extLst>
      <p:ext uri="{BB962C8B-B14F-4D97-AF65-F5344CB8AC3E}">
        <p14:creationId xmlns:p14="http://schemas.microsoft.com/office/powerpoint/2010/main" val="3348401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As a third workaround, we can also use row-major ordering to create an array that behaves like a two-dimensional array and specify both dimension sizes at runtime. First, we write a function (named "index" in this example) that carries out the row-major calculation. Next, we create a one-dimensional array large enough to hold all the two-dimensional array elements—this operation is like calculating the area of a rectangle.</a:t>
            </a:r>
          </a:p>
          <a:p>
            <a:pPr marL="0" marR="0"/>
            <a:r>
              <a:rPr lang="en-US" sz="1800" dirty="0">
                <a:effectLst/>
                <a:latin typeface="Times New Roman" panose="02020603050405020304" pitchFamily="18" charset="0"/>
                <a:ea typeface="Times New Roman" panose="02020603050405020304" pitchFamily="18" charset="0"/>
              </a:rPr>
              <a:t>This "trick" synthesizes a two-dimensional array from a linear one by mapping the row and column indexes from a problem to the linear array's single index value. The function is optional as we can embed the row-major calculation inside the array index, but this approach separates the mapping operation from the original problem.</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6</a:t>
            </a:fld>
            <a:endParaRPr lang="en-US" dirty="0"/>
          </a:p>
        </p:txBody>
      </p:sp>
    </p:spTree>
    <p:extLst>
      <p:ext uri="{BB962C8B-B14F-4D97-AF65-F5344CB8AC3E}">
        <p14:creationId xmlns:p14="http://schemas.microsoft.com/office/powerpoint/2010/main" val="3764513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We previously established the connection between a two-dimensional array, an array list's storage order, and row-major ordering. The initializer list's elements are saved to the array by rows: first, the top row, then the second row, then the third, and finally, the last or bottom row. The program saves the two-dimensional array as one-dimensional in computer memory. This behavior matches the rows-by-columns view of two-dimensional arrays but fails when extending it to three or more dimensions.</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7</a:t>
            </a:fld>
            <a:endParaRPr lang="en-US" dirty="0"/>
          </a:p>
        </p:txBody>
      </p:sp>
    </p:spTree>
    <p:extLst>
      <p:ext uri="{BB962C8B-B14F-4D97-AF65-F5344CB8AC3E}">
        <p14:creationId xmlns:p14="http://schemas.microsoft.com/office/powerpoint/2010/main" val="1755821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Initializer lists always fill arrays from the last to the first dimension, right-to-left, in reverse English reading order. Consequently, elements in the last dimension are contiguous in memory, and the lists fill three-dimensional arrays by layers rather than rows. The text refers to this as "initializer list order."</a:t>
            </a:r>
          </a:p>
          <a:p>
            <a:pPr marL="0" marR="0"/>
            <a:r>
              <a:rPr lang="en-US" sz="1800" dirty="0">
                <a:effectLst/>
                <a:latin typeface="Times New Roman" panose="02020603050405020304" pitchFamily="18" charset="0"/>
                <a:ea typeface="Times New Roman" panose="02020603050405020304" pitchFamily="18" charset="0"/>
              </a:rPr>
              <a:t>We can use the standard row-major mapping operation, extended to three dimensions, to create an index function, allowing us to synthesize a three-dimensional array whose dimension sizes the program determines at runtime. Once the program makes the array, using the index function is straightforward.</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8</a:t>
            </a:fld>
            <a:endParaRPr lang="en-US" dirty="0"/>
          </a:p>
        </p:txBody>
      </p:sp>
    </p:spTree>
    <p:extLst>
      <p:ext uri="{BB962C8B-B14F-4D97-AF65-F5344CB8AC3E}">
        <p14:creationId xmlns:p14="http://schemas.microsoft.com/office/powerpoint/2010/main" val="10614867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r>
              <a:rPr lang="en-US" sz="1800" dirty="0">
                <a:effectLst/>
                <a:latin typeface="Times New Roman" panose="02020603050405020304" pitchFamily="18" charset="0"/>
                <a:ea typeface="Times New Roman" panose="02020603050405020304" pitchFamily="18" charset="0"/>
              </a:rPr>
              <a:t>I prefer to imagine a three-dimensional array's indexes in a row-by-column-by-layer order. This organization parallels mathematical usage but precludes using initializer lists in C++ programs. Fortunately, three-dimensional arrays are uncommon in general programming, and considering that the values in initializer lists are specified at compile time, initializing three-dimensional arrays with initializer lists is quite rare.</a:t>
            </a:r>
          </a:p>
          <a:p>
            <a:pPr marL="0" marR="0"/>
            <a:r>
              <a:rPr lang="en-US" sz="1800" dirty="0">
                <a:effectLst/>
                <a:latin typeface="Times New Roman" panose="02020603050405020304" pitchFamily="18" charset="0"/>
                <a:ea typeface="Times New Roman" panose="02020603050405020304" pitchFamily="18" charset="0"/>
              </a:rPr>
              <a:t>We can still create an index function mapping a three-dimensional array's indexes to a single linear index value. However, the mapping expression does not follow the standard row-major mapping operation. The mapping operation skips over the preceding layers to locate an element inside the array. For example, to find the letter 'T,' the program must skip the layer with the letters 'A' through 'L.' Recalling that C++ arrays are zero-indexed, the mapping operation skips the layers with the expression </a:t>
            </a:r>
            <a:r>
              <a:rPr lang="en-US" sz="1800" dirty="0" err="1">
                <a:effectLst/>
                <a:latin typeface="Times New Roman" panose="02020603050405020304" pitchFamily="18" charset="0"/>
                <a:ea typeface="Times New Roman" panose="02020603050405020304" pitchFamily="18" charset="0"/>
              </a:rPr>
              <a:t>nrows</a:t>
            </a:r>
            <a:r>
              <a:rPr lang="en-US" sz="1800" dirty="0">
                <a:effectLst/>
                <a:latin typeface="Times New Roman" panose="02020603050405020304" pitchFamily="18" charset="0"/>
                <a:ea typeface="Times New Roman" panose="02020603050405020304" pitchFamily="18" charset="0"/>
              </a:rPr>
              <a:t> times </a:t>
            </a:r>
            <a:r>
              <a:rPr lang="en-US" sz="1800" dirty="0" err="1">
                <a:effectLst/>
                <a:latin typeface="Times New Roman" panose="02020603050405020304" pitchFamily="18" charset="0"/>
                <a:ea typeface="Times New Roman" panose="02020603050405020304" pitchFamily="18" charset="0"/>
              </a:rPr>
              <a:t>ncols</a:t>
            </a:r>
            <a:r>
              <a:rPr lang="en-US" sz="1800" dirty="0">
                <a:effectLst/>
                <a:latin typeface="Times New Roman" panose="02020603050405020304" pitchFamily="18" charset="0"/>
                <a:ea typeface="Times New Roman" panose="02020603050405020304" pitchFamily="18" charset="0"/>
              </a:rPr>
              <a:t> times k. The last part of the operation is the standard two-dimensional row-major operation. The process of making and using the arrays is unchanged from the previous organization.</a:t>
            </a:r>
          </a:p>
          <a:p>
            <a:endParaRPr lang="en-US" dirty="0"/>
          </a:p>
        </p:txBody>
      </p:sp>
      <p:sp>
        <p:nvSpPr>
          <p:cNvPr id="4" name="Slide Number Placeholder 3"/>
          <p:cNvSpPr>
            <a:spLocks noGrp="1"/>
          </p:cNvSpPr>
          <p:nvPr>
            <p:ph type="sldNum" sz="quarter" idx="5"/>
          </p:nvPr>
        </p:nvSpPr>
        <p:spPr/>
        <p:txBody>
          <a:bodyPr/>
          <a:lstStyle/>
          <a:p>
            <a:fld id="{BD539409-AE41-4925-A15D-421062862AAA}" type="slidenum">
              <a:rPr lang="en-US" smtClean="0"/>
              <a:t>9</a:t>
            </a:fld>
            <a:endParaRPr lang="en-US" dirty="0"/>
          </a:p>
        </p:txBody>
      </p:sp>
    </p:spTree>
    <p:extLst>
      <p:ext uri="{BB962C8B-B14F-4D97-AF65-F5344CB8AC3E}">
        <p14:creationId xmlns:p14="http://schemas.microsoft.com/office/powerpoint/2010/main" val="24049676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4.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5" Type="http://schemas.openxmlformats.org/officeDocument/2006/relationships/slideMaster" Target="../slideMasters/slideMaster1.xml"/><Relationship Id="rId4" Type="http://schemas.openxmlformats.org/officeDocument/2006/relationships/tags" Target="../tags/tag2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5/29/2024</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5/29/2024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5/29/2024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4.xml"/><Relationship Id="rId7" Type="http://schemas.openxmlformats.org/officeDocument/2006/relationships/notesSlide" Target="../notesSlides/notesSlide2.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slideLayout" Target="../slideLayouts/slideLayout5.xml"/><Relationship Id="rId5" Type="http://schemas.openxmlformats.org/officeDocument/2006/relationships/tags" Target="../tags/tag36.xml"/><Relationship Id="rId4" Type="http://schemas.openxmlformats.org/officeDocument/2006/relationships/tags" Target="../tags/tag35.xml"/></Relationships>
</file>

<file path=ppt/slides/_rels/slide3.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42.xml"/><Relationship Id="rId7" Type="http://schemas.openxmlformats.org/officeDocument/2006/relationships/notesSlide" Target="../notesSlides/notesSlide4.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slideLayout" Target="../slideLayouts/slideLayout4.xml"/><Relationship Id="rId5" Type="http://schemas.openxmlformats.org/officeDocument/2006/relationships/tags" Target="../tags/tag44.xml"/><Relationship Id="rId4" Type="http://schemas.openxmlformats.org/officeDocument/2006/relationships/tags" Target="../tags/tag43.xml"/></Relationships>
</file>

<file path=ppt/slides/_rels/slide5.xml.rels><?xml version="1.0" encoding="UTF-8" standalone="yes"?>
<Relationships xmlns="http://schemas.openxmlformats.org/package/2006/relationships"><Relationship Id="rId8" Type="http://schemas.openxmlformats.org/officeDocument/2006/relationships/image" Target="../media/image2.emf"/><Relationship Id="rId3" Type="http://schemas.openxmlformats.org/officeDocument/2006/relationships/tags" Target="../tags/tag47.xml"/><Relationship Id="rId7" Type="http://schemas.openxmlformats.org/officeDocument/2006/relationships/notesSlide" Target="../notesSlides/notesSlide5.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slideLayout" Target="../slideLayouts/slideLayout4.xml"/><Relationship Id="rId5" Type="http://schemas.openxmlformats.org/officeDocument/2006/relationships/tags" Target="../tags/tag49.xml"/><Relationship Id="rId4" Type="http://schemas.openxmlformats.org/officeDocument/2006/relationships/tags" Target="../tags/tag48.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51.xml"/><Relationship Id="rId1" Type="http://schemas.openxmlformats.org/officeDocument/2006/relationships/tags" Target="../tags/tag50.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3.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image" Target="../media/image4.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image" Target="../media/image5.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Dynamic and</a:t>
            </a:r>
            <a:br>
              <a:rPr lang="en-US" dirty="0"/>
            </a:br>
            <a:r>
              <a:rPr lang="en-US" dirty="0"/>
              <a:t>Multi-Dimensional Arrays</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Specifying array size at runtime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DF1BE2B-247F-61C3-6D38-02CE3B4BE426}"/>
              </a:ext>
            </a:extLst>
          </p:cNvPr>
          <p:cNvSpPr>
            <a:spLocks noGrp="1"/>
          </p:cNvSpPr>
          <p:nvPr>
            <p:ph type="body" idx="1"/>
            <p:custDataLst>
              <p:tags r:id="rId1"/>
            </p:custDataLst>
          </p:nvPr>
        </p:nvSpPr>
        <p:spPr>
          <a:xfrm>
            <a:off x="1583436" y="2313433"/>
            <a:ext cx="4270248" cy="704087"/>
          </a:xfrm>
        </p:spPr>
        <p:txBody>
          <a:bodyPr/>
          <a:lstStyle/>
          <a:p>
            <a:r>
              <a:rPr lang="en-US" dirty="0"/>
              <a:t>Works</a:t>
            </a:r>
          </a:p>
        </p:txBody>
      </p:sp>
      <p:sp>
        <p:nvSpPr>
          <p:cNvPr id="3" name="Content Placeholder 2">
            <a:extLst>
              <a:ext uri="{FF2B5EF4-FFF2-40B4-BE49-F238E27FC236}">
                <a16:creationId xmlns:a16="http://schemas.microsoft.com/office/drawing/2014/main" id="{B705C399-A2A9-C80C-C1E5-538AAC41094A}"/>
              </a:ext>
            </a:extLst>
          </p:cNvPr>
          <p:cNvSpPr>
            <a:spLocks noGrp="1"/>
          </p:cNvSpPr>
          <p:nvPr>
            <p:ph sz="half" idx="2"/>
            <p:custDataLst>
              <p:tags r:id="rId2"/>
            </p:custDataLst>
          </p:nvPr>
        </p:nvSpPr>
        <p:spPr>
          <a:xfrm>
            <a:off x="1583436" y="3143250"/>
            <a:ext cx="4512564" cy="2596776"/>
          </a:xfrm>
        </p:spPr>
        <p:txBody>
          <a:bodyPr>
            <a:normAutofit/>
          </a:bodyPr>
          <a:lstStyle/>
          <a:p>
            <a:r>
              <a:rPr lang="en-US" dirty="0">
                <a:latin typeface="Consolas" panose="020B0609020204030204" pitchFamily="49" charset="0"/>
              </a:rPr>
              <a:t>int scores[15];</a:t>
            </a:r>
          </a:p>
          <a:p>
            <a:r>
              <a:rPr lang="en-US" dirty="0">
                <a:latin typeface="Consolas" panose="020B0609020204030204" pitchFamily="49" charset="0"/>
              </a:rPr>
              <a:t>int scores[15][10];</a:t>
            </a:r>
          </a:p>
          <a:p>
            <a:r>
              <a:rPr lang="en-US" dirty="0">
                <a:latin typeface="Consolas" panose="020B0609020204030204" pitchFamily="49" charset="0"/>
              </a:rPr>
              <a:t>int* scores = new int[15];</a:t>
            </a:r>
          </a:p>
          <a:p>
            <a:r>
              <a:rPr lang="en-US" dirty="0">
                <a:latin typeface="Consolas" panose="020B0609020204030204" pitchFamily="49" charset="0"/>
              </a:rPr>
              <a:t>int* scores = new int[size];</a:t>
            </a:r>
          </a:p>
          <a:p>
            <a:pPr marL="0" indent="0">
              <a:buNone/>
            </a:pPr>
            <a:endParaRPr lang="en-US" dirty="0">
              <a:latin typeface="Consolas" panose="020B0609020204030204" pitchFamily="49" charset="0"/>
            </a:endParaRPr>
          </a:p>
          <a:p>
            <a:r>
              <a:rPr lang="en-US" dirty="0">
                <a:latin typeface="Consolas" panose="020B0609020204030204" pitchFamily="49" charset="0"/>
              </a:rPr>
              <a:t>void function(int table[ ][12]);</a:t>
            </a:r>
          </a:p>
        </p:txBody>
      </p:sp>
      <p:sp>
        <p:nvSpPr>
          <p:cNvPr id="4" name="Content Placeholder 3">
            <a:extLst>
              <a:ext uri="{FF2B5EF4-FFF2-40B4-BE49-F238E27FC236}">
                <a16:creationId xmlns:a16="http://schemas.microsoft.com/office/drawing/2014/main" id="{4F008ABE-2082-7143-896C-BF2AE4DB12FA}"/>
              </a:ext>
            </a:extLst>
          </p:cNvPr>
          <p:cNvSpPr>
            <a:spLocks noGrp="1"/>
          </p:cNvSpPr>
          <p:nvPr>
            <p:ph sz="quarter" idx="4"/>
            <p:custDataLst>
              <p:tags r:id="rId3"/>
            </p:custDataLst>
          </p:nvPr>
        </p:nvSpPr>
        <p:spPr>
          <a:xfrm>
            <a:off x="6338315" y="3143250"/>
            <a:ext cx="4749895" cy="2596776"/>
          </a:xfrm>
        </p:spPr>
        <p:txBody>
          <a:bodyPr>
            <a:normAutofit/>
          </a:bodyPr>
          <a:lstStyle/>
          <a:p>
            <a:r>
              <a:rPr lang="en-US" dirty="0">
                <a:latin typeface="Consolas" panose="020B0609020204030204" pitchFamily="49" charset="0"/>
              </a:rPr>
              <a:t>int* scores = new int[15][10];</a:t>
            </a:r>
          </a:p>
          <a:p>
            <a:r>
              <a:rPr lang="en-US" dirty="0">
                <a:latin typeface="Consolas" panose="020B0609020204030204" pitchFamily="49" charset="0"/>
              </a:rPr>
              <a:t>int* scores = new int[rows][cols];</a:t>
            </a:r>
          </a:p>
          <a:p>
            <a:endParaRPr lang="en-US" dirty="0">
              <a:latin typeface="Consolas" panose="020B0609020204030204" pitchFamily="49" charset="0"/>
            </a:endParaRPr>
          </a:p>
          <a:p>
            <a:pPr marL="0" indent="0">
              <a:buNone/>
            </a:pPr>
            <a:endParaRPr lang="en-US" dirty="0">
              <a:latin typeface="Consolas" panose="020B0609020204030204" pitchFamily="49" charset="0"/>
            </a:endParaRPr>
          </a:p>
          <a:p>
            <a:pPr marL="0" indent="0">
              <a:buNone/>
            </a:pPr>
            <a:endParaRPr lang="en-US" dirty="0">
              <a:latin typeface="Consolas" panose="020B0609020204030204" pitchFamily="49" charset="0"/>
            </a:endParaRPr>
          </a:p>
          <a:p>
            <a:r>
              <a:rPr lang="en-US" dirty="0">
                <a:latin typeface="Consolas" panose="020B0609020204030204" pitchFamily="49" charset="0"/>
              </a:rPr>
              <a:t>void function(int table[ ][ ]);</a:t>
            </a:r>
          </a:p>
        </p:txBody>
      </p:sp>
      <p:sp>
        <p:nvSpPr>
          <p:cNvPr id="5" name="Text Placeholder 4">
            <a:extLst>
              <a:ext uri="{FF2B5EF4-FFF2-40B4-BE49-F238E27FC236}">
                <a16:creationId xmlns:a16="http://schemas.microsoft.com/office/drawing/2014/main" id="{D0106AF5-EC31-5EE5-5E4E-E95F5D70A097}"/>
              </a:ext>
            </a:extLst>
          </p:cNvPr>
          <p:cNvSpPr>
            <a:spLocks noGrp="1"/>
          </p:cNvSpPr>
          <p:nvPr>
            <p:ph type="body" sz="quarter" idx="13"/>
            <p:custDataLst>
              <p:tags r:id="rId4"/>
            </p:custDataLst>
          </p:nvPr>
        </p:nvSpPr>
        <p:spPr>
          <a:xfrm>
            <a:off x="6338316" y="2313433"/>
            <a:ext cx="4270248" cy="704087"/>
          </a:xfrm>
        </p:spPr>
        <p:txBody>
          <a:bodyPr/>
          <a:lstStyle/>
          <a:p>
            <a:r>
              <a:rPr lang="en-US" dirty="0"/>
              <a:t>doesn’t work</a:t>
            </a:r>
          </a:p>
        </p:txBody>
      </p:sp>
      <p:sp>
        <p:nvSpPr>
          <p:cNvPr id="6" name="Title 5">
            <a:extLst>
              <a:ext uri="{FF2B5EF4-FFF2-40B4-BE49-F238E27FC236}">
                <a16:creationId xmlns:a16="http://schemas.microsoft.com/office/drawing/2014/main" id="{6D432559-692C-E646-47C1-19D837FB2E43}"/>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Creating and using arrays</a:t>
            </a:r>
          </a:p>
        </p:txBody>
      </p:sp>
    </p:spTree>
    <p:extLst>
      <p:ext uri="{BB962C8B-B14F-4D97-AF65-F5344CB8AC3E}">
        <p14:creationId xmlns:p14="http://schemas.microsoft.com/office/powerpoint/2010/main" val="3291137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B1D1AF-0D8B-3D84-5ABE-7A1ABAE7B8F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Automatic Type Deduction</a:t>
            </a:r>
          </a:p>
        </p:txBody>
      </p:sp>
      <p:sp>
        <p:nvSpPr>
          <p:cNvPr id="7" name="Content Placeholder 6">
            <a:extLst>
              <a:ext uri="{FF2B5EF4-FFF2-40B4-BE49-F238E27FC236}">
                <a16:creationId xmlns:a16="http://schemas.microsoft.com/office/drawing/2014/main" id="{5BD0C8B2-BC7A-EC04-43A0-7628CD373DEE}"/>
              </a:ext>
            </a:extLst>
          </p:cNvPr>
          <p:cNvSpPr>
            <a:spLocks noGrp="1"/>
          </p:cNvSpPr>
          <p:nvPr>
            <p:ph sz="half" idx="2"/>
            <p:custDataLst>
              <p:tags r:id="rId2"/>
            </p:custDataLst>
          </p:nvPr>
        </p:nvSpPr>
        <p:spPr>
          <a:xfrm>
            <a:off x="6338315" y="2638044"/>
            <a:ext cx="4270247" cy="3101982"/>
          </a:xfrm>
        </p:spPr>
        <p:txBody>
          <a:bodyPr/>
          <a:lstStyle/>
          <a:p>
            <a:r>
              <a:rPr lang="en-US" dirty="0"/>
              <a:t>The number of rows is dynamic:</a:t>
            </a:r>
          </a:p>
          <a:p>
            <a:pPr lvl="1"/>
            <a:r>
              <a:rPr lang="en-US" dirty="0"/>
              <a:t>Input</a:t>
            </a:r>
          </a:p>
          <a:p>
            <a:pPr lvl="1"/>
            <a:r>
              <a:rPr lang="en-US" dirty="0"/>
              <a:t>Calculated</a:t>
            </a:r>
          </a:p>
          <a:p>
            <a:r>
              <a:rPr lang="en-US" dirty="0"/>
              <a:t>The number of columns is static:</a:t>
            </a:r>
          </a:p>
          <a:p>
            <a:pPr lvl="1"/>
            <a:r>
              <a:rPr lang="en-US" dirty="0"/>
              <a:t>Must be a compile-time constant</a:t>
            </a:r>
          </a:p>
          <a:p>
            <a:pPr lvl="1"/>
            <a:r>
              <a:rPr lang="en-US" dirty="0"/>
              <a:t>For two or more dimensions, only the first may be a variable</a:t>
            </a:r>
          </a:p>
        </p:txBody>
      </p:sp>
      <p:sp>
        <p:nvSpPr>
          <p:cNvPr id="4" name="TextBox 3">
            <a:extLst>
              <a:ext uri="{FF2B5EF4-FFF2-40B4-BE49-F238E27FC236}">
                <a16:creationId xmlns:a16="http://schemas.microsoft.com/office/drawing/2014/main" id="{10D034F7-19F7-30B3-42D1-91F061EF68C4}"/>
              </a:ext>
            </a:extLst>
          </p:cNvPr>
          <p:cNvSpPr txBox="1"/>
          <p:nvPr>
            <p:custDataLst>
              <p:tags r:id="rId3"/>
            </p:custDataLst>
          </p:nvPr>
        </p:nvSpPr>
        <p:spPr>
          <a:xfrm>
            <a:off x="1331650" y="2638044"/>
            <a:ext cx="4764350" cy="1200329"/>
          </a:xfrm>
          <a:prstGeom prst="rect">
            <a:avLst/>
          </a:prstGeom>
          <a:noFill/>
        </p:spPr>
        <p:txBody>
          <a:bodyPr wrap="square" rtlCol="0">
            <a:spAutoFit/>
          </a:bodyPr>
          <a:lstStyle/>
          <a:p>
            <a:r>
              <a:rPr lang="en-US" dirty="0">
                <a:latin typeface="Consolas" panose="020B0609020204030204" pitchFamily="49" charset="0"/>
              </a:rPr>
              <a:t>int nrows = 15;</a:t>
            </a:r>
          </a:p>
          <a:p>
            <a:r>
              <a:rPr lang="en-US" dirty="0">
                <a:solidFill>
                  <a:srgbClr val="FF0000"/>
                </a:solidFill>
                <a:latin typeface="Consolas" panose="020B0609020204030204" pitchFamily="49" charset="0"/>
              </a:rPr>
              <a:t>const</a:t>
            </a:r>
            <a:r>
              <a:rPr lang="en-US" dirty="0">
                <a:latin typeface="Consolas" panose="020B0609020204030204" pitchFamily="49" charset="0"/>
              </a:rPr>
              <a:t> int ncols = 10;</a:t>
            </a:r>
          </a:p>
          <a:p>
            <a:endParaRPr lang="en-US" dirty="0">
              <a:latin typeface="Consolas" panose="020B0609020204030204" pitchFamily="49" charset="0"/>
            </a:endParaRPr>
          </a:p>
          <a:p>
            <a:r>
              <a:rPr lang="en-US" dirty="0">
                <a:solidFill>
                  <a:srgbClr val="FF0000"/>
                </a:solidFill>
                <a:latin typeface="Consolas" panose="020B0609020204030204" pitchFamily="49" charset="0"/>
              </a:rPr>
              <a:t>auto</a:t>
            </a:r>
            <a:r>
              <a:rPr lang="en-US" dirty="0">
                <a:latin typeface="Consolas" panose="020B0609020204030204" pitchFamily="49" charset="0"/>
              </a:rPr>
              <a:t> scores = new int[nrows][ncols];</a:t>
            </a:r>
          </a:p>
        </p:txBody>
      </p:sp>
    </p:spTree>
    <p:extLst>
      <p:ext uri="{BB962C8B-B14F-4D97-AF65-F5344CB8AC3E}">
        <p14:creationId xmlns:p14="http://schemas.microsoft.com/office/powerpoint/2010/main" val="2359668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549AE-2B30-88AA-3E24-F0CA41E0CF2B}"/>
              </a:ext>
            </a:extLst>
          </p:cNvPr>
          <p:cNvSpPr>
            <a:spLocks noGrp="1"/>
          </p:cNvSpPr>
          <p:nvPr>
            <p:ph type="title"/>
            <p:custDataLst>
              <p:tags r:id="rId1"/>
            </p:custDataLst>
          </p:nvPr>
        </p:nvSpPr>
        <p:spPr bwMode="black">
          <a:xfrm>
            <a:off x="5381807" y="964692"/>
            <a:ext cx="5894832"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z="2000" dirty="0"/>
              <a:t>Creating a Two-dimensional array</a:t>
            </a:r>
            <a:br>
              <a:rPr lang="en-US" sz="2000" dirty="0"/>
            </a:br>
            <a:r>
              <a:rPr lang="en-US" sz="2000" dirty="0"/>
              <a:t>as an array of arrays</a:t>
            </a:r>
          </a:p>
        </p:txBody>
      </p:sp>
      <p:sp>
        <p:nvSpPr>
          <p:cNvPr id="11" name="Rectangle 10">
            <a:extLst>
              <a:ext uri="{FF2B5EF4-FFF2-40B4-BE49-F238E27FC236}">
                <a16:creationId xmlns:a16="http://schemas.microsoft.com/office/drawing/2014/main" id="{C7EC7370-FF9F-4131-8812-2123F5D9D4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798315" y="964692"/>
            <a:ext cx="3986784"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A3377563-4FF6-4DD0-B84A-CFBB8D7831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62907" y="1128683"/>
            <a:ext cx="3657600"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Content Placeholder 5">
            <a:extLst>
              <a:ext uri="{FF2B5EF4-FFF2-40B4-BE49-F238E27FC236}">
                <a16:creationId xmlns:a16="http://schemas.microsoft.com/office/drawing/2014/main" id="{CC03B903-AB69-9785-EE37-3B003E193286}"/>
              </a:ext>
            </a:extLst>
          </p:cNvPr>
          <p:cNvPicPr>
            <a:picLocks noGrp="1" noChangeAspect="1"/>
          </p:cNvPicPr>
          <p:nvPr>
            <p:ph sz="half" idx="1"/>
            <p:custDataLst>
              <p:tags r:id="rId4"/>
            </p:custDataLst>
          </p:nvPr>
        </p:nvPicPr>
        <p:blipFill>
          <a:blip r:embed="rId8"/>
          <a:stretch>
            <a:fillRect/>
          </a:stretch>
        </p:blipFill>
        <p:spPr>
          <a:xfrm>
            <a:off x="1255763" y="1293275"/>
            <a:ext cx="3071888" cy="4279392"/>
          </a:xfrm>
          <a:prstGeom prst="rect">
            <a:avLst/>
          </a:prstGeom>
        </p:spPr>
      </p:pic>
      <p:sp>
        <p:nvSpPr>
          <p:cNvPr id="4" name="Content Placeholder 3">
            <a:extLst>
              <a:ext uri="{FF2B5EF4-FFF2-40B4-BE49-F238E27FC236}">
                <a16:creationId xmlns:a16="http://schemas.microsoft.com/office/drawing/2014/main" id="{F2BEBCC0-C95B-2608-E0EE-B5371DF6422B}"/>
              </a:ext>
            </a:extLst>
          </p:cNvPr>
          <p:cNvSpPr>
            <a:spLocks noGrp="1"/>
          </p:cNvSpPr>
          <p:nvPr>
            <p:ph sz="half" idx="2"/>
            <p:custDataLst>
              <p:tags r:id="rId5"/>
            </p:custDataLst>
          </p:nvPr>
        </p:nvSpPr>
        <p:spPr>
          <a:xfrm>
            <a:off x="5380378" y="2638044"/>
            <a:ext cx="5963317" cy="3263206"/>
          </a:xfrm>
        </p:spPr>
        <p:txBody>
          <a:bodyPr vert="horz" lIns="91440" tIns="45720" rIns="91440" bIns="45720" rtlCol="0">
            <a:normAutofit/>
          </a:bodyPr>
          <a:lstStyle/>
          <a:p>
            <a:r>
              <a:rPr lang="en-US" dirty="0"/>
              <a:t>Advantages</a:t>
            </a:r>
          </a:p>
          <a:p>
            <a:pPr lvl="1"/>
            <a:r>
              <a:rPr lang="en-US" dirty="0"/>
              <a:t>Array sizes match a specific problem</a:t>
            </a:r>
          </a:p>
          <a:p>
            <a:pPr lvl="1"/>
            <a:r>
              <a:rPr lang="en-US" dirty="0"/>
              <a:t>Element access uses a two-index notation: </a:t>
            </a:r>
            <a:r>
              <a:rPr lang="en-US" dirty="0">
                <a:latin typeface="Consolas" panose="020B0609020204030204" pitchFamily="49" charset="0"/>
              </a:rPr>
              <a:t>table[row][col]</a:t>
            </a:r>
          </a:p>
          <a:p>
            <a:pPr lvl="1"/>
            <a:r>
              <a:rPr lang="en-US" dirty="0"/>
              <a:t>May be extended to higher dimensions</a:t>
            </a:r>
          </a:p>
          <a:p>
            <a:r>
              <a:rPr lang="en-US" dirty="0"/>
              <a:t>Disadvantages:</a:t>
            </a:r>
          </a:p>
          <a:p>
            <a:pPr lvl="1"/>
            <a:r>
              <a:rPr lang="en-US" dirty="0"/>
              <a:t>creating the array</a:t>
            </a:r>
          </a:p>
          <a:p>
            <a:pPr lvl="1"/>
            <a:r>
              <a:rPr lang="en-US" dirty="0"/>
              <a:t>destroying the array</a:t>
            </a:r>
          </a:p>
        </p:txBody>
      </p:sp>
    </p:spTree>
    <p:extLst>
      <p:ext uri="{BB962C8B-B14F-4D97-AF65-F5344CB8AC3E}">
        <p14:creationId xmlns:p14="http://schemas.microsoft.com/office/powerpoint/2010/main" val="3319305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A8ABC-EBEB-3366-6DE0-BCF35F70C788}"/>
              </a:ext>
            </a:extLst>
          </p:cNvPr>
          <p:cNvSpPr>
            <a:spLocks noGrp="1"/>
          </p:cNvSpPr>
          <p:nvPr>
            <p:ph type="title"/>
            <p:custDataLst>
              <p:tags r:id="rId1"/>
            </p:custDataLst>
          </p:nvPr>
        </p:nvSpPr>
        <p:spPr bwMode="black">
          <a:xfrm>
            <a:off x="6879787" y="964692"/>
            <a:ext cx="447680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Creating &amp; destroying arrays</a:t>
            </a:r>
          </a:p>
        </p:txBody>
      </p:sp>
      <p:sp>
        <p:nvSpPr>
          <p:cNvPr id="47" name="Rectangle 46">
            <a:extLst>
              <a:ext uri="{FF2B5EF4-FFF2-40B4-BE49-F238E27FC236}">
                <a16:creationId xmlns:a16="http://schemas.microsoft.com/office/drawing/2014/main" id="{DE6656AB-B8B3-4895-AD32-B928A43C4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2"/>
            </p:custDataLst>
            <p:extLst>
              <p:ext uri="{386F3935-93C4-4BCD-93E2-E3B085C9AB24}">
                <p16:designElem xmlns:p16="http://schemas.microsoft.com/office/powerpoint/2015/main" val="1"/>
              </p:ext>
            </p:extLst>
          </p:nvPr>
        </p:nvSpPr>
        <p:spPr>
          <a:xfrm>
            <a:off x="824760" y="964692"/>
            <a:ext cx="5440680"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Rectangle 48">
            <a:extLst>
              <a:ext uri="{FF2B5EF4-FFF2-40B4-BE49-F238E27FC236}">
                <a16:creationId xmlns:a16="http://schemas.microsoft.com/office/drawing/2014/main" id="{188BDAE2-5EE0-4B2F-9C9B-7E86A0B4C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3"/>
            </p:custDataLst>
            <p:extLst>
              <p:ext uri="{386F3935-93C4-4BCD-93E2-E3B085C9AB24}">
                <p16:designElem xmlns:p16="http://schemas.microsoft.com/office/powerpoint/2015/main" val="1"/>
              </p:ext>
            </p:extLst>
          </p:nvPr>
        </p:nvSpPr>
        <p:spPr>
          <a:xfrm>
            <a:off x="991853" y="1128683"/>
            <a:ext cx="5106493" cy="460857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Content Placeholder 3">
            <a:extLst>
              <a:ext uri="{FF2B5EF4-FFF2-40B4-BE49-F238E27FC236}">
                <a16:creationId xmlns:a16="http://schemas.microsoft.com/office/drawing/2014/main" id="{AD9C67E9-04A4-674F-4286-D772C3CD7F4C}"/>
              </a:ext>
            </a:extLst>
          </p:cNvPr>
          <p:cNvSpPr>
            <a:spLocks noGrp="1"/>
          </p:cNvSpPr>
          <p:nvPr>
            <p:ph sz="half" idx="2"/>
            <p:custDataLst>
              <p:tags r:id="rId4"/>
            </p:custDataLst>
          </p:nvPr>
        </p:nvSpPr>
        <p:spPr>
          <a:xfrm>
            <a:off x="6720396" y="2638044"/>
            <a:ext cx="4873841" cy="3263206"/>
          </a:xfrm>
        </p:spPr>
        <p:txBody>
          <a:bodyPr vert="horz" lIns="91440" tIns="45720" rIns="91440" bIns="45720" rtlCol="0">
            <a:normAutofit/>
          </a:bodyPr>
          <a:lstStyle/>
          <a:p>
            <a:pPr marL="0" indent="0">
              <a:spcBef>
                <a:spcPts val="0"/>
              </a:spcBef>
              <a:buNone/>
            </a:pPr>
            <a:r>
              <a:rPr lang="en-US" sz="1700" dirty="0">
                <a:latin typeface="Courier New" panose="02070309020205020404" pitchFamily="49" charset="0"/>
                <a:cs typeface="Courier New" panose="02070309020205020404" pitchFamily="49" charset="0"/>
              </a:rPr>
              <a:t>int</a:t>
            </a:r>
            <a:r>
              <a:rPr lang="en-US" sz="1700" dirty="0">
                <a:solidFill>
                  <a:srgbClr val="FF0000"/>
                </a:solidFill>
                <a:latin typeface="Courier New" panose="02070309020205020404" pitchFamily="49" charset="0"/>
                <a:cs typeface="Courier New" panose="02070309020205020404" pitchFamily="49" charset="0"/>
              </a:rPr>
              <a:t>**</a:t>
            </a:r>
            <a:r>
              <a:rPr lang="en-US" sz="1700" dirty="0">
                <a:latin typeface="Courier New" panose="02070309020205020404" pitchFamily="49" charset="0"/>
                <a:cs typeface="Courier New" panose="02070309020205020404" pitchFamily="49" charset="0"/>
              </a:rPr>
              <a:t> table = new int</a:t>
            </a:r>
            <a:r>
              <a:rPr lang="en-US" sz="1700" dirty="0">
                <a:solidFill>
                  <a:srgbClr val="FF0000"/>
                </a:solidFill>
                <a:latin typeface="Courier New" panose="02070309020205020404" pitchFamily="49" charset="0"/>
                <a:cs typeface="Courier New" panose="02070309020205020404" pitchFamily="49" charset="0"/>
              </a:rPr>
              <a:t>*</a:t>
            </a:r>
            <a:r>
              <a:rPr lang="en-US" sz="1700" dirty="0">
                <a:latin typeface="Courier New" panose="02070309020205020404" pitchFamily="49" charset="0"/>
                <a:cs typeface="Courier New" panose="02070309020205020404" pitchFamily="49" charset="0"/>
              </a:rPr>
              <a:t> [nrows];</a:t>
            </a:r>
          </a:p>
          <a:p>
            <a:pPr marL="0" indent="0">
              <a:spcBef>
                <a:spcPts val="0"/>
              </a:spcBef>
              <a:buNone/>
            </a:pPr>
            <a:r>
              <a:rPr lang="en-US" sz="1700" dirty="0">
                <a:latin typeface="Courier New" panose="02070309020205020404" pitchFamily="49" charset="0"/>
                <a:cs typeface="Courier New" panose="02070309020205020404" pitchFamily="49" charset="0"/>
              </a:rPr>
              <a:t>for (int i = 0; i &lt; nrows; i++)</a:t>
            </a:r>
          </a:p>
          <a:p>
            <a:pPr marL="0" indent="0">
              <a:spcBef>
                <a:spcPts val="0"/>
              </a:spcBef>
              <a:buNone/>
            </a:pPr>
            <a:r>
              <a:rPr lang="en-US" sz="1700" dirty="0">
                <a:latin typeface="Courier New" panose="02070309020205020404" pitchFamily="49" charset="0"/>
                <a:cs typeface="Courier New" panose="02070309020205020404" pitchFamily="49" charset="0"/>
              </a:rPr>
              <a:t>    table[i] = new int[ncols];</a:t>
            </a:r>
          </a:p>
          <a:p>
            <a:pPr marL="0" indent="0">
              <a:spcBef>
                <a:spcPts val="0"/>
              </a:spcBef>
              <a:buNone/>
            </a:pPr>
            <a:endParaRPr lang="en-US" sz="1700" dirty="0">
              <a:latin typeface="Courier New" panose="02070309020205020404" pitchFamily="49" charset="0"/>
              <a:cs typeface="Courier New" panose="02070309020205020404" pitchFamily="49" charset="0"/>
            </a:endParaRPr>
          </a:p>
          <a:p>
            <a:pPr marL="0" indent="0">
              <a:spcBef>
                <a:spcPts val="0"/>
              </a:spcBef>
              <a:buNone/>
            </a:pPr>
            <a:r>
              <a:rPr lang="en-US" sz="1700" dirty="0">
                <a:latin typeface="Courier New" panose="02070309020205020404" pitchFamily="49" charset="0"/>
                <a:cs typeface="Courier New" panose="02070309020205020404" pitchFamily="49" charset="0"/>
              </a:rPr>
              <a:t>for (int i = 0; i &lt; nrows; i++)</a:t>
            </a:r>
          </a:p>
          <a:p>
            <a:pPr marL="0" indent="0">
              <a:spcBef>
                <a:spcPts val="0"/>
              </a:spcBef>
              <a:buNone/>
            </a:pPr>
            <a:r>
              <a:rPr lang="en-US" sz="1700" dirty="0">
                <a:latin typeface="Courier New" panose="02070309020205020404" pitchFamily="49" charset="0"/>
                <a:cs typeface="Courier New" panose="02070309020205020404" pitchFamily="49" charset="0"/>
              </a:rPr>
              <a:t>    for (int j = 0; j &lt; ncols; j++)</a:t>
            </a:r>
          </a:p>
          <a:p>
            <a:pPr marL="0" indent="0">
              <a:spcBef>
                <a:spcPts val="0"/>
              </a:spcBef>
              <a:buNone/>
            </a:pPr>
            <a:r>
              <a:rPr lang="en-US" sz="1700" dirty="0">
                <a:latin typeface="Courier New" panose="02070309020205020404" pitchFamily="49" charset="0"/>
                <a:cs typeface="Courier New" panose="02070309020205020404" pitchFamily="49" charset="0"/>
              </a:rPr>
              <a:t>        ...table[i][j]...</a:t>
            </a:r>
          </a:p>
          <a:p>
            <a:pPr marL="0" indent="0">
              <a:spcBef>
                <a:spcPts val="0"/>
              </a:spcBef>
              <a:buNone/>
            </a:pPr>
            <a:endParaRPr lang="en-US" sz="1700" dirty="0">
              <a:latin typeface="Courier New" panose="02070309020205020404" pitchFamily="49" charset="0"/>
              <a:cs typeface="Courier New" panose="02070309020205020404" pitchFamily="49" charset="0"/>
            </a:endParaRPr>
          </a:p>
          <a:p>
            <a:pPr marL="0" indent="0">
              <a:spcBef>
                <a:spcPts val="0"/>
              </a:spcBef>
              <a:buNone/>
            </a:pPr>
            <a:r>
              <a:rPr lang="en-US" sz="1700" dirty="0">
                <a:latin typeface="Courier New" panose="02070309020205020404" pitchFamily="49" charset="0"/>
                <a:cs typeface="Courier New" panose="02070309020205020404" pitchFamily="49" charset="0"/>
              </a:rPr>
              <a:t>for (int i = 0; i &lt; nrows; i++)</a:t>
            </a:r>
          </a:p>
          <a:p>
            <a:pPr marL="0" indent="0">
              <a:spcBef>
                <a:spcPts val="0"/>
              </a:spcBef>
              <a:buNone/>
            </a:pPr>
            <a:r>
              <a:rPr lang="en-US" sz="1700" dirty="0">
                <a:latin typeface="Courier New" panose="02070309020205020404" pitchFamily="49" charset="0"/>
                <a:cs typeface="Courier New" panose="02070309020205020404" pitchFamily="49" charset="0"/>
              </a:rPr>
              <a:t>	delete</a:t>
            </a:r>
            <a:r>
              <a:rPr lang="en-US" sz="1700" dirty="0">
                <a:solidFill>
                  <a:srgbClr val="FF0000"/>
                </a:solidFill>
                <a:latin typeface="Courier New" panose="02070309020205020404" pitchFamily="49" charset="0"/>
                <a:cs typeface="Courier New" panose="02070309020205020404" pitchFamily="49" charset="0"/>
              </a:rPr>
              <a:t>[]</a:t>
            </a:r>
            <a:r>
              <a:rPr lang="en-US" sz="1700" dirty="0">
                <a:latin typeface="Courier New" panose="02070309020205020404" pitchFamily="49" charset="0"/>
                <a:cs typeface="Courier New" panose="02070309020205020404" pitchFamily="49" charset="0"/>
              </a:rPr>
              <a:t> table[i];</a:t>
            </a:r>
          </a:p>
          <a:p>
            <a:pPr marL="0" indent="0">
              <a:spcBef>
                <a:spcPts val="0"/>
              </a:spcBef>
              <a:buNone/>
            </a:pPr>
            <a:r>
              <a:rPr lang="en-US" sz="1700" dirty="0">
                <a:latin typeface="Courier New" panose="02070309020205020404" pitchFamily="49" charset="0"/>
                <a:cs typeface="Courier New" panose="02070309020205020404" pitchFamily="49" charset="0"/>
              </a:rPr>
              <a:t>delete[] table;</a:t>
            </a:r>
          </a:p>
        </p:txBody>
      </p:sp>
      <p:cxnSp>
        <p:nvCxnSpPr>
          <p:cNvPr id="13" name="Straight Connector 12">
            <a:extLst>
              <a:ext uri="{FF2B5EF4-FFF2-40B4-BE49-F238E27FC236}">
                <a16:creationId xmlns:a16="http://schemas.microsoft.com/office/drawing/2014/main" id="{46410DE7-780E-0CFC-733C-928BBB331732}"/>
              </a:ext>
            </a:extLst>
          </p:cNvPr>
          <p:cNvCxnSpPr/>
          <p:nvPr/>
        </p:nvCxnSpPr>
        <p:spPr>
          <a:xfrm>
            <a:off x="7022237" y="3630967"/>
            <a:ext cx="3657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3026E0E-F225-3E01-B336-15508CC9ADF0}"/>
              </a:ext>
            </a:extLst>
          </p:cNvPr>
          <p:cNvCxnSpPr/>
          <p:nvPr/>
        </p:nvCxnSpPr>
        <p:spPr>
          <a:xfrm>
            <a:off x="7022237" y="4651899"/>
            <a:ext cx="3657600" cy="0"/>
          </a:xfrm>
          <a:prstGeom prst="line">
            <a:avLst/>
          </a:prstGeom>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C42DD24-4530-EEAE-A81F-69EFCA5490E9}"/>
              </a:ext>
            </a:extLst>
          </p:cNvPr>
          <p:cNvPicPr>
            <a:picLocks noChangeAspect="1"/>
          </p:cNvPicPr>
          <p:nvPr>
            <p:custDataLst>
              <p:tags r:id="rId5"/>
            </p:custDataLst>
          </p:nvPr>
        </p:nvPicPr>
        <p:blipFill>
          <a:blip r:embed="rId8"/>
          <a:stretch>
            <a:fillRect/>
          </a:stretch>
        </p:blipFill>
        <p:spPr>
          <a:xfrm>
            <a:off x="1250052" y="1351262"/>
            <a:ext cx="4555944" cy="4378055"/>
          </a:xfrm>
          <a:prstGeom prst="rect">
            <a:avLst/>
          </a:prstGeom>
        </p:spPr>
      </p:pic>
    </p:spTree>
    <p:extLst>
      <p:ext uri="{BB962C8B-B14F-4D97-AF65-F5344CB8AC3E}">
        <p14:creationId xmlns:p14="http://schemas.microsoft.com/office/powerpoint/2010/main" val="3407519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72658-F1A5-C37B-7E28-54A00DC2877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Synthesizing a 2D array</a:t>
            </a:r>
          </a:p>
        </p:txBody>
      </p:sp>
      <p:sp>
        <p:nvSpPr>
          <p:cNvPr id="3" name="TextBox 2">
            <a:extLst>
              <a:ext uri="{FF2B5EF4-FFF2-40B4-BE49-F238E27FC236}">
                <a16:creationId xmlns:a16="http://schemas.microsoft.com/office/drawing/2014/main" id="{DC586B10-AF9F-0414-7BDA-A0E622E70499}"/>
              </a:ext>
            </a:extLst>
          </p:cNvPr>
          <p:cNvSpPr txBox="1"/>
          <p:nvPr>
            <p:custDataLst>
              <p:tags r:id="rId2"/>
            </p:custDataLst>
          </p:nvPr>
        </p:nvSpPr>
        <p:spPr>
          <a:xfrm>
            <a:off x="2913355" y="2601157"/>
            <a:ext cx="6365290" cy="3139321"/>
          </a:xfrm>
          <a:prstGeom prst="rect">
            <a:avLst/>
          </a:prstGeom>
          <a:noFill/>
        </p:spPr>
        <p:txBody>
          <a:bodyPr wrap="square" rtlCol="0">
            <a:spAutoFit/>
          </a:bodyPr>
          <a:lstStyle/>
          <a:p>
            <a:r>
              <a:rPr lang="en-US" dirty="0">
                <a:latin typeface="Courier New" panose="02070309020205020404" pitchFamily="49" charset="0"/>
                <a:cs typeface="Courier New" panose="02070309020205020404" pitchFamily="49" charset="0"/>
              </a:rPr>
              <a:t>inline int index(int row, int col, int ncols)</a:t>
            </a:r>
          </a:p>
          <a:p>
            <a:r>
              <a:rPr lang="en-US" dirty="0">
                <a:latin typeface="Courier New" panose="02070309020205020404" pitchFamily="49" charset="0"/>
                <a:cs typeface="Courier New" panose="02070309020205020404" pitchFamily="49" charset="0"/>
              </a:rPr>
              <a:t>{</a:t>
            </a:r>
          </a:p>
          <a:p>
            <a:r>
              <a:rPr lang="en-US" dirty="0">
                <a:latin typeface="Courier New" panose="02070309020205020404" pitchFamily="49" charset="0"/>
                <a:cs typeface="Courier New" panose="02070309020205020404" pitchFamily="49" charset="0"/>
              </a:rPr>
              <a:t>	return row * ncols + col; </a:t>
            </a:r>
          </a:p>
          <a:p>
            <a:r>
              <a:rPr lang="en-US" dirty="0">
                <a:latin typeface="Courier New" panose="02070309020205020404" pitchFamily="49" charset="0"/>
                <a:cs typeface="Courier New" panose="02070309020205020404" pitchFamily="49" charset="0"/>
              </a:rPr>
              <a:t>}</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int*	table = new int[nrows * ncols];</a:t>
            </a:r>
          </a:p>
          <a:p>
            <a:endParaRPr lang="en-US" dirty="0">
              <a:latin typeface="Courier New" panose="02070309020205020404" pitchFamily="49" charset="0"/>
              <a:cs typeface="Courier New" panose="02070309020205020404" pitchFamily="49" charset="0"/>
            </a:endParaRPr>
          </a:p>
          <a:p>
            <a:endParaRPr lang="en-US" dirty="0">
              <a:latin typeface="Courier New" panose="02070309020205020404" pitchFamily="49" charset="0"/>
              <a:cs typeface="Courier New" panose="02070309020205020404" pitchFamily="49" charset="0"/>
            </a:endParaRPr>
          </a:p>
          <a:p>
            <a:r>
              <a:rPr lang="en-US" dirty="0">
                <a:latin typeface="Courier New" panose="02070309020205020404" pitchFamily="49" charset="0"/>
                <a:cs typeface="Courier New" panose="02070309020205020404" pitchFamily="49" charset="0"/>
              </a:rPr>
              <a:t>table[index(row, col, ncols)]</a:t>
            </a:r>
          </a:p>
          <a:p>
            <a:r>
              <a:rPr lang="en-US" dirty="0">
                <a:latin typeface="Courier New" panose="02070309020205020404" pitchFamily="49" charset="0"/>
                <a:cs typeface="Courier New" panose="02070309020205020404" pitchFamily="49" charset="0"/>
              </a:rPr>
              <a:t>table[row * ncols + col]</a:t>
            </a:r>
          </a:p>
        </p:txBody>
      </p:sp>
    </p:spTree>
    <p:extLst>
      <p:ext uri="{BB962C8B-B14F-4D97-AF65-F5344CB8AC3E}">
        <p14:creationId xmlns:p14="http://schemas.microsoft.com/office/powerpoint/2010/main" val="3494024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F31A-B354-67A6-6017-C32B618B4DE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dirty="0"/>
              <a:t>Two-Dimensional Initializer Lists</a:t>
            </a:r>
            <a:br>
              <a:rPr lang="en-US" dirty="0"/>
            </a:br>
            <a:r>
              <a:rPr lang="en-US" dirty="0"/>
              <a:t>And Row-Major Ordering</a:t>
            </a:r>
          </a:p>
        </p:txBody>
      </p:sp>
      <p:sp>
        <p:nvSpPr>
          <p:cNvPr id="4" name="Content Placeholder 3">
            <a:extLst>
              <a:ext uri="{FF2B5EF4-FFF2-40B4-BE49-F238E27FC236}">
                <a16:creationId xmlns:a16="http://schemas.microsoft.com/office/drawing/2014/main" id="{27985FE7-CE41-82E2-96E1-471C53AEFF92}"/>
              </a:ext>
            </a:extLst>
          </p:cNvPr>
          <p:cNvSpPr>
            <a:spLocks noGrp="1"/>
          </p:cNvSpPr>
          <p:nvPr>
            <p:ph sz="half" idx="2"/>
            <p:custDataLst>
              <p:tags r:id="rId2"/>
            </p:custDataLst>
          </p:nvPr>
        </p:nvSpPr>
        <p:spPr>
          <a:xfrm>
            <a:off x="6338315" y="2638044"/>
            <a:ext cx="4749895" cy="3101982"/>
          </a:xfrm>
        </p:spPr>
        <p:txBody>
          <a:bodyPr vert="horz" lIns="91440" tIns="45720" rIns="91440" bIns="45720" rtlCol="0">
            <a:normAutofit/>
          </a:bodyPr>
          <a:lstStyle/>
          <a:p>
            <a:pPr marL="0" indent="0">
              <a:spcBef>
                <a:spcPts val="0"/>
              </a:spcBef>
              <a:buNone/>
            </a:pPr>
            <a:r>
              <a:rPr lang="en-US" sz="1800" dirty="0">
                <a:latin typeface="Consolas" panose="020B0609020204030204" pitchFamily="49" charset="0"/>
                <a:cs typeface="Courier New" panose="02070309020205020404" pitchFamily="49" charset="0"/>
              </a:rPr>
              <a:t>char  </a:t>
            </a:r>
            <a:r>
              <a:rPr lang="en-US" sz="1800" dirty="0">
                <a:solidFill>
                  <a:schemeClr val="tx1"/>
                </a:solidFill>
                <a:latin typeface="Consolas" panose="020B0609020204030204" pitchFamily="49" charset="0"/>
                <a:cs typeface="Courier New" panose="02070309020205020404" pitchFamily="49" charset="0"/>
              </a:rPr>
              <a:t>array[4]</a:t>
            </a:r>
            <a:r>
              <a:rPr lang="en-US" sz="1800" dirty="0">
                <a:latin typeface="Consolas" panose="020B0609020204030204" pitchFamily="49" charset="0"/>
                <a:cs typeface="Courier New" panose="02070309020205020404" pitchFamily="49" charset="0"/>
              </a:rPr>
              <a:t>[3] = {</a:t>
            </a:r>
          </a:p>
          <a:p>
            <a:pPr marL="0" indent="0">
              <a:spcBef>
                <a:spcPts val="0"/>
              </a:spcBef>
              <a:buNone/>
            </a:pPr>
            <a:r>
              <a:rPr lang="en-US" sz="1800" dirty="0">
                <a:latin typeface="Consolas" panose="020B0609020204030204" pitchFamily="49" charset="0"/>
                <a:cs typeface="Courier New" panose="02070309020205020404" pitchFamily="49" charset="0"/>
              </a:rPr>
              <a:t>   'A', 'B', 'C', 'D', 'E', ‘F’,</a:t>
            </a:r>
          </a:p>
          <a:p>
            <a:pPr marL="0" indent="0">
              <a:spcBef>
                <a:spcPts val="0"/>
              </a:spcBef>
              <a:buNone/>
            </a:pPr>
            <a:r>
              <a:rPr lang="en-US" sz="1800" dirty="0">
                <a:latin typeface="Consolas" panose="020B0609020204030204" pitchFamily="49" charset="0"/>
                <a:cs typeface="Courier New" panose="02070309020205020404" pitchFamily="49" charset="0"/>
              </a:rPr>
              <a:t>   'G', 'H', 'I', 'J', 'K', 'L’</a:t>
            </a:r>
          </a:p>
          <a:p>
            <a:pPr marL="0" indent="0">
              <a:spcBef>
                <a:spcPts val="0"/>
              </a:spcBef>
              <a:buNone/>
            </a:pPr>
            <a:r>
              <a:rPr lang="en-US" sz="1800" dirty="0">
                <a:latin typeface="Consolas" panose="020B0609020204030204" pitchFamily="49" charset="0"/>
                <a:cs typeface="Courier New" panose="02070309020205020404" pitchFamily="49" charset="0"/>
              </a:rPr>
              <a:t>};</a:t>
            </a:r>
          </a:p>
          <a:p>
            <a:pPr marL="0" indent="0">
              <a:buNone/>
            </a:pPr>
            <a:endParaRPr lang="en-US" dirty="0"/>
          </a:p>
        </p:txBody>
      </p:sp>
      <p:pic>
        <p:nvPicPr>
          <p:cNvPr id="8" name="Content Placeholder 7">
            <a:extLst>
              <a:ext uri="{FF2B5EF4-FFF2-40B4-BE49-F238E27FC236}">
                <a16:creationId xmlns:a16="http://schemas.microsoft.com/office/drawing/2014/main" id="{AD6333E8-A5EA-95F8-27AA-16E430CCF7C9}"/>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119935" y="2638044"/>
            <a:ext cx="4173805" cy="3101982"/>
          </a:xfrm>
        </p:spPr>
      </p:pic>
    </p:spTree>
    <p:extLst>
      <p:ext uri="{BB962C8B-B14F-4D97-AF65-F5344CB8AC3E}">
        <p14:creationId xmlns:p14="http://schemas.microsoft.com/office/powerpoint/2010/main" val="633181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7111A-F00A-7DE9-6575-274528753C7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Three-dimensional</a:t>
            </a:r>
            <a:br>
              <a:rPr lang="en-US" dirty="0"/>
            </a:br>
            <a:r>
              <a:rPr lang="en-US" dirty="0"/>
              <a:t>Initialization Order</a:t>
            </a:r>
          </a:p>
        </p:txBody>
      </p:sp>
      <p:pic>
        <p:nvPicPr>
          <p:cNvPr id="6" name="Content Placeholder 5">
            <a:extLst>
              <a:ext uri="{FF2B5EF4-FFF2-40B4-BE49-F238E27FC236}">
                <a16:creationId xmlns:a16="http://schemas.microsoft.com/office/drawing/2014/main" id="{5965A4BA-7DCC-ADF0-B05C-E146A9165094}"/>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535084" y="2269681"/>
            <a:ext cx="2005937" cy="3623627"/>
          </a:xfrm>
        </p:spPr>
      </p:pic>
      <p:sp>
        <p:nvSpPr>
          <p:cNvPr id="4" name="Content Placeholder 3">
            <a:extLst>
              <a:ext uri="{FF2B5EF4-FFF2-40B4-BE49-F238E27FC236}">
                <a16:creationId xmlns:a16="http://schemas.microsoft.com/office/drawing/2014/main" id="{C2BB76DD-E6E2-918B-F2C3-AE4A8B208409}"/>
              </a:ext>
            </a:extLst>
          </p:cNvPr>
          <p:cNvSpPr>
            <a:spLocks noGrp="1"/>
          </p:cNvSpPr>
          <p:nvPr>
            <p:ph sz="half" idx="2"/>
            <p:custDataLst>
              <p:tags r:id="rId2"/>
            </p:custDataLst>
          </p:nvPr>
        </p:nvSpPr>
        <p:spPr>
          <a:xfrm>
            <a:off x="4492102" y="2529408"/>
            <a:ext cx="6232124" cy="3364404"/>
          </a:xfrm>
        </p:spPr>
        <p:txBody>
          <a:bodyPr>
            <a:normAutofit fontScale="92500" lnSpcReduction="10000"/>
          </a:bodyPr>
          <a:lstStyle/>
          <a:p>
            <a:pPr marL="0" indent="0">
              <a:spcBef>
                <a:spcPts val="0"/>
              </a:spcBef>
              <a:buNone/>
            </a:pPr>
            <a:r>
              <a:rPr lang="en-US" sz="1400" dirty="0">
                <a:latin typeface="Consolas" panose="020B0609020204030204" pitchFamily="49" charset="0"/>
                <a:cs typeface="Courier New" panose="02070309020205020404" pitchFamily="49" charset="0"/>
              </a:rPr>
              <a:t>{</a:t>
            </a:r>
          </a:p>
          <a:p>
            <a:pPr marL="0" indent="0">
              <a:spcBef>
                <a:spcPts val="0"/>
              </a:spcBef>
              <a:buNone/>
            </a:pPr>
            <a:r>
              <a:rPr lang="en-US" sz="1400" dirty="0">
                <a:latin typeface="Consolas" panose="020B0609020204030204" pitchFamily="49" charset="0"/>
                <a:cs typeface="Courier New" panose="02070309020205020404" pitchFamily="49" charset="0"/>
              </a:rPr>
              <a:t>   'A', 'B', 'C', 'D', 'E', ‘F’,</a:t>
            </a:r>
          </a:p>
          <a:p>
            <a:pPr marL="0" indent="0">
              <a:spcBef>
                <a:spcPts val="0"/>
              </a:spcBef>
              <a:buNone/>
            </a:pPr>
            <a:r>
              <a:rPr lang="en-US" sz="1400" dirty="0">
                <a:latin typeface="Consolas" panose="020B0609020204030204" pitchFamily="49" charset="0"/>
                <a:cs typeface="Courier New" panose="02070309020205020404" pitchFamily="49" charset="0"/>
              </a:rPr>
              <a:t>   'G', 'H', 'I', 'J', 'K', 'L’</a:t>
            </a:r>
          </a:p>
          <a:p>
            <a:pPr marL="0" indent="0">
              <a:spcBef>
                <a:spcPts val="0"/>
              </a:spcBef>
              <a:buNone/>
            </a:pPr>
            <a:r>
              <a:rPr lang="en-US" sz="1400" dirty="0">
                <a:latin typeface="Consolas" panose="020B0609020204030204" pitchFamily="49" charset="0"/>
                <a:cs typeface="Courier New" panose="02070309020205020404" pitchFamily="49" charset="0"/>
              </a:rPr>
              <a:t>};</a:t>
            </a:r>
            <a:endParaRPr lang="en-US" sz="1400" dirty="0">
              <a:latin typeface="Consolas" panose="020B0609020204030204" pitchFamily="49" charset="0"/>
            </a:endParaRPr>
          </a:p>
          <a:p>
            <a:r>
              <a:rPr lang="en-US" sz="1400" dirty="0">
                <a:latin typeface="Consolas" panose="020B0609020204030204" pitchFamily="49" charset="0"/>
              </a:rPr>
              <a:t>char  array[4][3][2]</a:t>
            </a:r>
          </a:p>
          <a:p>
            <a:r>
              <a:rPr lang="en-US" sz="1400" dirty="0">
                <a:latin typeface="Consolas" panose="020B0609020204030204" pitchFamily="49" charset="0"/>
              </a:rPr>
              <a:t>char*  array = new char[nrows * ncols * nlayr]</a:t>
            </a:r>
          </a:p>
          <a:p>
            <a:endParaRPr lang="en-US" sz="1400" dirty="0">
              <a:latin typeface="Consolas" panose="020B0609020204030204" pitchFamily="49" charset="0"/>
            </a:endParaRPr>
          </a:p>
          <a:p>
            <a:r>
              <a:rPr lang="en-US" sz="1400" dirty="0">
                <a:latin typeface="Consolas" panose="020B0609020204030204" pitchFamily="49" charset="0"/>
              </a:rPr>
              <a:t>inline int index(int i, int j, int k, int ncols, int nlayr)</a:t>
            </a:r>
          </a:p>
          <a:p>
            <a:pPr marL="0" indent="0">
              <a:lnSpc>
                <a:spcPct val="120000"/>
              </a:lnSpc>
              <a:spcBef>
                <a:spcPts val="0"/>
              </a:spcBef>
              <a:buNone/>
            </a:pPr>
            <a:r>
              <a:rPr lang="en-US" sz="1400" dirty="0">
                <a:latin typeface="Consolas" panose="020B0609020204030204" pitchFamily="49" charset="0"/>
              </a:rPr>
              <a:t>    { return k + nlayr * (j + ncols * i); }</a:t>
            </a:r>
          </a:p>
          <a:p>
            <a:endParaRPr lang="en-US" sz="1400" dirty="0">
              <a:latin typeface="Consolas" panose="020B0609020204030204" pitchFamily="49" charset="0"/>
            </a:endParaRPr>
          </a:p>
          <a:p>
            <a:r>
              <a:rPr lang="en-US" sz="1400" dirty="0">
                <a:latin typeface="Consolas" panose="020B0609020204030204" pitchFamily="49" charset="0"/>
              </a:rPr>
              <a:t>array[index(1, 0, 1, ncols, nlayr)]</a:t>
            </a:r>
          </a:p>
          <a:p>
            <a:r>
              <a:rPr lang="en-US" sz="1400" dirty="0">
                <a:latin typeface="Consolas" panose="020B0609020204030204" pitchFamily="49" charset="0"/>
              </a:rPr>
              <a:t>array[index(3, 0, 1, ncols, nlayr)]</a:t>
            </a:r>
          </a:p>
        </p:txBody>
      </p:sp>
    </p:spTree>
    <p:extLst>
      <p:ext uri="{BB962C8B-B14F-4D97-AF65-F5344CB8AC3E}">
        <p14:creationId xmlns:p14="http://schemas.microsoft.com/office/powerpoint/2010/main" val="197515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932DE-161E-2FCD-410A-8612BF8BE01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Three-dimensional</a:t>
            </a:r>
            <a:br>
              <a:rPr lang="en-US" dirty="0"/>
            </a:br>
            <a:r>
              <a:rPr lang="en-US" dirty="0"/>
              <a:t>rows x columns x layers Order</a:t>
            </a:r>
          </a:p>
        </p:txBody>
      </p:sp>
      <p:pic>
        <p:nvPicPr>
          <p:cNvPr id="6" name="Content Placeholder 5">
            <a:extLst>
              <a:ext uri="{FF2B5EF4-FFF2-40B4-BE49-F238E27FC236}">
                <a16:creationId xmlns:a16="http://schemas.microsoft.com/office/drawing/2014/main" id="{C6DA054C-9F32-851D-8B34-B57150B4B53B}"/>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1534165" y="2503503"/>
            <a:ext cx="2774568" cy="2409910"/>
          </a:xfrm>
        </p:spPr>
      </p:pic>
      <p:sp>
        <p:nvSpPr>
          <p:cNvPr id="7" name="Content Placeholder 3">
            <a:extLst>
              <a:ext uri="{FF2B5EF4-FFF2-40B4-BE49-F238E27FC236}">
                <a16:creationId xmlns:a16="http://schemas.microsoft.com/office/drawing/2014/main" id="{9F30DD48-12CC-8205-3A0C-99D8AFB2A6E4}"/>
              </a:ext>
            </a:extLst>
          </p:cNvPr>
          <p:cNvSpPr>
            <a:spLocks noGrp="1"/>
          </p:cNvSpPr>
          <p:nvPr>
            <p:ph sz="half" idx="2"/>
            <p:custDataLst>
              <p:tags r:id="rId2"/>
            </p:custDataLst>
          </p:nvPr>
        </p:nvSpPr>
        <p:spPr>
          <a:xfrm>
            <a:off x="4492102" y="2638044"/>
            <a:ext cx="6232124" cy="3101982"/>
          </a:xfrm>
        </p:spPr>
        <p:txBody>
          <a:bodyPr>
            <a:normAutofit/>
          </a:bodyPr>
          <a:lstStyle/>
          <a:p>
            <a:r>
              <a:rPr lang="en-US" sz="1400" dirty="0">
                <a:latin typeface="Consolas" panose="020B0609020204030204" pitchFamily="49" charset="0"/>
              </a:rPr>
              <a:t>char  array[4][3][2]</a:t>
            </a:r>
          </a:p>
          <a:p>
            <a:r>
              <a:rPr lang="en-US" sz="1400" dirty="0">
                <a:latin typeface="Consolas" panose="020B0609020204030204" pitchFamily="49" charset="0"/>
              </a:rPr>
              <a:t>char*  array = new char[nrows * ncols * nlayr]</a:t>
            </a:r>
          </a:p>
          <a:p>
            <a:endParaRPr lang="en-US" sz="1400" dirty="0">
              <a:latin typeface="Consolas" panose="020B0609020204030204" pitchFamily="49" charset="0"/>
            </a:endParaRPr>
          </a:p>
          <a:p>
            <a:r>
              <a:rPr lang="en-US" sz="1400" dirty="0">
                <a:latin typeface="Consolas" panose="020B0609020204030204" pitchFamily="49" charset="0"/>
              </a:rPr>
              <a:t>inline int index(int i, int j, int k, int ncols, int nlayr)</a:t>
            </a:r>
          </a:p>
          <a:p>
            <a:pPr marL="0" indent="0">
              <a:lnSpc>
                <a:spcPct val="120000"/>
              </a:lnSpc>
              <a:spcBef>
                <a:spcPts val="0"/>
              </a:spcBef>
              <a:buNone/>
            </a:pPr>
            <a:r>
              <a:rPr lang="en-US" sz="1400" dirty="0">
                <a:latin typeface="Consolas" panose="020B0609020204030204" pitchFamily="49" charset="0"/>
              </a:rPr>
              <a:t>    { return nrows * ncols * k + (j + ncols * i); }</a:t>
            </a:r>
          </a:p>
          <a:p>
            <a:endParaRPr lang="en-US" sz="1400" dirty="0">
              <a:latin typeface="Consolas" panose="020B0609020204030204" pitchFamily="49" charset="0"/>
            </a:endParaRPr>
          </a:p>
          <a:p>
            <a:r>
              <a:rPr lang="en-US" sz="1400" dirty="0">
                <a:latin typeface="Consolas" panose="020B0609020204030204" pitchFamily="49" charset="0"/>
              </a:rPr>
              <a:t>array[index(1, 0, 1, ncols, nlayr)]</a:t>
            </a:r>
          </a:p>
          <a:p>
            <a:r>
              <a:rPr lang="en-US" sz="1400" dirty="0">
                <a:latin typeface="Consolas" panose="020B0609020204030204" pitchFamily="49" charset="0"/>
              </a:rPr>
              <a:t>array[index(3, 0, 1, ncols, nlayr)]</a:t>
            </a:r>
          </a:p>
        </p:txBody>
      </p:sp>
    </p:spTree>
    <p:extLst>
      <p:ext uri="{BB962C8B-B14F-4D97-AF65-F5344CB8AC3E}">
        <p14:creationId xmlns:p14="http://schemas.microsoft.com/office/powerpoint/2010/main" val="369653578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5DAEF574-9F8E-49E0-92AE-FCB01E5EB4C1}&quot;/&gt;&lt;isInvalidForFieldText val=&quot;0&quot;/&gt;&lt;Image&gt;&lt;filename val=&quot;C:\Users\delroy\AppData\Local\Temp\CP243241322906Session\CPTrustFolder243241322906\PPTImport2432428247031\data\asimages\{5DAEF574-9F8E-49E0-92AE-FCB01E5EB4C1}_1.png&quot;/&gt;&lt;left val=&quot;167&quot;/&gt;&lt;top val=&quot;249&quot;/&gt;&lt;width val=&quot;945&quot;/&gt;&lt;height val=&quot;174&quot;/&gt;&lt;hasText val=&quot;1&quot;/&gt;&lt;/Image&gt;&lt;/ThreeDShapeInfo&gt;"/>
  <p:tag name="PRESENTER_SHAPETEXTINFO" val="&lt;ShapeTextInfo&gt;&lt;TableIndex row=&quot;-1&quot; col=&quot;-1&quot;&gt;&lt;linesCount val=&quot;2&quot;/&gt;&lt;lineCharCount val=&quot;12&quot;/&gt;&lt;lineCharCount val=&quot;24&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C0E8691E-D876-4D25-B32C-3D80B65E60FA}&quot;/&gt;&lt;isInvalidForFieldText val=&quot;0&quot;/&gt;&lt;Image&gt;&lt;filename val=&quot;C:\Users\delroy\AppData\Local\Temp\CP243241322906Session\CPTrustFolder243241322906\PPTImport2432428247031\data\asimages\{C0E8691E-D876-4D25-B32C-3D80B65E60FA}_1.png&quot;/&gt;&lt;left val=&quot;282&quot;/&gt;&lt;top val=&quot;452&quot;/&gt;&lt;width val=&quot;715&quot;/&gt;&lt;height val=&quot;135&quot;/&gt;&lt;hasText val=&quot;1&quot;/&gt;&lt;/Image&gt;&lt;/ThreeDShapeInfo&gt;"/>
  <p:tag name="PRESENTER_SHAPETEXTINFO" val="&lt;ShapeTextInfo&gt;&lt;TableIndex row=&quot;-1&quot; col=&quot;-1&quot;&gt;&lt;linesCount val=&quot;1&quot;/&gt;&lt;lineCharCount val=&quot;32&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DUMMYTAG" val="&lt;DummyForForceWrite&gt;&lt;/DummyForForceWrite&gt;"/>
  <p:tag name="HTML_SHAPEINFO" val="&lt;ThreeDShapeInfo&gt;&lt;uuid val=&quot;{7407E3B8-7830-466E-B6E9-FDE1BA72804B}&quot;/&gt;&lt;isInvalidForFieldText val=&quot;0&quot;/&gt;&lt;Image&gt;&lt;filename val=&quot;C:\Users\delroy\AppData\Local\Temp\CP243241322906Session\CPTrustFolder243241322906\PPTImport2432428247031\data\asimages\{7407E3B8-7830-466E-B6E9-FDE1BA72804B}_1.png&quot;/&gt;&lt;left val=&quot;167&quot;/&gt;&lt;top val=&quot;647&quot;/&gt;&lt;width val=&quot;159&quot;/&gt;&lt;height val=&quot;35&quot;/&gt;&lt;hasText val=&quot;1&quot;/&gt;&lt;/Image&gt;&lt;/ThreeDShapeInfo&gt;"/>
  <p:tag name="PRESENTER_SHAPETEXTINFO" val="&lt;ShapeTextInfo&gt;&lt;TableIndex row=&quot;-1&quot; col=&quot;-1&quot;&gt;&lt;linesCount val=&quot;1&quot;/&gt;&lt;lineCharCount val=&quot;21&quot;/&gt;&lt;/TableIndex&gt;&lt;/ShapeTextInfo&gt;"/>
</p:tagLst>
</file>

<file path=ppt/tags/tag32.xml><?xml version="1.0" encoding="utf-8"?>
<p:tagLst xmlns:a="http://schemas.openxmlformats.org/drawingml/2006/main" xmlns:r="http://schemas.openxmlformats.org/officeDocument/2006/relationships" xmlns:p="http://schemas.openxmlformats.org/presentationml/2006/main">
  <p:tag name="HTML_SHAPEINFO" val="&lt;ThreeDShapeInfo&gt;&lt;uuid val=&quot;{8ACD1BDD-BBF0-4F43-B334-12B498B26DEC}&quot;/&gt;&lt;isInvalidForFieldText val=&quot;0&quot;/&gt;&lt;Image&gt;&lt;filename val=&quot;C:\Users\delroy\AppData\Local\Temp\CP243241322906Session\CPTrustFolder243241322906\PPTImport2432428247031\data\asimages\{8ACD1BDD-BBF0-4F43-B334-12B498B26DEC}_2.png&quot;/&gt;&lt;left val=&quot;165&quot;/&gt;&lt;top val=&quot;242&quot;/&gt;&lt;width val=&quot;449&quot;/&gt;&lt;height val=&quot;85&quot;/&gt;&lt;hasText val=&quot;1&quot;/&gt;&lt;/Image&gt;&lt;/ThreeDShapeInfo&gt;"/>
  <p:tag name="PRESENTER_SHAPETEXTINFO" val="&lt;ShapeTextInfo&gt;&lt;TableIndex row=&quot;-1&quot; col=&quot;-1&quot;&gt;&lt;linesCount val=&quot;1&quot;/&gt;&lt;lineCharCount val=&quot;5&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HTML_SHAPEINFO" val="&lt;ThreeDShapeInfo&gt;&lt;uuid val=&quot;{E463AB5A-BF42-4D98-8225-381B69A1E9F6}&quot;/&gt;&lt;isInvalidForFieldText val=&quot;0&quot;/&gt;&lt;Image&gt;&lt;filename val=&quot;C:\Users\delroy\AppData\Local\Temp\CP243241322906Session\CPTrustFolder243241322906\PPTImport2432428247031\data\asimages\{E463AB5A-BF42-4D98-8225-381B69A1E9F6}_2.png&quot;/&gt;&lt;left val=&quot;161&quot;/&gt;&lt;top val=&quot;326&quot;/&gt;&lt;width val=&quot;479&quot;/&gt;&lt;height val=&quot;276&quot;/&gt;&lt;hasText val=&quot;1&quot;/&gt;&lt;/Image&gt;&lt;/ThreeDShapeInfo&gt;"/>
  <p:tag name="PRESENTER_SHAPETEXTINFO" val="&lt;ShapeTextInfo&gt;&lt;TableIndex row=&quot;-1&quot; col=&quot;-1&quot;&gt;&lt;linesCount val=&quot;6&quot;/&gt;&lt;lineCharCount val=&quot;16&quot;/&gt;&lt;lineCharCount val=&quot;20&quot;/&gt;&lt;lineCharCount val=&quot;27&quot;/&gt;&lt;lineCharCount val=&quot;29&quot;/&gt;&lt;lineCharCount val=&quot;1&quot;/&gt;&lt;lineCharCount val=&quot;32&quot;/&gt;&lt;/TableIndex&gt;&lt;/ShapeTextInfo&gt;"/>
</p:tagLst>
</file>

<file path=ppt/tags/tag34.xml><?xml version="1.0" encoding="utf-8"?>
<p:tagLst xmlns:a="http://schemas.openxmlformats.org/drawingml/2006/main" xmlns:r="http://schemas.openxmlformats.org/officeDocument/2006/relationships" xmlns:p="http://schemas.openxmlformats.org/presentationml/2006/main">
  <p:tag name="HTML_SHAPEINFO" val="&lt;ThreeDShapeInfo&gt;&lt;uuid val=&quot;{DE4DF9BF-031D-4726-B69F-934C82FB6B44}&quot;/&gt;&lt;isInvalidForFieldText val=&quot;0&quot;/&gt;&lt;Image&gt;&lt;filename val=&quot;C:\Users\delroy\AppData\Local\Temp\CP243241322906Session\CPTrustFolder243241322906\PPTImport2432428247031\data\asimages\{DE4DF9BF-031D-4726-B69F-934C82FB6B44}_2.png&quot;/&gt;&lt;left val=&quot;660&quot;/&gt;&lt;top val=&quot;326&quot;/&gt;&lt;width val=&quot;504&quot;/&gt;&lt;height val=&quot;276&quot;/&gt;&lt;hasText val=&quot;1&quot;/&gt;&lt;/Image&gt;&lt;/ThreeDShapeInfo&gt;"/>
  <p:tag name="PRESENTER_SHAPETEXTINFO" val="&lt;ShapeTextInfo&gt;&lt;TableIndex row=&quot;-1&quot; col=&quot;-1&quot;&gt;&lt;linesCount val=&quot;6&quot;/&gt;&lt;lineCharCount val=&quot;31&quot;/&gt;&lt;lineCharCount val=&quot;35&quot;/&gt;&lt;lineCharCount val=&quot;1&quot;/&gt;&lt;lineCharCount val=&quot;1&quot;/&gt;&lt;lineCharCount val=&quot;1&quot;/&gt;&lt;lineCharCount val=&quot;31&quot;/&gt;&lt;/TableIndex&gt;&lt;/ShapeTextInfo&gt;"/>
</p:tagLst>
</file>

<file path=ppt/tags/tag35.xml><?xml version="1.0" encoding="utf-8"?>
<p:tagLst xmlns:a="http://schemas.openxmlformats.org/drawingml/2006/main" xmlns:r="http://schemas.openxmlformats.org/officeDocument/2006/relationships" xmlns:p="http://schemas.openxmlformats.org/presentationml/2006/main">
  <p:tag name="HTML_SHAPEINFO" val="&lt;ThreeDShapeInfo&gt;&lt;uuid val=&quot;{AEFF6BE4-26AF-4924-89B1-067604E0A173}&quot;/&gt;&lt;isInvalidForFieldText val=&quot;0&quot;/&gt;&lt;Image&gt;&lt;filename val=&quot;C:\Users\delroy\AppData\Local\Temp\CP243241322906Session\CPTrustFolder243241322906\PPTImport2432428247031\data\asimages\{AEFF6BE4-26AF-4924-89B1-067604E0A173}_2.png&quot;/&gt;&lt;left val=&quot;664&quot;/&gt;&lt;top val=&quot;242&quot;/&gt;&lt;width val=&quot;449&quot;/&gt;&lt;height val=&quot;85&quot;/&gt;&lt;hasText val=&quot;1&quot;/&gt;&lt;/Image&gt;&lt;/ThreeDShapeInfo&gt;"/>
  <p:tag name="PRESENTER_SHAPETEXTINFO" val="&lt;ShapeTextInfo&gt;&lt;TableIndex row=&quot;-1&quot; col=&quot;-1&quot;&gt;&lt;linesCount val=&quot;1&quot;/&gt;&lt;lineCharCount val=&quot;12&quot;/&gt;&lt;/TableIndex&gt;&lt;/ShapeTextInfo&gt;"/>
</p:tagLst>
</file>

<file path=ppt/tags/tag36.xml><?xml version="1.0" encoding="utf-8"?>
<p:tagLst xmlns:a="http://schemas.openxmlformats.org/drawingml/2006/main" xmlns:r="http://schemas.openxmlformats.org/officeDocument/2006/relationships" xmlns:p="http://schemas.openxmlformats.org/presentationml/2006/main">
  <p:tag name="HTML_SHAPEINFO" val="&lt;ThreeDShapeInfo&gt;&lt;uuid val=&quot;{96A1FD5C-990E-4BDD-9118-D2859A4AE3F7}&quot;/&gt;&lt;isInvalidForFieldText val=&quot;0&quot;/&gt;&lt;Image&gt;&lt;filename val=&quot;C:\Users\delroy\AppData\Local\Temp\CP243241322906Session\CPTrustFolder243241322906\PPTImport2432428247031\data\asimages\{96A1FD5C-990E-4BDD-9118-D2859A4AE3F7}_2.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5&quot;/&gt;&lt;/TableIndex&gt;&lt;/ShapeTextInfo&gt;"/>
</p:tagLst>
</file>

<file path=ppt/tags/tag37.xml><?xml version="1.0" encoding="utf-8"?>
<p:tagLst xmlns:a="http://schemas.openxmlformats.org/drawingml/2006/main" xmlns:r="http://schemas.openxmlformats.org/officeDocument/2006/relationships" xmlns:p="http://schemas.openxmlformats.org/presentationml/2006/main">
  <p:tag name="HTML_SHAPEINFO" val="&lt;ThreeDShapeInfo&gt;&lt;uuid val=&quot;{671E81DC-F423-4C23-ACC5-36395E53F01A}&quot;/&gt;&lt;isInvalidForFieldText val=&quot;0&quot;/&gt;&lt;Image&gt;&lt;filename val=&quot;C:\Users\delroy\AppData\Local\Temp\CP243241322906Session\CPTrustFolder243241322906\PPTImport2432428247031\data\asimages\{671E81DC-F423-4C23-ACC5-36395E53F01A}_3.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4&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HTML_SHAPEINFO" val="&lt;ThreeDShapeInfo&gt;&lt;uuid val=&quot;{70448F3B-BC4F-4CAD-9653-8B80CF30EFD1}&quot;/&gt;&lt;isInvalidForFieldText val=&quot;0&quot;/&gt;&lt;Image&gt;&lt;filename val=&quot;C:\Users\delroy\AppData\Local\Temp\CP243241322906Session\CPTrustFolder243241322906\PPTImport2432428247031\data\asimages\{70448F3B-BC4F-4CAD-9653-8B80CF30EFD1}_3.png&quot;/&gt;&lt;left val=&quot;660&quot;/&gt;&lt;top val=&quot;273&quot;/&gt;&lt;width val=&quot;453&quot;/&gt;&lt;height val=&quot;329&quot;/&gt;&lt;hasText val=&quot;1&quot;/&gt;&lt;/Image&gt;&lt;/ThreeDShapeInfo&gt;"/>
  <p:tag name="PRESENTER_SHAPETEXTINFO" val="&lt;ShapeTextInfo&gt;&lt;TableIndex row=&quot;-1&quot; col=&quot;-1&quot;&gt;&lt;linesCount val=&quot;7&quot;/&gt;&lt;lineCharCount val=&quot;31&quot;/&gt;&lt;lineCharCount val=&quot;6&quot;/&gt;&lt;lineCharCount val=&quot;11&quot;/&gt;&lt;lineCharCount val=&quot;33&quot;/&gt;&lt;lineCharCount val=&quot;32&quot;/&gt;&lt;lineCharCount val=&quot;43&quot;/&gt;&lt;lineCharCount val=&quot;17&quot;/&gt;&lt;/TableIndex&gt;&lt;/ShapeTextInfo&gt;"/>
</p:tagLst>
</file>

<file path=ppt/tags/tag39.xml><?xml version="1.0" encoding="utf-8"?>
<p:tagLst xmlns:a="http://schemas.openxmlformats.org/drawingml/2006/main" xmlns:r="http://schemas.openxmlformats.org/officeDocument/2006/relationships" xmlns:p="http://schemas.openxmlformats.org/presentationml/2006/main">
  <p:tag name="HTML_SHAPEINFO" val="&lt;ThreeDShapeInfo&gt;&lt;uuid val=&quot;{F0C9D182-B708-49CA-94CD-CAF42C6BF5D4}&quot;/&gt;&lt;isInvalidForFieldText val=&quot;0&quot;/&gt;&lt;Image&gt;&lt;filename val=&quot;C:\Users\delroy\AppData\Local\Temp\CP243241322906Session\CPTrustFolder243241322906\PPTImport2432428247031\data\asimages\{F0C9D182-B708-49CA-94CD-CAF42C6BF5D4}_3.png&quot;/&gt;&lt;left val=&quot;134&quot;/&gt;&lt;top val=&quot;273&quot;/&gt;&lt;width val=&quot;506&quot;/&gt;&lt;height val=&quot;138&quot;/&gt;&lt;hasText val=&quot;1&quot;/&gt;&lt;/Image&gt;&lt;/ThreeDShapeInfo&gt;"/>
  <p:tag name="PRESENTER_SHAPETEXTINFO" val="&lt;ShapeTextInfo&gt;&lt;TableIndex row=&quot;-1&quot; col=&quot;-1&quot;&gt;&lt;linesCount val=&quot;4&quot;/&gt;&lt;lineCharCount val=&quot;16&quot;/&gt;&lt;lineCharCount val=&quot;22&quot;/&gt;&lt;lineCharCount val=&quot;1&quot;/&gt;&lt;lineCharCount val=&quot;36&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HTML_SHAPEINFO" val="&lt;ThreeDShapeInfo&gt;&lt;uuid val=&quot;{245E6661-4E24-4A5A-8252-B3DBBFDF98B0}&quot;/&gt;&lt;isInvalidForFieldText val=&quot;0&quot;/&gt;&lt;Image&gt;&lt;filename val=&quot;C:\Users\delroy\AppData\Local\Temp\CP243241322906Session\CPTrustFolder243241322906\PPTImport2432428247031\data\asimages\{245E6661-4E24-4A5A-8252-B3DBBFDF98B0}_4.png&quot;/&gt;&lt;left val=&quot;564&quot;/&gt;&lt;top val=&quot;100&quot;/&gt;&lt;width val=&quot;620&quot;/&gt;&lt;height val=&quot;126&quot;/&gt;&lt;hasText val=&quot;1&quot;/&gt;&lt;/Image&gt;&lt;/ThreeDShapeInfo&gt;"/>
  <p:tag name="PRESENTER_SHAPETEXTINFO" val="&lt;ShapeTextInfo&gt;&lt;TableIndex row=&quot;-1&quot; col=&quot;-1&quot;&gt;&lt;linesCount val=&quot;2&quot;/&gt;&lt;lineCharCount val=&quot;33&quot;/&gt;&lt;lineCharCount val=&quot;21&quot;/&gt;&lt;/TableIndex&gt;&lt;/ShapeText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3.xml><?xml version="1.0" encoding="utf-8"?>
<p:tagLst xmlns:a="http://schemas.openxmlformats.org/drawingml/2006/main" xmlns:r="http://schemas.openxmlformats.org/officeDocument/2006/relationships" xmlns:p="http://schemas.openxmlformats.org/presentationml/2006/main">
  <p:tag name="HTML_AUTOSHAPE_INFO" val="&lt;ThreeDShapeInfo&gt;&lt;uuid val=&quot;{AA5C0EE3-F042-491E-845F-CF029BC64D80}&quot;/&gt;&lt;isInvalidForFieldText val=&quot;0&quot;/&gt;&lt;Image&gt;&lt;filename val=&quot;C:\Users\delroy\AppData\Local\Temp\CP243241322906Session\CPTrustFolder243241322906\PPTImport2432428247031\data\asimages\{AA5C0EE3-F042-491E-845F-CF029BC64D80}.png&quot;/&gt;&lt;left val=&quot;131&quot;/&gt;&lt;top val=&quot;135&quot;/&gt;&lt;width val=&quot;324&quot;/&gt;&lt;height val=&quot;450&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HTML_SHAPEINFO" val="&lt;ThreeDShapeInfo&gt;&lt;uuid val=&quot;{264E9C4E-2223-4779-82F8-9710FD285776}&quot;/&gt;&lt;isInvalidForFieldText val=&quot;0&quot;/&gt;&lt;Image&gt;&lt;filename val=&quot;C:\Users\delroy\AppData\Local\Temp\CP243241322906Session\CPTrustFolder243241322906\PPTImport2432428247031\data\asimages\{264E9C4E-2223-4779-82F8-9710FD285776}_4.png&quot;/&gt;&lt;left val=&quot;560&quot;/&gt;&lt;top val=&quot;273&quot;/&gt;&lt;width val=&quot;631&quot;/&gt;&lt;height val=&quot;346&quot;/&gt;&lt;hasText val=&quot;1&quot;/&gt;&lt;/Image&gt;&lt;/ThreeDShapeInfo&gt;"/>
  <p:tag name="PRESENTER_SHAPETEXTINFO" val="&lt;ShapeTextInfo&gt;&lt;TableIndex row=&quot;-1&quot; col=&quot;-1&quot;&gt;&lt;linesCount val=&quot;7&quot;/&gt;&lt;lineCharCount val=&quot;11&quot;/&gt;&lt;lineCharCount val=&quot;37&quot;/&gt;&lt;lineCharCount val=&quot;58&quot;/&gt;&lt;lineCharCount val=&quot;37&quot;/&gt;&lt;lineCharCount val=&quot;15&quot;/&gt;&lt;lineCharCount val=&quot;19&quot;/&gt;&lt;lineCharCount val=&quot;20&quot;/&gt;&lt;/TableIndex&gt;&lt;/ShapeTextInfo&gt;"/>
</p:tagLst>
</file>

<file path=ppt/tags/tag45.xml><?xml version="1.0" encoding="utf-8"?>
<p:tagLst xmlns:a="http://schemas.openxmlformats.org/drawingml/2006/main" xmlns:r="http://schemas.openxmlformats.org/officeDocument/2006/relationships" xmlns:p="http://schemas.openxmlformats.org/presentationml/2006/main">
  <p:tag name="HTML_SHAPEINFO" val="&lt;ThreeDShapeInfo&gt;&lt;uuid val=&quot;{C5A6F0BA-690B-4E76-A559-EE5141C1DC45}&quot;/&gt;&lt;isInvalidForFieldText val=&quot;0&quot;/&gt;&lt;Image&gt;&lt;filename val=&quot;C:\Users\delroy\AppData\Local\Temp\CP243241322906Session\CPTrustFolder243241322906\PPTImport2432428247031\data\asimages\{C5A6F0BA-690B-4E76-A559-EE5141C1DC45}_5.png&quot;/&gt;&lt;left val=&quot;721&quot;/&gt;&lt;top val=&quot;100&quot;/&gt;&lt;width val=&quot;471&quot;/&gt;&lt;height val=&quot;126&quot;/&gt;&lt;hasText val=&quot;1&quot;/&gt;&lt;/Image&gt;&lt;/ThreeDShapeInfo&gt;"/>
  <p:tag name="PRESENTER_SHAPETEXTINFO" val="&lt;ShapeTextInfo&gt;&lt;TableIndex row=&quot;-1&quot; col=&quot;-1&quot;&gt;&lt;linesCount val=&quot;2&quot;/&gt;&lt;lineCharCount val=&quot;11&quot;/&gt;&lt;lineCharCount val=&quot;17&quot;/&gt;&lt;/TableIndex&gt;&lt;/ShapeText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8.xml><?xml version="1.0" encoding="utf-8"?>
<p:tagLst xmlns:a="http://schemas.openxmlformats.org/drawingml/2006/main" xmlns:r="http://schemas.openxmlformats.org/officeDocument/2006/relationships" xmlns:p="http://schemas.openxmlformats.org/presentationml/2006/main">
  <p:tag name="HTML_SHAPEINFO" val="&lt;ThreeDShapeInfo&gt;&lt;uuid val=&quot;{B7BF5068-4218-4DE2-BD57-D06B9CFB72BF}&quot;/&gt;&lt;isInvalidForFieldText val=&quot;0&quot;/&gt;&lt;Image&gt;&lt;filename val=&quot;C:\Users\delroy\AppData\Local\Temp\CP243241322906Session\CPTrustFolder243241322906\PPTImport2432428247031\data\asimages\{B7BF5068-4218-4DE2-BD57-D06B9CFB72BF}_5.png&quot;/&gt;&lt;left val=&quot;700&quot;/&gt;&lt;top val=&quot;274&quot;/&gt;&lt;width val=&quot;517&quot;/&gt;&lt;height val=&quot;346&quot;/&gt;&lt;hasText val=&quot;1&quot;/&gt;&lt;/Image&gt;&lt;/ThreeDShapeInfo&gt;"/>
  <p:tag name="PRESENTER_SHAPETEXTINFO" val="&lt;ShapeTextInfo&gt;&lt;TableIndex row=&quot;-1&quot; col=&quot;-1&quot;&gt;&lt;linesCount val=&quot;11&quot;/&gt;&lt;lineCharCount val=&quot;32&quot;/&gt;&lt;lineCharCount val=&quot;32&quot;/&gt;&lt;lineCharCount val=&quot;31&quot;/&gt;&lt;lineCharCount val=&quot;1&quot;/&gt;&lt;lineCharCount val=&quot;32&quot;/&gt;&lt;lineCharCount val=&quot;36&quot;/&gt;&lt;lineCharCount val=&quot;26&quot;/&gt;&lt;lineCharCount val=&quot;1&quot;/&gt;&lt;lineCharCount val=&quot;32&quot;/&gt;&lt;lineCharCount val=&quot;20&quot;/&gt;&lt;lineCharCount val=&quot;15&quot;/&gt;&lt;/TableIndex&gt;&lt;/ShapeTextInfo&gt;"/>
</p:tagLst>
</file>

<file path=ppt/tags/tag49.xml><?xml version="1.0" encoding="utf-8"?>
<p:tagLst xmlns:a="http://schemas.openxmlformats.org/drawingml/2006/main" xmlns:r="http://schemas.openxmlformats.org/officeDocument/2006/relationships" xmlns:p="http://schemas.openxmlformats.org/presentationml/2006/main">
  <p:tag name="HTML_AUTOSHAPE_INFO" val="&lt;ThreeDShapeInfo&gt;&lt;uuid val=&quot;{43E7C808-B6D6-4022-A465-981893932FB5}&quot;/&gt;&lt;isInvalidForFieldText val=&quot;0&quot;/&gt;&lt;Image&gt;&lt;filename val=&quot;C:\Users\delroy\AppData\Local\Temp\CP243241322906Session\CPTrustFolder243241322906\PPTImport2432428247031\data\asimages\{43E7C808-B6D6-4022-A465-981893932FB5}.png&quot;/&gt;&lt;left val=&quot;130&quot;/&gt;&lt;top val=&quot;140&quot;/&gt;&lt;width val=&quot;479&quot;/&gt;&lt;height val=&quot;461&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HTML_SHAPEINFO" val="&lt;ThreeDShapeInfo&gt;&lt;uuid val=&quot;{2468620A-E19F-4CC1-9C8B-87BFCC660895}&quot;/&gt;&lt;isInvalidForFieldText val=&quot;0&quot;/&gt;&lt;Image&gt;&lt;filename val=&quot;C:\Users\delroy\AppData\Local\Temp\CP243241322906Session\CPTrustFolder243241322906\PPTImport2432428247031\data\asimages\{2468620A-E19F-4CC1-9C8B-87BFCC660895}_6.png&quot;/&gt;&lt;left val=&quot;233&quot;/&gt;&lt;top val=&quot;100&quot;/&gt;&lt;width val=&quot;813&quot;/&gt;&lt;height val=&quot;126&quot;/&gt;&lt;hasText val=&quot;1&quot;/&gt;&lt;/Image&gt;&lt;/ThreeDShapeInfo&gt;"/>
  <p:tag name="PRESENTER_SHAPETEXTINFO" val="&lt;ShapeTextInfo&gt;&lt;TableIndex row=&quot;-1&quot; col=&quot;-1&quot;&gt;&lt;linesCount val=&quot;1&quot;/&gt;&lt;lineCharCount val=&quot;23&quot;/&gt;&lt;/TableIndex&gt;&lt;/ShapeTextInfo&gt;"/>
</p:tagLst>
</file>

<file path=ppt/tags/tag51.xml><?xml version="1.0" encoding="utf-8"?>
<p:tagLst xmlns:a="http://schemas.openxmlformats.org/drawingml/2006/main" xmlns:r="http://schemas.openxmlformats.org/officeDocument/2006/relationships" xmlns:p="http://schemas.openxmlformats.org/presentationml/2006/main">
  <p:tag name="HTML_SHAPEINFO" val="&lt;ThreeDShapeInfo&gt;&lt;uuid val=&quot;{38D30569-1DA8-4F68-8A3C-7B890083C253}&quot;/&gt;&lt;isInvalidForFieldText val=&quot;0&quot;/&gt;&lt;Image&gt;&lt;filename val=&quot;C:\Users\delroy\AppData\Local\Temp\CP243241322906Session\CPTrustFolder243241322906\PPTImport2432428247031\data\asimages\{38D30569-1DA8-4F68-8A3C-7B890083C253}_6.png&quot;/&gt;&lt;left val=&quot;300&quot;/&gt;&lt;top val=&quot;269&quot;/&gt;&lt;width val=&quot;675&quot;/&gt;&lt;height val=&quot;339&quot;/&gt;&lt;hasText val=&quot;1&quot;/&gt;&lt;/Image&gt;&lt;/ThreeDShapeInfo&gt;"/>
  <p:tag name="PRESENTER_SHAPETEXTINFO" val="&lt;ShapeTextInfo&gt;&lt;TableIndex row=&quot;-1&quot; col=&quot;-1&quot;&gt;&lt;linesCount val=&quot;11&quot;/&gt;&lt;lineCharCount val=&quot;46&quot;/&gt;&lt;lineCharCount val=&quot;2&quot;/&gt;&lt;lineCharCount val=&quot;28&quot;/&gt;&lt;lineCharCount val=&quot;2&quot;/&gt;&lt;lineCharCount val=&quot;1&quot;/&gt;&lt;lineCharCount val=&quot;1&quot;/&gt;&lt;lineCharCount val=&quot;37&quot;/&gt;&lt;lineCharCount val=&quot;1&quot;/&gt;&lt;lineCharCount val=&quot;1&quot;/&gt;&lt;lineCharCount val=&quot;30&quot;/&gt;&lt;lineCharCount val=&quot;24&quot;/&gt;&lt;/TableIndex&gt;&lt;/ShapeTextInfo&gt;"/>
</p:tagLst>
</file>

<file path=ppt/tags/tag52.xml><?xml version="1.0" encoding="utf-8"?>
<p:tagLst xmlns:a="http://schemas.openxmlformats.org/drawingml/2006/main" xmlns:r="http://schemas.openxmlformats.org/officeDocument/2006/relationships" xmlns:p="http://schemas.openxmlformats.org/presentationml/2006/main">
  <p:tag name="HTML_SHAPEINFO" val="&lt;ThreeDShapeInfo&gt;&lt;uuid val=&quot;{6B50AE41-6A87-46FF-A333-912CF604B130}&quot;/&gt;&lt;isInvalidForFieldText val=&quot;0&quot;/&gt;&lt;Image&gt;&lt;filename val=&quot;C:\Users\delroy\AppData\Local\Temp\CP243241322906Session\CPTrustFolder243241322906\PPTImport2432428247031\data\asimages\{6B50AE41-6A87-46FF-A333-912CF604B130}_7.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34&quot;/&gt;&lt;lineCharCount val=&quot;22&quot;/&gt;&lt;/TableIndex&gt;&lt;/ShapeTextInfo&gt;"/>
</p:tagLst>
</file>

<file path=ppt/tags/tag53.xml><?xml version="1.0" encoding="utf-8"?>
<p:tagLst xmlns:a="http://schemas.openxmlformats.org/drawingml/2006/main" xmlns:r="http://schemas.openxmlformats.org/officeDocument/2006/relationships" xmlns:p="http://schemas.openxmlformats.org/presentationml/2006/main">
  <p:tag name="HTML_SHAPEINFO" val="&lt;ThreeDShapeInfo&gt;&lt;uuid val=&quot;{31946D08-0F06-49CF-9D9C-4312002DE03C}&quot;/&gt;&lt;isInvalidForFieldText val=&quot;0&quot;/&gt;&lt;Image&gt;&lt;filename val=&quot;C:\Users\delroy\AppData\Local\Temp\CP243241322906Session\CPTrustFolder243241322906\PPTImport2432428247031\data\asimages\{31946D08-0F06-49CF-9D9C-4312002DE03C}_7.png&quot;/&gt;&lt;left val=&quot;659&quot;/&gt;&lt;top val=&quot;273&quot;/&gt;&lt;width val=&quot;505&quot;/&gt;&lt;height val=&quot;329&quot;/&gt;&lt;hasText val=&quot;1&quot;/&gt;&lt;/Image&gt;&lt;/ThreeDShapeInfo&gt;"/>
  <p:tag name="PRESENTER_SHAPETEXTINFO" val="&lt;ShapeTextInfo&gt;&lt;TableIndex row=&quot;-1&quot; col=&quot;-1&quot;&gt;&lt;linesCount val=&quot;4&quot;/&gt;&lt;lineCharCount val=&quot;22&quot;/&gt;&lt;lineCharCount val=&quot;33&quot;/&gt;&lt;lineCharCount val=&quot;32&quot;/&gt;&lt;lineCharCount val=&quot;3&quot;/&gt;&lt;/TableIndex&gt;&lt;/ShapeTextInfo&gt;"/>
</p:tagLst>
</file>

<file path=ppt/tags/tag54.xml><?xml version="1.0" encoding="utf-8"?>
<p:tagLst xmlns:a="http://schemas.openxmlformats.org/drawingml/2006/main" xmlns:r="http://schemas.openxmlformats.org/officeDocument/2006/relationships" xmlns:p="http://schemas.openxmlformats.org/presentationml/2006/main">
  <p:tag name="HTML_SHAPEINFO" val="&lt;ThreeDShapeInfo&gt;&lt;uuid val=&quot;{7AA7E0EC-FD7D-4F98-AE3F-1E578218EDE3}&quot;/&gt;&lt;isInvalidForFieldText val=&quot;0&quot;/&gt;&lt;Image&gt;&lt;filename val=&quot;C:\Users\delroy\AppData\Local\Temp\CP243241322906Session\CPTrustFolder243241322906\PPTImport2432428247031\data\asimages\{7AA7E0EC-FD7D-4F98-AE3F-1E578218EDE3}_8.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8&quot;/&gt;&lt;lineCharCount val=&quot;20&quot;/&gt;&lt;/TableIndex&gt;&lt;/ShapeTextInfo&gt;"/>
</p:tagLst>
</file>

<file path=ppt/tags/tag55.xml><?xml version="1.0" encoding="utf-8"?>
<p:tagLst xmlns:a="http://schemas.openxmlformats.org/drawingml/2006/main" xmlns:r="http://schemas.openxmlformats.org/officeDocument/2006/relationships" xmlns:p="http://schemas.openxmlformats.org/presentationml/2006/main">
  <p:tag name="HTML_SHAPEINFO" val="&lt;ThreeDShapeInfo&gt;&lt;uuid val=&quot;{4B9000F4-E053-4B84-B82F-71BBE0783488}&quot;/&gt;&lt;isInvalidForFieldText val=&quot;0&quot;/&gt;&lt;Image&gt;&lt;filename val=&quot;C:\Users\delroy\AppData\Local\Temp\CP243241322906Session\CPTrustFolder243241322906\PPTImport2432428247031\data\asimages\{4B9000F4-E053-4B84-B82F-71BBE0783488}_8.png&quot;/&gt;&lt;left val=&quot;469&quot;/&gt;&lt;top val=&quot;262&quot;/&gt;&lt;width val=&quot;656&quot;/&gt;&lt;height val=&quot;357&quot;/&gt;&lt;hasText val=&quot;1&quot;/&gt;&lt;/Image&gt;&lt;/ThreeDShapeInfo&gt;"/>
  <p:tag name="PRESENTER_SHAPETEXTINFO" val="&lt;ShapeTextInfo&gt;&lt;TableIndex row=&quot;-1&quot; col=&quot;-1&quot;&gt;&lt;linesCount val=&quot;12&quot;/&gt;&lt;lineCharCount val=&quot;2&quot;/&gt;&lt;lineCharCount val=&quot;33&quot;/&gt;&lt;lineCharCount val=&quot;32&quot;/&gt;&lt;lineCharCount val=&quot;3&quot;/&gt;&lt;lineCharCount val=&quot;21&quot;/&gt;&lt;lineCharCount val=&quot;47&quot;/&gt;&lt;lineCharCount val=&quot;1&quot;/&gt;&lt;lineCharCount val=&quot;60&quot;/&gt;&lt;lineCharCount val=&quot;44&quot;/&gt;&lt;lineCharCount val=&quot;1&quot;/&gt;&lt;lineCharCount val=&quot;36&quot;/&gt;&lt;lineCharCount val=&quot;35&quot;/&gt;&lt;/TableIndex&gt;&lt;/ShapeTextInfo&gt;"/>
</p:tagLst>
</file>

<file path=ppt/tags/tag56.xml><?xml version="1.0" encoding="utf-8"?>
<p:tagLst xmlns:a="http://schemas.openxmlformats.org/drawingml/2006/main" xmlns:r="http://schemas.openxmlformats.org/officeDocument/2006/relationships" xmlns:p="http://schemas.openxmlformats.org/presentationml/2006/main">
  <p:tag name="HTML_SHAPEINFO" val="&lt;ThreeDShapeInfo&gt;&lt;uuid val=&quot;{80B9152C-721C-4AEA-B4B7-0E8D87AB7340}&quot;/&gt;&lt;isInvalidForFieldText val=&quot;0&quot;/&gt;&lt;Image&gt;&lt;filename val=&quot;C:\Users\delroy\AppData\Local\Temp\CP243241322906Session\CPTrustFolder243241322906\PPTImport2432428247031\data\asimages\{80B9152C-721C-4AEA-B4B7-0E8D87AB7340}_9.png&quot;/&gt;&lt;left val=&quot;233&quot;/&gt;&lt;top val=&quot;100&quot;/&gt;&lt;width val=&quot;813&quot;/&gt;&lt;height val=&quot;126&quot;/&gt;&lt;hasText val=&quot;1&quot;/&gt;&lt;/Image&gt;&lt;/ThreeDShapeInfo&gt;"/>
  <p:tag name="PRESENTER_SHAPETEXTINFO" val="&lt;ShapeTextInfo&gt;&lt;TableIndex row=&quot;-1&quot; col=&quot;-1&quot;&gt;&lt;linesCount val=&quot;2&quot;/&gt;&lt;lineCharCount val=&quot;18&quot;/&gt;&lt;lineCharCount val=&quot;29&quot;/&gt;&lt;/TableIndex&gt;&lt;/ShapeTextInfo&gt;"/>
</p:tagLst>
</file>

<file path=ppt/tags/tag57.xml><?xml version="1.0" encoding="utf-8"?>
<p:tagLst xmlns:a="http://schemas.openxmlformats.org/drawingml/2006/main" xmlns:r="http://schemas.openxmlformats.org/officeDocument/2006/relationships" xmlns:p="http://schemas.openxmlformats.org/presentationml/2006/main">
  <p:tag name="HTML_SHAPEINFO" val="&lt;ThreeDShapeInfo&gt;&lt;uuid val=&quot;{D2DCB69D-38D1-4B07-8292-E64544EB5605}&quot;/&gt;&lt;isInvalidForFieldText val=&quot;0&quot;/&gt;&lt;Image&gt;&lt;filename val=&quot;C:\Users\delroy\AppData\Local\Temp\CP243241322906Session\CPTrustFolder243241322906\PPTImport2432428247031\data\asimages\{D2DCB69D-38D1-4B07-8292-E64544EB5605}_9.png&quot;/&gt;&lt;left val=&quot;469&quot;/&gt;&lt;top val=&quot;275&quot;/&gt;&lt;width val=&quot;656&quot;/&gt;&lt;height val=&quot;327&quot;/&gt;&lt;hasText val=&quot;1&quot;/&gt;&lt;/Image&gt;&lt;/ThreeDShapeInfo&gt;"/>
  <p:tag name="PRESENTER_SHAPETEXTINFO" val="&lt;ShapeTextInfo&gt;&lt;TableIndex row=&quot;-1&quot; col=&quot;-1&quot;&gt;&lt;linesCount val=&quot;8&quot;/&gt;&lt;lineCharCount val=&quot;21&quot;/&gt;&lt;lineCharCount val=&quot;47&quot;/&gt;&lt;lineCharCount val=&quot;1&quot;/&gt;&lt;lineCharCount val=&quot;60&quot;/&gt;&lt;lineCharCount val=&quot;52&quot;/&gt;&lt;lineCharCount val=&quot;1&quot;/&gt;&lt;lineCharCount val=&quot;36&quot;/&gt;&lt;lineCharCount val=&quot;35&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1258</TotalTime>
  <Words>1657</Words>
  <Application>Microsoft Office PowerPoint</Application>
  <PresentationFormat>Widescreen</PresentationFormat>
  <Paragraphs>114</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Consolas</vt:lpstr>
      <vt:lpstr>Courier New</vt:lpstr>
      <vt:lpstr>Gill Sans MT</vt:lpstr>
      <vt:lpstr>Times New Roman</vt:lpstr>
      <vt:lpstr>Parcel</vt:lpstr>
      <vt:lpstr>Dynamic and Multi-Dimensional Arrays</vt:lpstr>
      <vt:lpstr>Creating and using arrays</vt:lpstr>
      <vt:lpstr>Automatic Type Deduction</vt:lpstr>
      <vt:lpstr>Creating a Two-dimensional array as an array of arrays</vt:lpstr>
      <vt:lpstr>Creating &amp; destroying arrays</vt:lpstr>
      <vt:lpstr>Synthesizing a 2D array</vt:lpstr>
      <vt:lpstr>Two-Dimensional Initializer Lists And Row-Major Ordering</vt:lpstr>
      <vt:lpstr>Three-dimensional Initialization Order</vt:lpstr>
      <vt:lpstr>Three-dimensional rows x columns x layers Order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Dynamic and Multi-Dimensional Arrays</dc:title>
  <dc:creator>Delroy Brinkerhoff</dc:creator>
  <cp:lastModifiedBy>delroy</cp:lastModifiedBy>
  <cp:revision>41</cp:revision>
  <dcterms:created xsi:type="dcterms:W3CDTF">2016-07-13T22:03:45Z</dcterms:created>
  <dcterms:modified xsi:type="dcterms:W3CDTF">2024-05-29T22:05:42Z</dcterms:modified>
</cp:coreProperties>
</file>