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F6BB6B-C17D-4462-866E-BFFBD52CAF48}" type="datetimeFigureOut">
              <a:rPr lang="en-US" smtClean="0"/>
              <a:t>1/24/2026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256241-CB88-4886-A938-7502CB1F5B1A}" type="slidenum">
              <a:rPr lang="en-US" smtClean="0"/>
              <a:t>‹#›</a:t>
            </a:fld>
            <a:endParaRPr lang="en-US"/>
          </a:p>
        </p:txBody>
      </p:sp>
    </p:spTree>
    <p:extLst>
      <p:ext uri="{BB962C8B-B14F-4D97-AF65-F5344CB8AC3E}">
        <p14:creationId xmlns:p14="http://schemas.microsoft.com/office/powerpoint/2010/main" val="1793103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C-strings are a primitive data type based on character arrays that are often manipulated as character pointers. In this video we will explore a number of ways to define and initialize C-strings while viewing some corresponding illustrations representing abstract representations of the C-strings in memory.</a:t>
            </a:r>
          </a:p>
          <a:p>
            <a:endParaRPr lang="en-US" dirty="0"/>
          </a:p>
        </p:txBody>
      </p:sp>
      <p:sp>
        <p:nvSpPr>
          <p:cNvPr id="4" name="Slide Number Placeholder 3"/>
          <p:cNvSpPr>
            <a:spLocks noGrp="1"/>
          </p:cNvSpPr>
          <p:nvPr>
            <p:ph type="sldNum" sz="quarter" idx="5"/>
          </p:nvPr>
        </p:nvSpPr>
        <p:spPr/>
        <p:txBody>
          <a:bodyPr/>
          <a:lstStyle/>
          <a:p>
            <a:fld id="{26256241-CB88-4886-A938-7502CB1F5B1A}" type="slidenum">
              <a:rPr lang="en-US" smtClean="0"/>
              <a:t>1</a:t>
            </a:fld>
            <a:endParaRPr lang="en-US"/>
          </a:p>
        </p:txBody>
      </p:sp>
    </p:spTree>
    <p:extLst>
      <p:ext uri="{BB962C8B-B14F-4D97-AF65-F5344CB8AC3E}">
        <p14:creationId xmlns:p14="http://schemas.microsoft.com/office/powerpoint/2010/main" val="1945645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C-strings can be defined as character arrays implemented as automatic variables on the stack where the compiler determines how much memory to allocate based on the data stored in the array. The contents of the C-string can be specified as a comma-separated sequence of characters listed between a pair of opening and closing braces. This is the same initializer list notation introduced to initialize structures. A C-string can also be initialized with a string constant or string literal.</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Either way, the compiler allocates just enough memory to contain the initializing data plus one additional byte to store the null-termination character, which it automatically adds at the end of the array.</a:t>
            </a:r>
          </a:p>
          <a:p>
            <a:endParaRPr lang="en-US" dirty="0"/>
          </a:p>
        </p:txBody>
      </p:sp>
      <p:sp>
        <p:nvSpPr>
          <p:cNvPr id="4" name="Slide Number Placeholder 3"/>
          <p:cNvSpPr>
            <a:spLocks noGrp="1"/>
          </p:cNvSpPr>
          <p:nvPr>
            <p:ph type="sldNum" sz="quarter" idx="5"/>
          </p:nvPr>
        </p:nvSpPr>
        <p:spPr/>
        <p:txBody>
          <a:bodyPr/>
          <a:lstStyle/>
          <a:p>
            <a:fld id="{26256241-CB88-4886-A938-7502CB1F5B1A}" type="slidenum">
              <a:rPr lang="en-US" smtClean="0"/>
              <a:t>2</a:t>
            </a:fld>
            <a:endParaRPr lang="en-US"/>
          </a:p>
        </p:txBody>
      </p:sp>
    </p:spTree>
    <p:extLst>
      <p:ext uri="{BB962C8B-B14F-4D97-AF65-F5344CB8AC3E}">
        <p14:creationId xmlns:p14="http://schemas.microsoft.com/office/powerpoint/2010/main" val="1250600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Character pointers are another common way to represent a C-string. It’s important to note that the pointer variable must point to memory that has been allocated to hold a C-string.</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first example, s3 points to memory originally allocated for and assigned to s2. Following the assignment operation, both s2 and s3 point to the same string. Nevertheless, there is an important difference between s2 and s3: s2 is a constant and cannot point to any other data. On the other hand, s3 is a “normal” pointer variable whose contents can change, that is, it can point to other data.</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Similarly, s4 points to constant memory and many contemporary compilers require the const keyword.</a:t>
            </a:r>
          </a:p>
          <a:p>
            <a:endParaRPr lang="en-US" dirty="0"/>
          </a:p>
        </p:txBody>
      </p:sp>
      <p:sp>
        <p:nvSpPr>
          <p:cNvPr id="4" name="Slide Number Placeholder 3"/>
          <p:cNvSpPr>
            <a:spLocks noGrp="1"/>
          </p:cNvSpPr>
          <p:nvPr>
            <p:ph type="sldNum" sz="quarter" idx="5"/>
          </p:nvPr>
        </p:nvSpPr>
        <p:spPr/>
        <p:txBody>
          <a:bodyPr/>
          <a:lstStyle/>
          <a:p>
            <a:fld id="{26256241-CB88-4886-A938-7502CB1F5B1A}" type="slidenum">
              <a:rPr lang="en-US" smtClean="0"/>
              <a:t>3</a:t>
            </a:fld>
            <a:endParaRPr lang="en-US"/>
          </a:p>
        </p:txBody>
      </p:sp>
    </p:spTree>
    <p:extLst>
      <p:ext uri="{BB962C8B-B14F-4D97-AF65-F5344CB8AC3E}">
        <p14:creationId xmlns:p14="http://schemas.microsoft.com/office/powerpoint/2010/main" val="3927205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also possible to create a C-string dynamically on the heap with the new operator.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Furthermore, all of the examples illustrated here demonstrate that it is possible to create a C-string that is shorter than the character array containing the string. The end of the string is marked with the null-termination character. The characters located between the null-terminator and the end of the array may contain any value, including random bit-patterns, but are ignored by all of the C-string functions.</a:t>
            </a:r>
          </a:p>
          <a:p>
            <a:endParaRPr lang="en-US" dirty="0"/>
          </a:p>
        </p:txBody>
      </p:sp>
      <p:sp>
        <p:nvSpPr>
          <p:cNvPr id="4" name="Slide Number Placeholder 3"/>
          <p:cNvSpPr>
            <a:spLocks noGrp="1"/>
          </p:cNvSpPr>
          <p:nvPr>
            <p:ph type="sldNum" sz="quarter" idx="5"/>
          </p:nvPr>
        </p:nvSpPr>
        <p:spPr/>
        <p:txBody>
          <a:bodyPr/>
          <a:lstStyle/>
          <a:p>
            <a:fld id="{26256241-CB88-4886-A938-7502CB1F5B1A}" type="slidenum">
              <a:rPr lang="en-US" smtClean="0"/>
              <a:t>4</a:t>
            </a:fld>
            <a:endParaRPr lang="en-US"/>
          </a:p>
        </p:txBody>
      </p:sp>
    </p:spTree>
    <p:extLst>
      <p:ext uri="{BB962C8B-B14F-4D97-AF65-F5344CB8AC3E}">
        <p14:creationId xmlns:p14="http://schemas.microsoft.com/office/powerpoint/2010/main" val="3308949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 is, of course, possible to create a character array without initializing it – either as an automatic variable, for example, s9, or dynamically using a pointer and the new operator, for example s10. Uninitialized character arrays are not really C-strings yet because they lack a null-termination character. With a couple of exceptions, the C-string functions will fail if passed an uninitialized character array as an argument.</a:t>
            </a:r>
          </a:p>
          <a:p>
            <a:endParaRPr lang="en-US" dirty="0"/>
          </a:p>
        </p:txBody>
      </p:sp>
      <p:sp>
        <p:nvSpPr>
          <p:cNvPr id="4" name="Slide Number Placeholder 3"/>
          <p:cNvSpPr>
            <a:spLocks noGrp="1"/>
          </p:cNvSpPr>
          <p:nvPr>
            <p:ph type="sldNum" sz="quarter" idx="5"/>
          </p:nvPr>
        </p:nvSpPr>
        <p:spPr/>
        <p:txBody>
          <a:bodyPr/>
          <a:lstStyle/>
          <a:p>
            <a:fld id="{26256241-CB88-4886-A938-7502CB1F5B1A}" type="slidenum">
              <a:rPr lang="en-US" smtClean="0"/>
              <a:t>5</a:t>
            </a:fld>
            <a:endParaRPr lang="en-US"/>
          </a:p>
        </p:txBody>
      </p:sp>
    </p:spTree>
    <p:extLst>
      <p:ext uri="{BB962C8B-B14F-4D97-AF65-F5344CB8AC3E}">
        <p14:creationId xmlns:p14="http://schemas.microsoft.com/office/powerpoint/2010/main" val="465703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1/24/2026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C-Strings</a:t>
            </a:r>
          </a:p>
        </p:txBody>
      </p:sp>
      <p:sp>
        <p:nvSpPr>
          <p:cNvPr id="3" name="Subtitle 2"/>
          <p:cNvSpPr>
            <a:spLocks noGrp="1"/>
          </p:cNvSpPr>
          <p:nvPr>
            <p:ph type="subTitle" idx="1"/>
          </p:nvPr>
        </p:nvSpPr>
        <p:spPr/>
        <p:txBody>
          <a:bodyPr/>
          <a:lstStyle/>
          <a:p>
            <a:r>
              <a:rPr lang="en-US" dirty="0"/>
              <a:t>C-Style / Character Strings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C-Strings</a:t>
            </a:r>
          </a:p>
        </p:txBody>
      </p:sp>
      <p:sp>
        <p:nvSpPr>
          <p:cNvPr id="4" name="Content Placeholder 3"/>
          <p:cNvSpPr>
            <a:spLocks noGrp="1"/>
          </p:cNvSpPr>
          <p:nvPr>
            <p:ph idx="1"/>
          </p:nvPr>
        </p:nvSpPr>
        <p:spPr>
          <a:xfrm>
            <a:off x="2231136" y="2638045"/>
            <a:ext cx="7729728" cy="520791"/>
          </a:xfrm>
        </p:spPr>
        <p:txBody>
          <a:bodyPr/>
          <a:lstStyle/>
          <a:p>
            <a:r>
              <a:rPr lang="en-US" dirty="0"/>
              <a:t>C-Strings consist of a null-terminated character array</a:t>
            </a:r>
          </a:p>
        </p:txBody>
      </p:sp>
      <p:sp>
        <p:nvSpPr>
          <p:cNvPr id="8" name="TextBox 7"/>
          <p:cNvSpPr txBox="1"/>
          <p:nvPr/>
        </p:nvSpPr>
        <p:spPr>
          <a:xfrm>
            <a:off x="1357746" y="4823235"/>
            <a:ext cx="9476510" cy="584775"/>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char s1[] = { 'H', 'e', 'l', 'l', 'o', ' ', 'w', 'o', 'r', 'l', 'd', '\0' };</a:t>
            </a:r>
          </a:p>
          <a:p>
            <a:r>
              <a:rPr lang="en-US" sz="1600" dirty="0">
                <a:latin typeface="Courier New" panose="02070309020205020404" pitchFamily="49" charset="0"/>
                <a:cs typeface="Courier New" panose="02070309020205020404" pitchFamily="49" charset="0"/>
              </a:rPr>
              <a:t>char s2[] = "Hello world";</a:t>
            </a:r>
          </a:p>
        </p:txBody>
      </p:sp>
      <p:pic>
        <p:nvPicPr>
          <p:cNvPr id="9" name="Picture 8"/>
          <p:cNvPicPr>
            <a:picLocks noChangeAspect="1"/>
          </p:cNvPicPr>
          <p:nvPr/>
        </p:nvPicPr>
        <p:blipFill>
          <a:blip r:embed="rId3"/>
          <a:stretch>
            <a:fillRect/>
          </a:stretch>
        </p:blipFill>
        <p:spPr>
          <a:xfrm>
            <a:off x="4020571" y="3410998"/>
            <a:ext cx="4150857" cy="1066800"/>
          </a:xfrm>
          <a:prstGeom prst="rect">
            <a:avLst/>
          </a:prstGeom>
        </p:spPr>
      </p:pic>
    </p:spTree>
    <p:extLst>
      <p:ext uri="{BB962C8B-B14F-4D97-AF65-F5344CB8AC3E}">
        <p14:creationId xmlns:p14="http://schemas.microsoft.com/office/powerpoint/2010/main" val="2177991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C-Strings, Part 2</a:t>
            </a:r>
          </a:p>
        </p:txBody>
      </p:sp>
      <p:sp>
        <p:nvSpPr>
          <p:cNvPr id="4" name="Content Placeholder 3"/>
          <p:cNvSpPr>
            <a:spLocks noGrp="1"/>
          </p:cNvSpPr>
          <p:nvPr>
            <p:ph idx="1"/>
          </p:nvPr>
        </p:nvSpPr>
        <p:spPr>
          <a:xfrm>
            <a:off x="2231136" y="2638044"/>
            <a:ext cx="7729728" cy="487541"/>
          </a:xfrm>
        </p:spPr>
        <p:txBody>
          <a:bodyPr/>
          <a:lstStyle/>
          <a:p>
            <a:r>
              <a:rPr lang="en-US" dirty="0"/>
              <a:t>C-Strings are often manipulated as a character pointer</a:t>
            </a:r>
          </a:p>
        </p:txBody>
      </p:sp>
      <p:pic>
        <p:nvPicPr>
          <p:cNvPr id="5" name="Picture 4"/>
          <p:cNvPicPr>
            <a:picLocks noChangeAspect="1"/>
          </p:cNvPicPr>
          <p:nvPr/>
        </p:nvPicPr>
        <p:blipFill>
          <a:blip r:embed="rId3"/>
          <a:stretch>
            <a:fillRect/>
          </a:stretch>
        </p:blipFill>
        <p:spPr>
          <a:xfrm>
            <a:off x="3773043" y="3139434"/>
            <a:ext cx="4645913" cy="1676400"/>
          </a:xfrm>
          <a:prstGeom prst="rect">
            <a:avLst/>
          </a:prstGeom>
        </p:spPr>
      </p:pic>
      <p:sp>
        <p:nvSpPr>
          <p:cNvPr id="6" name="TextBox 5"/>
          <p:cNvSpPr txBox="1"/>
          <p:nvPr/>
        </p:nvSpPr>
        <p:spPr>
          <a:xfrm>
            <a:off x="3805594" y="5077215"/>
            <a:ext cx="4573570" cy="923330"/>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s2[] = "Hello world";</a:t>
            </a:r>
          </a:p>
          <a:p>
            <a:r>
              <a:rPr lang="en-US" dirty="0">
                <a:latin typeface="Courier New" panose="02070309020205020404" pitchFamily="49" charset="0"/>
                <a:cs typeface="Courier New" panose="02070309020205020404" pitchFamily="49" charset="0"/>
              </a:rPr>
              <a:t>char* s3 = s2;</a:t>
            </a:r>
          </a:p>
          <a:p>
            <a:r>
              <a:rPr lang="en-US" dirty="0">
                <a:latin typeface="Courier New" panose="02070309020205020404" pitchFamily="49" charset="0"/>
                <a:cs typeface="Courier New" panose="02070309020205020404" pitchFamily="49" charset="0"/>
              </a:rPr>
              <a:t>const char* s4 = "Hello world";</a:t>
            </a:r>
          </a:p>
        </p:txBody>
      </p:sp>
    </p:spTree>
    <p:extLst>
      <p:ext uri="{BB962C8B-B14F-4D97-AF65-F5344CB8AC3E}">
        <p14:creationId xmlns:p14="http://schemas.microsoft.com/office/powerpoint/2010/main" val="2113753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C-Strings, Part 3</a:t>
            </a:r>
          </a:p>
        </p:txBody>
      </p:sp>
      <p:sp>
        <p:nvSpPr>
          <p:cNvPr id="3" name="Content Placeholder 2"/>
          <p:cNvSpPr>
            <a:spLocks noGrp="1"/>
          </p:cNvSpPr>
          <p:nvPr>
            <p:ph idx="1"/>
          </p:nvPr>
        </p:nvSpPr>
        <p:spPr>
          <a:xfrm>
            <a:off x="2231136" y="2296312"/>
            <a:ext cx="7729728" cy="391483"/>
          </a:xfrm>
        </p:spPr>
        <p:txBody>
          <a:bodyPr/>
          <a:lstStyle/>
          <a:p>
            <a:r>
              <a:rPr lang="en-US" dirty="0"/>
              <a:t>C-Strings may be shorter than the storing array</a:t>
            </a:r>
          </a:p>
        </p:txBody>
      </p:sp>
      <p:pic>
        <p:nvPicPr>
          <p:cNvPr id="4" name="Picture 3"/>
          <p:cNvPicPr>
            <a:picLocks noChangeAspect="1"/>
          </p:cNvPicPr>
          <p:nvPr/>
        </p:nvPicPr>
        <p:blipFill>
          <a:blip r:embed="rId3"/>
          <a:stretch>
            <a:fillRect/>
          </a:stretch>
        </p:blipFill>
        <p:spPr>
          <a:xfrm>
            <a:off x="3322415" y="2750140"/>
            <a:ext cx="5547170" cy="2286000"/>
          </a:xfrm>
          <a:prstGeom prst="rect">
            <a:avLst/>
          </a:prstGeom>
        </p:spPr>
      </p:pic>
      <p:sp>
        <p:nvSpPr>
          <p:cNvPr id="5" name="TextBox 4"/>
          <p:cNvSpPr txBox="1"/>
          <p:nvPr/>
        </p:nvSpPr>
        <p:spPr>
          <a:xfrm>
            <a:off x="600364" y="5116958"/>
            <a:ext cx="10982036" cy="1077218"/>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char* s5 = new char[15] { 'H', 'e', 'l', 'l', 'o', ' ', 'w', 'o', 'r', 'l', 'd’ };</a:t>
            </a:r>
          </a:p>
          <a:p>
            <a:r>
              <a:rPr lang="en-US" sz="1600" dirty="0">
                <a:latin typeface="Courier New" panose="02070309020205020404" pitchFamily="49" charset="0"/>
                <a:cs typeface="Courier New" panose="02070309020205020404" pitchFamily="49" charset="0"/>
              </a:rPr>
              <a:t>char* s6 = new char[15] { "Hello world" };</a:t>
            </a:r>
          </a:p>
          <a:p>
            <a:r>
              <a:rPr lang="en-US" sz="1600" dirty="0">
                <a:latin typeface="Courier New" panose="02070309020205020404" pitchFamily="49" charset="0"/>
                <a:cs typeface="Courier New" panose="02070309020205020404" pitchFamily="49" charset="0"/>
              </a:rPr>
              <a:t>char s7[15] = { 'E', 'x', 'a', 'm', 'p', 'l', 'e' };</a:t>
            </a:r>
          </a:p>
          <a:p>
            <a:r>
              <a:rPr lang="en-US" sz="1600" dirty="0">
                <a:latin typeface="Courier New" panose="02070309020205020404" pitchFamily="49" charset="0"/>
                <a:cs typeface="Courier New" panose="02070309020205020404" pitchFamily="49" charset="0"/>
              </a:rPr>
              <a:t>char s8[15] = { "Example" };</a:t>
            </a:r>
          </a:p>
        </p:txBody>
      </p:sp>
    </p:spTree>
    <p:extLst>
      <p:ext uri="{BB962C8B-B14F-4D97-AF65-F5344CB8AC3E}">
        <p14:creationId xmlns:p14="http://schemas.microsoft.com/office/powerpoint/2010/main" val="3775717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Uninitialized Character Arrays</a:t>
            </a:r>
          </a:p>
        </p:txBody>
      </p:sp>
      <p:sp>
        <p:nvSpPr>
          <p:cNvPr id="3" name="Content Placeholder 2"/>
          <p:cNvSpPr>
            <a:spLocks noGrp="1"/>
          </p:cNvSpPr>
          <p:nvPr>
            <p:ph idx="1"/>
          </p:nvPr>
        </p:nvSpPr>
        <p:spPr>
          <a:xfrm>
            <a:off x="2231136" y="2638044"/>
            <a:ext cx="7729728" cy="1924719"/>
          </a:xfrm>
        </p:spPr>
        <p:txBody>
          <a:bodyPr>
            <a:normAutofit/>
          </a:bodyPr>
          <a:lstStyle/>
          <a:p>
            <a:r>
              <a:rPr lang="en-US" dirty="0"/>
              <a:t>Possible to create a character array without initializing it</a:t>
            </a:r>
          </a:p>
          <a:p>
            <a:pPr lvl="1"/>
            <a:r>
              <a:rPr lang="en-US" dirty="0"/>
              <a:t>Not a C-string yet: no null-termination character</a:t>
            </a:r>
          </a:p>
          <a:p>
            <a:pPr lvl="1"/>
            <a:r>
              <a:rPr lang="en-US" dirty="0"/>
              <a:t>Most C-string functions will fail</a:t>
            </a:r>
          </a:p>
          <a:p>
            <a:pPr lvl="1"/>
            <a:r>
              <a:rPr lang="en-US" dirty="0">
                <a:latin typeface="Courier New" panose="02070309020205020404" pitchFamily="49" charset="0"/>
                <a:cs typeface="Courier New" panose="02070309020205020404" pitchFamily="49" charset="0"/>
              </a:rPr>
              <a:t>char s9[100];</a:t>
            </a:r>
          </a:p>
          <a:p>
            <a:pPr lvl="1"/>
            <a:r>
              <a:rPr lang="en-US" dirty="0">
                <a:latin typeface="Courier New" panose="02070309020205020404" pitchFamily="49" charset="0"/>
                <a:cs typeface="Courier New" panose="02070309020205020404" pitchFamily="49" charset="0"/>
              </a:rPr>
              <a:t>char* s10 = new char[100];</a:t>
            </a:r>
          </a:p>
        </p:txBody>
      </p:sp>
      <p:pic>
        <p:nvPicPr>
          <p:cNvPr id="4" name="Picture 3"/>
          <p:cNvPicPr>
            <a:picLocks noChangeAspect="1"/>
          </p:cNvPicPr>
          <p:nvPr/>
        </p:nvPicPr>
        <p:blipFill>
          <a:blip r:embed="rId3"/>
          <a:stretch>
            <a:fillRect/>
          </a:stretch>
        </p:blipFill>
        <p:spPr>
          <a:xfrm>
            <a:off x="3779390" y="4650516"/>
            <a:ext cx="4633220" cy="1066800"/>
          </a:xfrm>
          <a:prstGeom prst="rect">
            <a:avLst/>
          </a:prstGeom>
        </p:spPr>
      </p:pic>
    </p:spTree>
    <p:extLst>
      <p:ext uri="{BB962C8B-B14F-4D97-AF65-F5344CB8AC3E}">
        <p14:creationId xmlns:p14="http://schemas.microsoft.com/office/powerpoint/2010/main" val="210554362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72</TotalTime>
  <Words>682</Words>
  <Application>Microsoft Office PowerPoint</Application>
  <PresentationFormat>Widescreen</PresentationFormat>
  <Paragraphs>38</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Gill Sans MT</vt:lpstr>
      <vt:lpstr>Parcel</vt:lpstr>
      <vt:lpstr>C-Strings</vt:lpstr>
      <vt:lpstr>C-Strings</vt:lpstr>
      <vt:lpstr>C-Strings, Part 2</vt:lpstr>
      <vt:lpstr>C-Strings, Part 3</vt:lpstr>
      <vt:lpstr>Uninitialized Character Arrays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C-Strings</dc:title>
  <dc:creator>Delroy Brinkerhoff</dc:creator>
  <cp:lastModifiedBy>delroy</cp:lastModifiedBy>
  <cp:revision>15</cp:revision>
  <dcterms:created xsi:type="dcterms:W3CDTF">2016-07-13T22:03:45Z</dcterms:created>
  <dcterms:modified xsi:type="dcterms:W3CDTF">2026-01-24T18:23:18Z</dcterms:modified>
</cp:coreProperties>
</file>