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2.xml" ContentType="application/vnd.openxmlformats-officedocument.presentationml.notesSlide+xml"/>
  <Override PartName="/ppt/tags/tag31.xml" ContentType="application/vnd.openxmlformats-officedocument.presentationml.tags+xml"/>
  <Override PartName="/ppt/notesSlides/notesSlide3.xml" ContentType="application/vnd.openxmlformats-officedocument.presentationml.notesSlide+xml"/>
  <Override PartName="/ppt/tags/tag32.xml" ContentType="application/vnd.openxmlformats-officedocument.presentationml.tags+xml"/>
  <Override PartName="/ppt/notesSlides/notesSlide4.xml" ContentType="application/vnd.openxmlformats-officedocument.presentationml.notesSlide+xml"/>
  <Override PartName="/ppt/tags/tag33.xml" ContentType="application/vnd.openxmlformats-officedocument.presentationml.tags+xml"/>
  <Override PartName="/ppt/notesSlides/notesSlide5.xml" ContentType="application/vnd.openxmlformats-officedocument.presentationml.notesSlide+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7.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8.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9.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61" r:id="rId4"/>
    <p:sldId id="263" r:id="rId5"/>
    <p:sldId id="264" r:id="rId6"/>
    <p:sldId id="265" r:id="rId7"/>
    <p:sldId id="258" r:id="rId8"/>
    <p:sldId id="266" r:id="rId9"/>
    <p:sldId id="259" r:id="rId10"/>
    <p:sldId id="26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537" autoAdjust="0"/>
  </p:normalViewPr>
  <p:slideViewPr>
    <p:cSldViewPr snapToGrid="0">
      <p:cViewPr varScale="1">
        <p:scale>
          <a:sx n="104" d="100"/>
          <a:sy n="104" d="100"/>
        </p:scale>
        <p:origin x="83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E92A0D-4372-4044-B377-2042B5451524}" type="datetimeFigureOut">
              <a:rPr lang="en-US" smtClean="0"/>
              <a:t>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DA8B51-6AB2-43E3-9B59-C4E7A74EF82E}" type="slidenum">
              <a:rPr lang="en-US" smtClean="0"/>
              <a:t>‹#›</a:t>
            </a:fld>
            <a:endParaRPr lang="en-US"/>
          </a:p>
        </p:txBody>
      </p:sp>
    </p:spTree>
    <p:extLst>
      <p:ext uri="{BB962C8B-B14F-4D97-AF65-F5344CB8AC3E}">
        <p14:creationId xmlns:p14="http://schemas.microsoft.com/office/powerpoint/2010/main" val="406425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following example uses a more complex puzzle to demonstrate problem-solving and general string functions. The example begins by stating the problem and then outlines a solution using a logic diagram that shows the sequence of high-level operations. The video’s focus is on solving the problem logically, not on programming it.</a:t>
            </a:r>
          </a:p>
          <a:p>
            <a:endParaRPr lang="en-US" dirty="0"/>
          </a:p>
        </p:txBody>
      </p:sp>
      <p:sp>
        <p:nvSpPr>
          <p:cNvPr id="4" name="Slide Number Placeholder 3"/>
          <p:cNvSpPr>
            <a:spLocks noGrp="1"/>
          </p:cNvSpPr>
          <p:nvPr>
            <p:ph type="sldNum" sz="quarter" idx="5"/>
          </p:nvPr>
        </p:nvSpPr>
        <p:spPr/>
        <p:txBody>
          <a:bodyPr/>
          <a:lstStyle/>
          <a:p>
            <a:fld id="{ADDA8B51-6AB2-43E3-9B59-C4E7A74EF82E}" type="slidenum">
              <a:rPr lang="en-US" smtClean="0"/>
              <a:t>1</a:t>
            </a:fld>
            <a:endParaRPr lang="en-US"/>
          </a:p>
        </p:txBody>
      </p:sp>
    </p:spTree>
    <p:extLst>
      <p:ext uri="{BB962C8B-B14F-4D97-AF65-F5344CB8AC3E}">
        <p14:creationId xmlns:p14="http://schemas.microsoft.com/office/powerpoint/2010/main" val="3089191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Alternatively, if we imagine the string is stored in a computer’s memory, manipulating it is no longer tedious, allowing us to design a different algorithm. The definition of a palindrome as a string of characters that reads the same backward and forward suggests the following algorithm.</a:t>
            </a:r>
          </a:p>
          <a:p>
            <a:r>
              <a:rPr lang="en-US" sz="1200" kern="1200" dirty="0">
                <a:solidFill>
                  <a:schemeClr val="tx1"/>
                </a:solidFill>
                <a:effectLst/>
                <a:latin typeface="+mn-lt"/>
                <a:ea typeface="+mn-ea"/>
                <a:cs typeface="+mn-cs"/>
              </a:rPr>
              <a:t>The second algorithm begins with the candidate string s, copies it to string r, and reverses r. If the strings “read the same,” that is, they are equal, the candidate is a palindrome; if the strings are not equal, the candidate is not a palindrome.</a:t>
            </a:r>
          </a:p>
          <a:p>
            <a:r>
              <a:rPr lang="en-US" sz="1200" kern="1200" dirty="0">
                <a:solidFill>
                  <a:schemeClr val="tx1"/>
                </a:solidFill>
                <a:effectLst/>
                <a:latin typeface="+mn-lt"/>
                <a:ea typeface="+mn-ea"/>
                <a:cs typeface="+mn-cs"/>
              </a:rPr>
              <a:t>While the two algorithms look quite different, they will share some essential code when implemented.</a:t>
            </a:r>
          </a:p>
          <a:p>
            <a:endParaRPr lang="en-US" dirty="0"/>
          </a:p>
        </p:txBody>
      </p:sp>
      <p:sp>
        <p:nvSpPr>
          <p:cNvPr id="4" name="Slide Number Placeholder 3"/>
          <p:cNvSpPr>
            <a:spLocks noGrp="1"/>
          </p:cNvSpPr>
          <p:nvPr>
            <p:ph type="sldNum" sz="quarter" idx="5"/>
          </p:nvPr>
        </p:nvSpPr>
        <p:spPr/>
        <p:txBody>
          <a:bodyPr/>
          <a:lstStyle/>
          <a:p>
            <a:fld id="{ADDA8B51-6AB2-43E3-9B59-C4E7A74EF82E}" type="slidenum">
              <a:rPr lang="en-US" smtClean="0"/>
              <a:t>10</a:t>
            </a:fld>
            <a:endParaRPr lang="en-US"/>
          </a:p>
        </p:txBody>
      </p:sp>
    </p:spTree>
    <p:extLst>
      <p:ext uri="{BB962C8B-B14F-4D97-AF65-F5344CB8AC3E}">
        <p14:creationId xmlns:p14="http://schemas.microsoft.com/office/powerpoint/2010/main" val="1895915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puzzle requires the solver to find the smallest positive integer whose square produces a sequence of digits that forms a palindrome at least 6 digits long and does not begin or end with a zero. A palindrome is a string of characters that reads the same backward or forward, without considering spaces, punctuation, or letter case. It’s convenient to use integers while identifying candidate numbers and squaring them. However, for the validation tests, it’s easier to convert the number to a string and use string functions.</a:t>
            </a:r>
          </a:p>
          <a:p>
            <a:endParaRPr lang="en-US" dirty="0"/>
          </a:p>
        </p:txBody>
      </p:sp>
      <p:sp>
        <p:nvSpPr>
          <p:cNvPr id="4" name="Slide Number Placeholder 3"/>
          <p:cNvSpPr>
            <a:spLocks noGrp="1"/>
          </p:cNvSpPr>
          <p:nvPr>
            <p:ph type="sldNum" sz="quarter" idx="5"/>
          </p:nvPr>
        </p:nvSpPr>
        <p:spPr/>
        <p:txBody>
          <a:bodyPr/>
          <a:lstStyle/>
          <a:p>
            <a:fld id="{ADDA8B51-6AB2-43E3-9B59-C4E7A74EF82E}" type="slidenum">
              <a:rPr lang="en-US" smtClean="0"/>
              <a:t>2</a:t>
            </a:fld>
            <a:endParaRPr lang="en-US"/>
          </a:p>
        </p:txBody>
      </p:sp>
    </p:spTree>
    <p:extLst>
      <p:ext uri="{BB962C8B-B14F-4D97-AF65-F5344CB8AC3E}">
        <p14:creationId xmlns:p14="http://schemas.microsoft.com/office/powerpoint/2010/main" val="458498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logic diagram is similar to a flowchart, but the elements typically represent higher-level conceptual units, often labeled with pseudocode. They help problem-solvers capture and organize the high-level operations needed to solve a specific problem.</a:t>
            </a:r>
          </a:p>
          <a:p>
            <a:r>
              <a:rPr lang="en-US" sz="1200" kern="1200" dirty="0">
                <a:solidFill>
                  <a:schemeClr val="tx1"/>
                </a:solidFill>
                <a:effectLst/>
                <a:latin typeface="+mn-lt"/>
                <a:ea typeface="+mn-ea"/>
                <a:cs typeface="+mn-cs"/>
              </a:rPr>
              <a:t>The puzzle seeks the smallest integer that satisfies the given constraints. So, the program begins with the smallest positive integer. Starting with 316 or 317 would make the final program more efficient, but starting at one helps to demonstrate a programming technique described momentarily. To avoid skipping potential candidates, the solution increments the number by one on each iteration.</a:t>
            </a:r>
          </a:p>
          <a:p>
            <a:endParaRPr lang="en-US" dirty="0"/>
          </a:p>
        </p:txBody>
      </p:sp>
      <p:sp>
        <p:nvSpPr>
          <p:cNvPr id="4" name="Slide Number Placeholder 3"/>
          <p:cNvSpPr>
            <a:spLocks noGrp="1"/>
          </p:cNvSpPr>
          <p:nvPr>
            <p:ph type="sldNum" sz="quarter" idx="5"/>
          </p:nvPr>
        </p:nvSpPr>
        <p:spPr/>
        <p:txBody>
          <a:bodyPr/>
          <a:lstStyle/>
          <a:p>
            <a:fld id="{ADDA8B51-6AB2-43E3-9B59-C4E7A74EF82E}" type="slidenum">
              <a:rPr lang="en-US" smtClean="0"/>
              <a:t>3</a:t>
            </a:fld>
            <a:endParaRPr lang="en-US"/>
          </a:p>
        </p:txBody>
      </p:sp>
    </p:spTree>
    <p:extLst>
      <p:ext uri="{BB962C8B-B14F-4D97-AF65-F5344CB8AC3E}">
        <p14:creationId xmlns:p14="http://schemas.microsoft.com/office/powerpoint/2010/main" val="227251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F5835-090C-C4AF-B4B7-AD5766E04F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193C2A-92D7-A6B1-8E4A-DFADEC881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150754-D6C6-7036-FF32-464FEDCF2E7A}"/>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Squaring a number is a straightforward operation that requires a single programming statement.</a:t>
            </a:r>
          </a:p>
          <a:p>
            <a:r>
              <a:rPr lang="en-US" sz="1200" kern="1200" dirty="0">
                <a:solidFill>
                  <a:schemeClr val="tx1"/>
                </a:solidFill>
                <a:effectLst/>
                <a:latin typeface="+mn-lt"/>
                <a:ea typeface="+mn-ea"/>
                <a:cs typeface="+mn-cs"/>
              </a:rPr>
              <a:t>Converting the number to a string may be problematic, but it is </a:t>
            </a:r>
            <a:r>
              <a:rPr lang="en-US" sz="1200" i="1" kern="1200" dirty="0">
                <a:solidFill>
                  <a:schemeClr val="tx1"/>
                </a:solidFill>
                <a:effectLst/>
                <a:latin typeface="+mn-lt"/>
                <a:ea typeface="+mn-ea"/>
                <a:cs typeface="+mn-cs"/>
              </a:rPr>
              <a:t>logically</a:t>
            </a:r>
            <a:r>
              <a:rPr lang="en-US" sz="1200" kern="1200" dirty="0">
                <a:solidFill>
                  <a:schemeClr val="tx1"/>
                </a:solidFill>
                <a:effectLst/>
                <a:latin typeface="+mn-lt"/>
                <a:ea typeface="+mn-ea"/>
                <a:cs typeface="+mn-cs"/>
              </a:rPr>
              <a:t> a single step and is represented accordingly on the logic diagram. This task represents a well-known problem with various solutions available.</a:t>
            </a:r>
          </a:p>
          <a:p>
            <a:endParaRPr lang="en-US" dirty="0"/>
          </a:p>
        </p:txBody>
      </p:sp>
      <p:sp>
        <p:nvSpPr>
          <p:cNvPr id="4" name="Slide Number Placeholder 3">
            <a:extLst>
              <a:ext uri="{FF2B5EF4-FFF2-40B4-BE49-F238E27FC236}">
                <a16:creationId xmlns:a16="http://schemas.microsoft.com/office/drawing/2014/main" id="{77307474-4268-EA8E-1519-F2F78660DEC8}"/>
              </a:ext>
            </a:extLst>
          </p:cNvPr>
          <p:cNvSpPr>
            <a:spLocks noGrp="1"/>
          </p:cNvSpPr>
          <p:nvPr>
            <p:ph type="sldNum" sz="quarter" idx="5"/>
          </p:nvPr>
        </p:nvSpPr>
        <p:spPr/>
        <p:txBody>
          <a:bodyPr/>
          <a:lstStyle/>
          <a:p>
            <a:fld id="{ADDA8B51-6AB2-43E3-9B59-C4E7A74EF82E}" type="slidenum">
              <a:rPr lang="en-US" smtClean="0"/>
              <a:t>4</a:t>
            </a:fld>
            <a:endParaRPr lang="en-US"/>
          </a:p>
        </p:txBody>
      </p:sp>
    </p:spTree>
    <p:extLst>
      <p:ext uri="{BB962C8B-B14F-4D97-AF65-F5344CB8AC3E}">
        <p14:creationId xmlns:p14="http://schemas.microsoft.com/office/powerpoint/2010/main" val="1250438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A2A30-C301-9498-921D-923303D816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E88E1E-B02A-F42A-E816-2F6DEC6428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2ED7F0-0B63-92AD-BE63-BCB98B1854A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of the puzzle’s constraints on the squared number represents an individual test. If a candidate fails any test, the algorithm rejects it and immediately moves to the next candidate. The order of the tests doesn’t affect the algorithm’s correctness, but arranging them from easiest or fastest to the hardest or slowest improves its overall efficiency. This sequence is an example of an organizational technique called “case analysis.” If an algorithm or program can determine the outcome of a sequence of tests early in the sequence and skip subsequent tests, it saves the “expense” of the later tests. Determining a string’s length is an easy operation, and starting the candidate search at one illustrates the value of case analysis.</a:t>
            </a:r>
          </a:p>
          <a:p>
            <a:endParaRPr lang="en-US" dirty="0"/>
          </a:p>
        </p:txBody>
      </p:sp>
      <p:sp>
        <p:nvSpPr>
          <p:cNvPr id="4" name="Slide Number Placeholder 3">
            <a:extLst>
              <a:ext uri="{FF2B5EF4-FFF2-40B4-BE49-F238E27FC236}">
                <a16:creationId xmlns:a16="http://schemas.microsoft.com/office/drawing/2014/main" id="{CAEFEAE9-C781-C66F-0CD0-677F2D04D1D6}"/>
              </a:ext>
            </a:extLst>
          </p:cNvPr>
          <p:cNvSpPr>
            <a:spLocks noGrp="1"/>
          </p:cNvSpPr>
          <p:nvPr>
            <p:ph type="sldNum" sz="quarter" idx="5"/>
          </p:nvPr>
        </p:nvSpPr>
        <p:spPr/>
        <p:txBody>
          <a:bodyPr/>
          <a:lstStyle/>
          <a:p>
            <a:fld id="{ADDA8B51-6AB2-43E3-9B59-C4E7A74EF82E}" type="slidenum">
              <a:rPr lang="en-US" smtClean="0"/>
              <a:t>5</a:t>
            </a:fld>
            <a:endParaRPr lang="en-US"/>
          </a:p>
        </p:txBody>
      </p:sp>
    </p:spTree>
    <p:extLst>
      <p:ext uri="{BB962C8B-B14F-4D97-AF65-F5344CB8AC3E}">
        <p14:creationId xmlns:p14="http://schemas.microsoft.com/office/powerpoint/2010/main" val="4102703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2563E-BAE7-CDA4-B8C9-8DD3765DAB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605147-F0E9-96F1-8063-B2BF507891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433645-4F39-E5AD-BFE9-BD218021D7E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Ensuring that the squared number does not begin or end with a 0 is also easy. Numbers converted to strings rarely begin with a zero, but the example includes the test to demonstrate string operations further. Testing for palindromes is the most complex step, requiring the solver to design a new sub-algorithm.</a:t>
            </a:r>
          </a:p>
          <a:p>
            <a:endParaRPr lang="en-US" dirty="0"/>
          </a:p>
        </p:txBody>
      </p:sp>
      <p:sp>
        <p:nvSpPr>
          <p:cNvPr id="4" name="Slide Number Placeholder 3">
            <a:extLst>
              <a:ext uri="{FF2B5EF4-FFF2-40B4-BE49-F238E27FC236}">
                <a16:creationId xmlns:a16="http://schemas.microsoft.com/office/drawing/2014/main" id="{2A9E2D4B-6409-4AC9-5613-44F534ED2EC9}"/>
              </a:ext>
            </a:extLst>
          </p:cNvPr>
          <p:cNvSpPr>
            <a:spLocks noGrp="1"/>
          </p:cNvSpPr>
          <p:nvPr>
            <p:ph type="sldNum" sz="quarter" idx="5"/>
          </p:nvPr>
        </p:nvSpPr>
        <p:spPr/>
        <p:txBody>
          <a:bodyPr/>
          <a:lstStyle/>
          <a:p>
            <a:fld id="{ADDA8B51-6AB2-43E3-9B59-C4E7A74EF82E}" type="slidenum">
              <a:rPr lang="en-US" smtClean="0"/>
              <a:t>6</a:t>
            </a:fld>
            <a:endParaRPr lang="en-US"/>
          </a:p>
        </p:txBody>
      </p:sp>
    </p:spTree>
    <p:extLst>
      <p:ext uri="{BB962C8B-B14F-4D97-AF65-F5344CB8AC3E}">
        <p14:creationId xmlns:p14="http://schemas.microsoft.com/office/powerpoint/2010/main" val="3015925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Determining if a general string - not just a string of digits - is a palindrome is the focus of the rest of the video. How we conceptualize the problem affects the final algorithm. Imagine a long candidate string written on paper. The string’s length and physical representation make it awkward to change the individual characters. So, we might choose to leave the string intact and point at the individual characters with our fingers, beginning at opposite ends.</a:t>
            </a:r>
          </a:p>
          <a:p>
            <a:endParaRPr lang="en-US" dirty="0"/>
          </a:p>
        </p:txBody>
      </p:sp>
      <p:sp>
        <p:nvSpPr>
          <p:cNvPr id="4" name="Slide Number Placeholder 3"/>
          <p:cNvSpPr>
            <a:spLocks noGrp="1"/>
          </p:cNvSpPr>
          <p:nvPr>
            <p:ph type="sldNum" sz="quarter" idx="5"/>
          </p:nvPr>
        </p:nvSpPr>
        <p:spPr/>
        <p:txBody>
          <a:bodyPr/>
          <a:lstStyle/>
          <a:p>
            <a:fld id="{ADDA8B51-6AB2-43E3-9B59-C4E7A74EF82E}" type="slidenum">
              <a:rPr lang="en-US" smtClean="0"/>
              <a:t>7</a:t>
            </a:fld>
            <a:endParaRPr lang="en-US"/>
          </a:p>
        </p:txBody>
      </p:sp>
    </p:spTree>
    <p:extLst>
      <p:ext uri="{BB962C8B-B14F-4D97-AF65-F5344CB8AC3E}">
        <p14:creationId xmlns:p14="http://schemas.microsoft.com/office/powerpoint/2010/main" val="488862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18708-572F-8E85-DFA9-32A2B2C8D5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D13456-9DC5-6577-72B4-702C6DF983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2E3F72-A0A3-C64C-CB0D-296EE294FBF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If the characters match, we move our fingers closer together, moving the left finger one character to the right and the right finger one character to the left. If the two characters are the same, we repeat this process, continuing until we find two characters that don’t match or until our fingers meet in the middle of the string.</a:t>
            </a:r>
          </a:p>
          <a:p>
            <a:r>
              <a:rPr lang="en-US" sz="1200" kern="1200" dirty="0">
                <a:solidFill>
                  <a:schemeClr val="tx1"/>
                </a:solidFill>
                <a:effectLst/>
                <a:latin typeface="+mn-lt"/>
                <a:ea typeface="+mn-ea"/>
                <a:cs typeface="+mn-cs"/>
              </a:rPr>
              <a:t>If we have an odd number of characters, as we do in this example, we ignore the character in the middle. If we have an even number of characters, the process ends with our two fingers side by side in the middle of the string. There is no advantage to allowing our hands to cross and to continue to the ends of the string.</a:t>
            </a:r>
          </a:p>
          <a:p>
            <a:endParaRPr lang="en-US" dirty="0"/>
          </a:p>
        </p:txBody>
      </p:sp>
      <p:sp>
        <p:nvSpPr>
          <p:cNvPr id="4" name="Slide Number Placeholder 3">
            <a:extLst>
              <a:ext uri="{FF2B5EF4-FFF2-40B4-BE49-F238E27FC236}">
                <a16:creationId xmlns:a16="http://schemas.microsoft.com/office/drawing/2014/main" id="{0E2CFA77-A702-3DC4-293D-D6239DFE77F6}"/>
              </a:ext>
            </a:extLst>
          </p:cNvPr>
          <p:cNvSpPr>
            <a:spLocks noGrp="1"/>
          </p:cNvSpPr>
          <p:nvPr>
            <p:ph type="sldNum" sz="quarter" idx="5"/>
          </p:nvPr>
        </p:nvSpPr>
        <p:spPr/>
        <p:txBody>
          <a:bodyPr/>
          <a:lstStyle/>
          <a:p>
            <a:fld id="{ADDA8B51-6AB2-43E3-9B59-C4E7A74EF82E}" type="slidenum">
              <a:rPr lang="en-US" smtClean="0"/>
              <a:t>8</a:t>
            </a:fld>
            <a:endParaRPr lang="en-US"/>
          </a:p>
        </p:txBody>
      </p:sp>
    </p:spTree>
    <p:extLst>
      <p:ext uri="{BB962C8B-B14F-4D97-AF65-F5344CB8AC3E}">
        <p14:creationId xmlns:p14="http://schemas.microsoft.com/office/powerpoint/2010/main" val="1190866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Finding two characters that match is not sufficient to assert that the string is a palindrome, but if we find two characters that don’t match, then we know that the string isn’t a palindrome. We correctly identify a palindrome only when our fingers meet in the middle of the string.</a:t>
            </a:r>
          </a:p>
          <a:p>
            <a:endParaRPr lang="en-US" dirty="0"/>
          </a:p>
        </p:txBody>
      </p:sp>
      <p:sp>
        <p:nvSpPr>
          <p:cNvPr id="4" name="Slide Number Placeholder 3"/>
          <p:cNvSpPr>
            <a:spLocks noGrp="1"/>
          </p:cNvSpPr>
          <p:nvPr>
            <p:ph type="sldNum" sz="quarter" idx="5"/>
          </p:nvPr>
        </p:nvSpPr>
        <p:spPr/>
        <p:txBody>
          <a:bodyPr/>
          <a:lstStyle/>
          <a:p>
            <a:fld id="{ADDA8B51-6AB2-43E3-9B59-C4E7A74EF82E}" type="slidenum">
              <a:rPr lang="en-US" smtClean="0"/>
              <a:t>9</a:t>
            </a:fld>
            <a:endParaRPr lang="en-US"/>
          </a:p>
        </p:txBody>
      </p:sp>
    </p:spTree>
    <p:extLst>
      <p:ext uri="{BB962C8B-B14F-4D97-AF65-F5344CB8AC3E}">
        <p14:creationId xmlns:p14="http://schemas.microsoft.com/office/powerpoint/2010/main" val="40573642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2/6/2026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2/6/2026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2/6/2026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2/6/2026</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2/6/2026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2/6/2026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2/6/2026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image" Target="../media/image7.emf"/><Relationship Id="rId4"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4.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37.xml"/><Relationship Id="rId7" Type="http://schemas.openxmlformats.org/officeDocument/2006/relationships/notesSlide" Target="../notesSlides/notesSlide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Layout" Target="../slideLayouts/slideLayout4.xml"/><Relationship Id="rId5" Type="http://schemas.openxmlformats.org/officeDocument/2006/relationships/tags" Target="../tags/tag39.xml"/><Relationship Id="rId10" Type="http://schemas.openxmlformats.org/officeDocument/2006/relationships/image" Target="../media/image4.emf"/><Relationship Id="rId4" Type="http://schemas.openxmlformats.org/officeDocument/2006/relationships/tags" Target="../tags/tag38.xml"/><Relationship Id="rId9" Type="http://schemas.openxmlformats.org/officeDocument/2006/relationships/image" Target="../media/image3.emf"/></Relationships>
</file>

<file path=ppt/slides/_rels/slide8.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42.xml"/><Relationship Id="rId7" Type="http://schemas.openxmlformats.org/officeDocument/2006/relationships/notesSlide" Target="../notesSlides/notesSlide8.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slideLayout" Target="../slideLayouts/slideLayout4.xml"/><Relationship Id="rId5" Type="http://schemas.openxmlformats.org/officeDocument/2006/relationships/tags" Target="../tags/tag44.xml"/><Relationship Id="rId10" Type="http://schemas.openxmlformats.org/officeDocument/2006/relationships/image" Target="../media/image4.emf"/><Relationship Id="rId4" Type="http://schemas.openxmlformats.org/officeDocument/2006/relationships/tags" Target="../tags/tag43.xml"/><Relationship Id="rId9" Type="http://schemas.openxmlformats.org/officeDocument/2006/relationships/image" Target="../media/image3.emf"/></Relationships>
</file>

<file path=ppt/slides/_rels/slide9.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47.xml"/><Relationship Id="rId7" Type="http://schemas.openxmlformats.org/officeDocument/2006/relationships/image" Target="../media/image5.emf"/><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notesSlide" Target="../notesSlides/notesSlide9.xml"/><Relationship Id="rId5" Type="http://schemas.openxmlformats.org/officeDocument/2006/relationships/slideLayout" Target="../slideLayouts/slideLayout4.xml"/><Relationship Id="rId4" Type="http://schemas.openxmlformats.org/officeDocument/2006/relationships/tags" Target="../tags/tag4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The Palindrome-Number Problem</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Solving a palindrome puzzle</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Palindrome Algorithm 2</a:t>
            </a:r>
          </a:p>
        </p:txBody>
      </p:sp>
      <p:pic>
        <p:nvPicPr>
          <p:cNvPr id="7" name="Picture 6"/>
          <p:cNvPicPr>
            <a:picLocks noChangeAspect="1"/>
          </p:cNvPicPr>
          <p:nvPr>
            <p:custDataLst>
              <p:tags r:id="rId2"/>
            </p:custDataLst>
          </p:nvPr>
        </p:nvPicPr>
        <p:blipFill>
          <a:blip r:embed="rId5"/>
          <a:stretch>
            <a:fillRect/>
          </a:stretch>
        </p:blipFill>
        <p:spPr>
          <a:xfrm>
            <a:off x="3693233" y="2359318"/>
            <a:ext cx="4805534" cy="3470603"/>
          </a:xfrm>
          <a:prstGeom prst="rect">
            <a:avLst/>
          </a:prstGeom>
        </p:spPr>
      </p:pic>
    </p:spTree>
    <p:extLst>
      <p:ext uri="{BB962C8B-B14F-4D97-AF65-F5344CB8AC3E}">
        <p14:creationId xmlns:p14="http://schemas.microsoft.com/office/powerpoint/2010/main" val="3842823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Problem</a:t>
            </a:r>
          </a:p>
        </p:txBody>
      </p:sp>
      <p:sp>
        <p:nvSpPr>
          <p:cNvPr id="3" name="Content Placeholder 2"/>
          <p:cNvSpPr>
            <a:spLocks noGrp="1"/>
          </p:cNvSpPr>
          <p:nvPr>
            <p:ph idx="1"/>
            <p:custDataLst>
              <p:tags r:id="rId2"/>
            </p:custDataLst>
          </p:nvPr>
        </p:nvSpPr>
        <p:spPr>
          <a:xfrm>
            <a:off x="2231136" y="2638044"/>
            <a:ext cx="7729728" cy="2913011"/>
          </a:xfrm>
        </p:spPr>
        <p:txBody>
          <a:bodyPr>
            <a:normAutofit/>
          </a:bodyPr>
          <a:lstStyle/>
          <a:p>
            <a:r>
              <a:rPr lang="en-US" dirty="0"/>
              <a:t>Find the smallest positive integer whose square produces</a:t>
            </a:r>
          </a:p>
          <a:p>
            <a:pPr lvl="1"/>
            <a:r>
              <a:rPr lang="en-US" dirty="0"/>
              <a:t>a palindrome</a:t>
            </a:r>
          </a:p>
          <a:p>
            <a:pPr lvl="1"/>
            <a:r>
              <a:rPr lang="en-US" dirty="0"/>
              <a:t>at least 6 digits long</a:t>
            </a:r>
          </a:p>
          <a:p>
            <a:pPr lvl="1"/>
            <a:r>
              <a:rPr lang="en-US" dirty="0"/>
              <a:t>and does not begin or end with a 0</a:t>
            </a:r>
          </a:p>
          <a:p>
            <a:r>
              <a:rPr lang="en-US" dirty="0"/>
              <a:t>A palindrome is "a word, verse, or sentence ... or a number ... that reads the same backward or forward."</a:t>
            </a:r>
          </a:p>
          <a:p>
            <a:r>
              <a:rPr lang="en-US" dirty="0"/>
              <a:t>Work with numbers until the squaring operation is done, then convert the number to a string for testing</a:t>
            </a:r>
          </a:p>
        </p:txBody>
      </p:sp>
    </p:spTree>
    <p:extLst>
      <p:ext uri="{BB962C8B-B14F-4D97-AF65-F5344CB8AC3E}">
        <p14:creationId xmlns:p14="http://schemas.microsoft.com/office/powerpoint/2010/main" val="2952883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Logic diagram:</a:t>
            </a:r>
            <a:br>
              <a:rPr lang="en-US" dirty="0"/>
            </a:br>
            <a:r>
              <a:rPr lang="en-US" dirty="0"/>
              <a:t>Candidate Palindromes</a:t>
            </a:r>
          </a:p>
        </p:txBody>
      </p:sp>
      <p:pic>
        <p:nvPicPr>
          <p:cNvPr id="6" name="Content Placeholder 5">
            <a:extLst>
              <a:ext uri="{FF2B5EF4-FFF2-40B4-BE49-F238E27FC236}">
                <a16:creationId xmlns:a16="http://schemas.microsoft.com/office/drawing/2014/main" id="{FB1D4512-ACF6-F226-A9D7-D21531DA0D9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221064" y="2408965"/>
            <a:ext cx="7739799" cy="3331435"/>
          </a:xfrm>
        </p:spPr>
      </p:pic>
    </p:spTree>
    <p:extLst>
      <p:ext uri="{BB962C8B-B14F-4D97-AF65-F5344CB8AC3E}">
        <p14:creationId xmlns:p14="http://schemas.microsoft.com/office/powerpoint/2010/main" val="2744360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D2489-9F3F-F12E-A354-267AB27389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7D7F6A-913B-EA70-5C8D-406E27B479A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Logic diagram:</a:t>
            </a:r>
            <a:br>
              <a:rPr lang="en-US" dirty="0"/>
            </a:br>
            <a:r>
              <a:rPr lang="en-US" dirty="0"/>
              <a:t>Numbers to strings</a:t>
            </a:r>
          </a:p>
        </p:txBody>
      </p:sp>
      <p:pic>
        <p:nvPicPr>
          <p:cNvPr id="6" name="Content Placeholder 5">
            <a:extLst>
              <a:ext uri="{FF2B5EF4-FFF2-40B4-BE49-F238E27FC236}">
                <a16:creationId xmlns:a16="http://schemas.microsoft.com/office/drawing/2014/main" id="{9970B1B9-70C5-D287-3EC2-1A04AE3CA5A7}"/>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221064" y="2408965"/>
            <a:ext cx="7739799" cy="3331435"/>
          </a:xfrm>
        </p:spPr>
      </p:pic>
    </p:spTree>
    <p:extLst>
      <p:ext uri="{BB962C8B-B14F-4D97-AF65-F5344CB8AC3E}">
        <p14:creationId xmlns:p14="http://schemas.microsoft.com/office/powerpoint/2010/main" val="2318463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6A6AF-746E-0848-28BA-E56EEEF448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6C5758-FFD8-B9CA-50C4-81F68B4BB69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Logic diagram:</a:t>
            </a:r>
            <a:br>
              <a:rPr lang="en-US" dirty="0"/>
            </a:br>
            <a:r>
              <a:rPr lang="en-US" dirty="0"/>
              <a:t>Case Analysis</a:t>
            </a:r>
          </a:p>
        </p:txBody>
      </p:sp>
      <p:pic>
        <p:nvPicPr>
          <p:cNvPr id="6" name="Content Placeholder 5">
            <a:extLst>
              <a:ext uri="{FF2B5EF4-FFF2-40B4-BE49-F238E27FC236}">
                <a16:creationId xmlns:a16="http://schemas.microsoft.com/office/drawing/2014/main" id="{1FF6DD6C-110F-4686-B173-B1B3D985C857}"/>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221064" y="2408965"/>
            <a:ext cx="7739799" cy="3331435"/>
          </a:xfrm>
        </p:spPr>
      </p:pic>
    </p:spTree>
    <p:extLst>
      <p:ext uri="{BB962C8B-B14F-4D97-AF65-F5344CB8AC3E}">
        <p14:creationId xmlns:p14="http://schemas.microsoft.com/office/powerpoint/2010/main" val="2069932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7CEFC-F30F-9DD7-ECAF-8373C24115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C64884-C5C8-99B5-9FB7-405FB0DEB9C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Logic diagram:</a:t>
            </a:r>
            <a:br>
              <a:rPr lang="en-US" dirty="0"/>
            </a:br>
            <a:r>
              <a:rPr lang="en-US" dirty="0"/>
              <a:t>Identifying A Palindrome</a:t>
            </a:r>
          </a:p>
        </p:txBody>
      </p:sp>
      <p:pic>
        <p:nvPicPr>
          <p:cNvPr id="6" name="Content Placeholder 5">
            <a:extLst>
              <a:ext uri="{FF2B5EF4-FFF2-40B4-BE49-F238E27FC236}">
                <a16:creationId xmlns:a16="http://schemas.microsoft.com/office/drawing/2014/main" id="{3F30FF84-D723-B02F-E9E9-0CD234AC1E52}"/>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221064" y="2408965"/>
            <a:ext cx="7739799" cy="3331435"/>
          </a:xfrm>
        </p:spPr>
      </p:pic>
    </p:spTree>
    <p:extLst>
      <p:ext uri="{BB962C8B-B14F-4D97-AF65-F5344CB8AC3E}">
        <p14:creationId xmlns:p14="http://schemas.microsoft.com/office/powerpoint/2010/main" val="2344398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Palindrome Algorithm 1</a:t>
            </a:r>
          </a:p>
        </p:txBody>
      </p:sp>
      <p:sp>
        <p:nvSpPr>
          <p:cNvPr id="4" name="Content Placeholder 3"/>
          <p:cNvSpPr>
            <a:spLocks noGrp="1"/>
          </p:cNvSpPr>
          <p:nvPr>
            <p:ph sz="half" idx="1"/>
            <p:custDataLst>
              <p:tags r:id="rId2"/>
            </p:custDataLst>
          </p:nvPr>
        </p:nvSpPr>
        <p:spPr>
          <a:xfrm>
            <a:off x="1530153" y="2638044"/>
            <a:ext cx="4404820" cy="3101982"/>
          </a:xfrm>
        </p:spPr>
        <p:txBody>
          <a:bodyPr/>
          <a:lstStyle/>
          <a:p>
            <a:r>
              <a:rPr lang="en-US" dirty="0"/>
              <a:t>Imagine the string written on a whiteboard</a:t>
            </a:r>
          </a:p>
          <a:p>
            <a:pPr lvl="1"/>
            <a:r>
              <a:rPr lang="en-US" dirty="0"/>
              <a:t>Short palindromes are easily spotted</a:t>
            </a:r>
          </a:p>
          <a:p>
            <a:pPr lvl="1"/>
            <a:r>
              <a:rPr lang="en-US" dirty="0"/>
              <a:t>Long palindromes require a systematic test</a:t>
            </a:r>
          </a:p>
          <a:p>
            <a:pPr lvl="1"/>
            <a:r>
              <a:rPr lang="en-US" dirty="0"/>
              <a:t>Copying or rewriting is undesirable</a:t>
            </a:r>
          </a:p>
          <a:p>
            <a:pPr lvl="1"/>
            <a:r>
              <a:rPr lang="en-US" dirty="0"/>
              <a:t>Keep testing as long as the characters match</a:t>
            </a:r>
          </a:p>
        </p:txBody>
      </p:sp>
      <p:pic>
        <p:nvPicPr>
          <p:cNvPr id="3" name="Picture 2"/>
          <p:cNvPicPr>
            <a:picLocks noChangeAspect="1"/>
          </p:cNvPicPr>
          <p:nvPr>
            <p:custDataLst>
              <p:tags r:id="rId3"/>
            </p:custDataLst>
          </p:nvPr>
        </p:nvPicPr>
        <p:blipFill>
          <a:blip r:embed="rId8"/>
          <a:stretch>
            <a:fillRect/>
          </a:stretch>
        </p:blipFill>
        <p:spPr>
          <a:xfrm>
            <a:off x="6381617" y="2638044"/>
            <a:ext cx="4328569" cy="965200"/>
          </a:xfrm>
          <a:prstGeom prst="rect">
            <a:avLst/>
          </a:prstGeom>
        </p:spPr>
      </p:pic>
      <p:pic>
        <p:nvPicPr>
          <p:cNvPr id="6" name="Picture 5"/>
          <p:cNvPicPr>
            <a:picLocks noChangeAspect="1"/>
          </p:cNvPicPr>
          <p:nvPr>
            <p:custDataLst>
              <p:tags r:id="rId4"/>
            </p:custDataLst>
          </p:nvPr>
        </p:nvPicPr>
        <p:blipFill>
          <a:blip r:embed="rId9"/>
          <a:stretch>
            <a:fillRect/>
          </a:stretch>
        </p:blipFill>
        <p:spPr>
          <a:xfrm>
            <a:off x="6404621" y="3706435"/>
            <a:ext cx="4328569" cy="965200"/>
          </a:xfrm>
          <a:prstGeom prst="rect">
            <a:avLst/>
          </a:prstGeom>
        </p:spPr>
      </p:pic>
      <p:pic>
        <p:nvPicPr>
          <p:cNvPr id="7" name="Picture 6"/>
          <p:cNvPicPr>
            <a:picLocks noChangeAspect="1"/>
          </p:cNvPicPr>
          <p:nvPr>
            <p:custDataLst>
              <p:tags r:id="rId5"/>
            </p:custDataLst>
          </p:nvPr>
        </p:nvPicPr>
        <p:blipFill>
          <a:blip r:embed="rId10"/>
          <a:stretch>
            <a:fillRect/>
          </a:stretch>
        </p:blipFill>
        <p:spPr>
          <a:xfrm>
            <a:off x="6404621" y="4774826"/>
            <a:ext cx="4328569" cy="965200"/>
          </a:xfrm>
          <a:prstGeom prst="rect">
            <a:avLst/>
          </a:prstGeom>
        </p:spPr>
      </p:pic>
    </p:spTree>
    <p:extLst>
      <p:ext uri="{BB962C8B-B14F-4D97-AF65-F5344CB8AC3E}">
        <p14:creationId xmlns:p14="http://schemas.microsoft.com/office/powerpoint/2010/main" val="2759955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EEE93-7054-D847-30CE-99FE6399FF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DDAEA3-3B04-44A0-C90E-FE128F844B2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Palindrome Algorithm 1</a:t>
            </a:r>
          </a:p>
        </p:txBody>
      </p:sp>
      <p:sp>
        <p:nvSpPr>
          <p:cNvPr id="4" name="Content Placeholder 3">
            <a:extLst>
              <a:ext uri="{FF2B5EF4-FFF2-40B4-BE49-F238E27FC236}">
                <a16:creationId xmlns:a16="http://schemas.microsoft.com/office/drawing/2014/main" id="{E1189646-6FC8-60FA-4DE5-4259F6A5CF1E}"/>
              </a:ext>
            </a:extLst>
          </p:cNvPr>
          <p:cNvSpPr>
            <a:spLocks noGrp="1"/>
          </p:cNvSpPr>
          <p:nvPr>
            <p:ph sz="half" idx="1"/>
            <p:custDataLst>
              <p:tags r:id="rId2"/>
            </p:custDataLst>
          </p:nvPr>
        </p:nvSpPr>
        <p:spPr>
          <a:xfrm>
            <a:off x="1530153" y="2638044"/>
            <a:ext cx="4404820" cy="3101982"/>
          </a:xfrm>
        </p:spPr>
        <p:txBody>
          <a:bodyPr/>
          <a:lstStyle/>
          <a:p>
            <a:r>
              <a:rPr lang="en-US" dirty="0"/>
              <a:t>Imagine the string written on a whiteboard</a:t>
            </a:r>
          </a:p>
          <a:p>
            <a:pPr lvl="1"/>
            <a:r>
              <a:rPr lang="en-US" dirty="0"/>
              <a:t>Short palindromes are easily spotted</a:t>
            </a:r>
          </a:p>
          <a:p>
            <a:pPr lvl="1"/>
            <a:r>
              <a:rPr lang="en-US" dirty="0"/>
              <a:t>Long palindromes require a systematic test</a:t>
            </a:r>
          </a:p>
          <a:p>
            <a:pPr lvl="1"/>
            <a:r>
              <a:rPr lang="en-US" dirty="0"/>
              <a:t>Copying or rewriting is undesirable</a:t>
            </a:r>
          </a:p>
          <a:p>
            <a:pPr lvl="1"/>
            <a:r>
              <a:rPr lang="en-US" dirty="0"/>
              <a:t>Keep testing as long as the characters match</a:t>
            </a:r>
          </a:p>
        </p:txBody>
      </p:sp>
      <p:pic>
        <p:nvPicPr>
          <p:cNvPr id="3" name="Picture 2">
            <a:extLst>
              <a:ext uri="{FF2B5EF4-FFF2-40B4-BE49-F238E27FC236}">
                <a16:creationId xmlns:a16="http://schemas.microsoft.com/office/drawing/2014/main" id="{5D8EC78C-9733-1749-27DE-35822CC5A172}"/>
              </a:ext>
            </a:extLst>
          </p:cNvPr>
          <p:cNvPicPr>
            <a:picLocks noChangeAspect="1"/>
          </p:cNvPicPr>
          <p:nvPr>
            <p:custDataLst>
              <p:tags r:id="rId3"/>
            </p:custDataLst>
          </p:nvPr>
        </p:nvPicPr>
        <p:blipFill>
          <a:blip r:embed="rId8"/>
          <a:stretch>
            <a:fillRect/>
          </a:stretch>
        </p:blipFill>
        <p:spPr>
          <a:xfrm>
            <a:off x="6381617" y="2638044"/>
            <a:ext cx="4328569" cy="965200"/>
          </a:xfrm>
          <a:prstGeom prst="rect">
            <a:avLst/>
          </a:prstGeom>
        </p:spPr>
      </p:pic>
      <p:pic>
        <p:nvPicPr>
          <p:cNvPr id="6" name="Picture 5">
            <a:extLst>
              <a:ext uri="{FF2B5EF4-FFF2-40B4-BE49-F238E27FC236}">
                <a16:creationId xmlns:a16="http://schemas.microsoft.com/office/drawing/2014/main" id="{7216B836-5F70-4676-C9D8-B731D6A2C6BC}"/>
              </a:ext>
            </a:extLst>
          </p:cNvPr>
          <p:cNvPicPr>
            <a:picLocks noChangeAspect="1"/>
          </p:cNvPicPr>
          <p:nvPr>
            <p:custDataLst>
              <p:tags r:id="rId4"/>
            </p:custDataLst>
          </p:nvPr>
        </p:nvPicPr>
        <p:blipFill>
          <a:blip r:embed="rId9"/>
          <a:stretch>
            <a:fillRect/>
          </a:stretch>
        </p:blipFill>
        <p:spPr>
          <a:xfrm>
            <a:off x="6404621" y="3706435"/>
            <a:ext cx="4328569" cy="965200"/>
          </a:xfrm>
          <a:prstGeom prst="rect">
            <a:avLst/>
          </a:prstGeom>
        </p:spPr>
      </p:pic>
      <p:pic>
        <p:nvPicPr>
          <p:cNvPr id="7" name="Picture 6">
            <a:extLst>
              <a:ext uri="{FF2B5EF4-FFF2-40B4-BE49-F238E27FC236}">
                <a16:creationId xmlns:a16="http://schemas.microsoft.com/office/drawing/2014/main" id="{22410FAC-A506-AA83-F6BA-F9507BE533AA}"/>
              </a:ext>
            </a:extLst>
          </p:cNvPr>
          <p:cNvPicPr>
            <a:picLocks noChangeAspect="1"/>
          </p:cNvPicPr>
          <p:nvPr>
            <p:custDataLst>
              <p:tags r:id="rId5"/>
            </p:custDataLst>
          </p:nvPr>
        </p:nvPicPr>
        <p:blipFill>
          <a:blip r:embed="rId10"/>
          <a:stretch>
            <a:fillRect/>
          </a:stretch>
        </p:blipFill>
        <p:spPr>
          <a:xfrm>
            <a:off x="6404621" y="4774826"/>
            <a:ext cx="4328569" cy="965200"/>
          </a:xfrm>
          <a:prstGeom prst="rect">
            <a:avLst/>
          </a:prstGeom>
        </p:spPr>
      </p:pic>
    </p:spTree>
    <p:extLst>
      <p:ext uri="{BB962C8B-B14F-4D97-AF65-F5344CB8AC3E}">
        <p14:creationId xmlns:p14="http://schemas.microsoft.com/office/powerpoint/2010/main" val="1645169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Algorithm 1, continued</a:t>
            </a:r>
          </a:p>
        </p:txBody>
      </p:sp>
      <p:sp>
        <p:nvSpPr>
          <p:cNvPr id="3" name="Content Placeholder 2"/>
          <p:cNvSpPr>
            <a:spLocks noGrp="1"/>
          </p:cNvSpPr>
          <p:nvPr>
            <p:ph sz="half" idx="1"/>
            <p:custDataLst>
              <p:tags r:id="rId2"/>
            </p:custDataLst>
          </p:nvPr>
        </p:nvSpPr>
        <p:spPr>
          <a:xfrm>
            <a:off x="1530153" y="2638044"/>
            <a:ext cx="4271771" cy="3101982"/>
          </a:xfrm>
        </p:spPr>
        <p:txBody>
          <a:bodyPr/>
          <a:lstStyle/>
          <a:p>
            <a:r>
              <a:rPr lang="en-US" dirty="0"/>
              <a:t>A matched characters do not establish a palindrome</a:t>
            </a:r>
          </a:p>
          <a:p>
            <a:r>
              <a:rPr lang="en-US" dirty="0"/>
              <a:t>But mismatched characters do establish a non-palindrome</a:t>
            </a:r>
          </a:p>
          <a:p>
            <a:r>
              <a:rPr lang="en-US" dirty="0"/>
              <a:t>A palindrome is established only if our fingers meet in the center of the string</a:t>
            </a:r>
          </a:p>
        </p:txBody>
      </p:sp>
      <p:pic>
        <p:nvPicPr>
          <p:cNvPr id="5" name="Picture 4"/>
          <p:cNvPicPr>
            <a:picLocks noChangeAspect="1"/>
          </p:cNvPicPr>
          <p:nvPr>
            <p:custDataLst>
              <p:tags r:id="rId3"/>
            </p:custDataLst>
          </p:nvPr>
        </p:nvPicPr>
        <p:blipFill>
          <a:blip r:embed="rId7"/>
          <a:stretch>
            <a:fillRect/>
          </a:stretch>
        </p:blipFill>
        <p:spPr>
          <a:xfrm>
            <a:off x="6381616" y="2638044"/>
            <a:ext cx="4328569" cy="965200"/>
          </a:xfrm>
          <a:prstGeom prst="rect">
            <a:avLst/>
          </a:prstGeom>
        </p:spPr>
      </p:pic>
      <p:pic>
        <p:nvPicPr>
          <p:cNvPr id="6" name="Picture 5"/>
          <p:cNvPicPr>
            <a:picLocks noChangeAspect="1"/>
          </p:cNvPicPr>
          <p:nvPr>
            <p:custDataLst>
              <p:tags r:id="rId4"/>
            </p:custDataLst>
          </p:nvPr>
        </p:nvPicPr>
        <p:blipFill>
          <a:blip r:embed="rId8"/>
          <a:stretch>
            <a:fillRect/>
          </a:stretch>
        </p:blipFill>
        <p:spPr>
          <a:xfrm>
            <a:off x="6381616" y="3947064"/>
            <a:ext cx="4328569" cy="965200"/>
          </a:xfrm>
          <a:prstGeom prst="rect">
            <a:avLst/>
          </a:prstGeom>
        </p:spPr>
      </p:pic>
    </p:spTree>
    <p:extLst>
      <p:ext uri="{BB962C8B-B14F-4D97-AF65-F5344CB8AC3E}">
        <p14:creationId xmlns:p14="http://schemas.microsoft.com/office/powerpoint/2010/main" val="31192303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027D959B-020D-40CD-B9C3-4884BF293196}&quot;/&gt;&lt;isInvalidForFieldText val=&quot;0&quot;/&gt;&lt;Image&gt;&lt;filename val=&quot;C:\Users\delroy\AppData\Local\Temp\CP901614800109Session\CPTrustFolder901614800109\PPTImport901618417093\data\asimages\{027D959B-020D-40CD-B9C3-4884BF293196}_1.png&quot;/&gt;&lt;left val=&quot;167&quot;/&gt;&lt;top val=&quot;249&quot;/&gt;&lt;width val=&quot;945&quot;/&gt;&lt;height val=&quot;174&quot;/&gt;&lt;hasText val=&quot;1&quot;/&gt;&lt;/Image&gt;&lt;/ThreeDShapeInfo&gt;"/>
  <p:tag name="PRESENTER_SHAPETEXTINFO" val="&lt;ShapeTextInfo&gt;&lt;TableIndex row=&quot;-1&quot; col=&quot;-1&quot;&gt;&lt;linesCount val=&quot;2&quot;/&gt;&lt;lineCharCount val=&quot;22&quot;/&gt;&lt;lineCharCount val=&quot;7&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CF590812-5E1E-44EC-8A19-66FDAF001E64}&quot;/&gt;&lt;isInvalidForFieldText val=&quot;0&quot;/&gt;&lt;Image&gt;&lt;filename val=&quot;C:\Users\delroy\AppData\Local\Temp\CP901614800109Session\CPTrustFolder901614800109\PPTImport901618417093\data\asimages\{CF590812-5E1E-44EC-8A19-66FDAF001E64}_1.png&quot;/&gt;&lt;left val=&quot;282&quot;/&gt;&lt;top val=&quot;452&quot;/&gt;&lt;width val=&quot;715&quot;/&gt;&lt;height val=&quot;135&quot;/&gt;&lt;hasText val=&quot;1&quot;/&gt;&lt;/Image&gt;&lt;/ThreeDShapeInfo&gt;"/>
  <p:tag name="PRESENTER_SHAPETEXTINFO" val="&lt;ShapeTextInfo&gt;&lt;TableIndex row=&quot;-1&quot; col=&quot;-1&quot;&gt;&lt;linesCount val=&quot;1&quot;/&gt;&lt;lineCharCount val=&quot;27&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6FFD16D0-54EE-4270-88CD-F6734BBD0F2E}&quot;/&gt;&lt;isInvalidForFieldText val=&quot;0&quot;/&gt;&lt;Image&gt;&lt;filename val=&quot;C:\Users\delroy\AppData\Local\Temp\CP901614800109Session\CPTrustFolder901614800109\PPTImport901618417093\data\asimages\{6FFD16D0-54EE-4270-88CD-F6734BBD0F2E}_1.png&quot;/&gt;&lt;left val=&quot;167&quot;/&gt;&lt;top val=&quot;647&quot;/&gt;&lt;width val=&quot;159&quot;/&gt;&lt;height val=&quot;35&quot;/&gt;&lt;hasText val=&quot;1&quot;/&gt;&lt;/Image&gt;&lt;/ThreeDShapeInfo&gt;"/>
  <p:tag name="PRESENTER_SHAPETEXTINFO" val="&lt;ShapeTextInfo&gt;&lt;TableIndex row=&quot;-1&quot; col=&quot;-1&quot;&gt;&lt;linesCount val=&quot;1&quot;/&gt;&lt;lineCharCount val=&quot;21&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HTML_SHAPEINFO" val="&lt;ThreeDShapeInfo&gt;&lt;uuid val=&quot;{80C7A107-262E-426F-99FE-C8822B4EE3BD}&quot;/&gt;&lt;isInvalidForFieldText val=&quot;0&quot;/&gt;&lt;Image&gt;&lt;filename val=&quot;C:\Users\delroy\AppData\Local\Temp\CP901614800109Session\CPTrustFolder901614800109\PPTImport901618417093\data\asimages\{80C7A107-262E-426F-99FE-C8822B4EE3BD}_2.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1&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HTML_SHAPEINFO" val="&lt;ThreeDShapeInfo&gt;&lt;uuid val=&quot;{EC80A778-66B8-41C6-8992-117A9C7CB4B2}&quot;/&gt;&lt;isInvalidForFieldText val=&quot;0&quot;/&gt;&lt;Image&gt;&lt;filename val=&quot;C:\Users\delroy\AppData\Local\Temp\CP901614800109Session\CPTrustFolder901614800109\PPTImport901618417093\data\asimages\{EC80A778-66B8-41C6-8992-117A9C7CB4B2}_2.png&quot;/&gt;&lt;left val=&quot;229&quot;/&gt;&lt;top val=&quot;273&quot;/&gt;&lt;width val=&quot;817&quot;/&gt;&lt;height val=&quot;310&quot;/&gt;&lt;hasText val=&quot;1&quot;/&gt;&lt;/Image&gt;&lt;/ThreeDShapeInfo&gt;"/>
  <p:tag name="PRESENTER_SHAPETEXTINFO" val="&lt;ShapeTextInfo&gt;&lt;TableIndex row=&quot;-1&quot; col=&quot;-1&quot;&gt;&lt;linesCount val=&quot;8&quot;/&gt;&lt;lineCharCount val=&quot;57&quot;/&gt;&lt;lineCharCount val=&quot;13&quot;/&gt;&lt;lineCharCount val=&quot;23&quot;/&gt;&lt;lineCharCount val=&quot;35&quot;/&gt;&lt;lineCharCount val=&quot;79&quot;/&gt;&lt;lineCharCount val=&quot;27&quot;/&gt;&lt;lineCharCount val=&quot;73&quot;/&gt;&lt;lineCharCount val=&quot;3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HTML_SHAPEINFO" val="&lt;ThreeDShapeInfo&gt;&lt;uuid val=&quot;{623A7007-9A94-41B1-B326-23C1572E6044}&quot;/&gt;&lt;isInvalidForFieldText val=&quot;0&quot;/&gt;&lt;Image&gt;&lt;filename val=&quot;C:\Users\delroy\AppData\Local\Temp\CP901614800109Session\CPTrustFolder901614800109\PPTImport901618417093\data\asimages\{623A7007-9A94-41B1-B326-23C1572E6044}_3.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5&quot;/&gt;&lt;lineCharCount val=&quot;21&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HTML_SHAPEINFO" val="&lt;ThreeDShapeInfo&gt;&lt;uuid val=&quot;{D96030FA-4D1E-4D15-BDC6-52EB75F14127}&quot;/&gt;&lt;isInvalidForFieldText val=&quot;0&quot;/&gt;&lt;Image&gt;&lt;filename val=&quot;C:\Users\delroy\AppData\Local\Temp\CP901614800109Session\CPTrustFolder901614800109\PPTImport901618417093\data\asimages\{D96030FA-4D1E-4D15-BDC6-52EB75F14127}_4.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5&quot;/&gt;&lt;lineCharCount val=&quot;18&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HTML_SHAPEINFO" val="&lt;ThreeDShapeInfo&gt;&lt;uuid val=&quot;{D9E81950-36F7-484E-9283-837E0A8FFD9F}&quot;/&gt;&lt;isInvalidForFieldText val=&quot;0&quot;/&gt;&lt;Image&gt;&lt;filename val=&quot;C:\Users\delroy\AppData\Local\Temp\CP901614800109Session\CPTrustFolder901614800109\PPTImport901618417093\data\asimages\{D9E81950-36F7-484E-9283-837E0A8FFD9F}_5.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5&quot;/&gt;&lt;lineCharCount val=&quot;13&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HTML_SHAPEINFO" val="&lt;ThreeDShapeInfo&gt;&lt;uuid val=&quot;{53529F7C-9312-4E5A-8217-5D496B4DE86D}&quot;/&gt;&lt;isInvalidForFieldText val=&quot;0&quot;/&gt;&lt;Image&gt;&lt;filename val=&quot;C:\Users\delroy\AppData\Local\Temp\CP901614800109Session\CPTrustFolder901614800109\PPTImport901618417093\data\asimages\{53529F7C-9312-4E5A-8217-5D496B4DE86D}_6.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5&quot;/&gt;&lt;lineCharCount val=&quot;24&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HTML_SHAPEINFO" val="&lt;ThreeDShapeInfo&gt;&lt;uuid val=&quot;{20ECA6B3-46A3-4CA9-8035-62D13A77A00C}&quot;/&gt;&lt;isInvalidForFieldText val=&quot;0&quot;/&gt;&lt;Image&gt;&lt;filename val=&quot;C:\Users\delroy\AppData\Local\Temp\CP901614800109Session\CPTrustFolder901614800109\PPTImport901618417093\data\asimages\{20ECA6B3-46A3-4CA9-8035-62D13A77A00C}_7.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2&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HTML_SHAPEINFO" val="&lt;ThreeDShapeInfo&gt;&lt;uuid val=&quot;{68BE8C9A-0BE0-4E45-BF12-30C205039C52}&quot;/&gt;&lt;isInvalidForFieldText val=&quot;0&quot;/&gt;&lt;Image&gt;&lt;filename val=&quot;C:\Users\delroy\AppData\Local\Temp\CP901614800109Session\CPTrustFolder901614800109\PPTImport901618417093\data\asimages\{68BE8C9A-0BE0-4E45-BF12-30C205039C52}_7.png&quot;/&gt;&lt;left val=&quot;155&quot;/&gt;&lt;top val=&quot;273&quot;/&gt;&lt;width val=&quot;470&quot;/&gt;&lt;height val=&quot;329&quot;/&gt;&lt;hasText val=&quot;1&quot;/&gt;&lt;/Image&gt;&lt;/ThreeDShapeInfo&gt;"/>
  <p:tag name="PRESENTER_SHAPETEXTINFO" val="&lt;ShapeTextInfo&gt;&lt;TableIndex row=&quot;-1&quot; col=&quot;-1&quot;&gt;&lt;linesCount val=&quot;5&quot;/&gt;&lt;lineCharCount val=&quot;43&quot;/&gt;&lt;lineCharCount val=&quot;37&quot;/&gt;&lt;lineCharCount val=&quot;43&quot;/&gt;&lt;lineCharCount val=&quot;36&quot;/&gt;&lt;lineCharCount val=&quot;44&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HTML_AUTOSHAPE_INFO" val="&lt;ThreeDShapeInfo&gt;&lt;uuid val=&quot;{9FA619FB-7C69-42A4-876C-310BBF09C6E4}&quot;/&gt;&lt;isInvalidForFieldText val=&quot;0&quot;/&gt;&lt;Image&gt;&lt;filename val=&quot;C:\Users\delroy\AppData\Local\Temp\CP901614800109Session\CPTrustFolder901614800109\PPTImport901618417093\data\asimages\{9FA619FB-7C69-42A4-876C-310BBF09C6E4}.png&quot;/&gt;&lt;left val=&quot;669&quot;/&gt;&lt;top val=&quot;276&quot;/&gt;&lt;width val=&quot;456&quot;/&gt;&lt;height val=&quot;102&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HTML_AUTOSHAPE_INFO" val="&lt;ThreeDShapeInfo&gt;&lt;uuid val=&quot;{7687F514-BA90-4E17-87F8-D1ED26ADD4E4}&quot;/&gt;&lt;isInvalidForFieldText val=&quot;0&quot;/&gt;&lt;Image&gt;&lt;filename val=&quot;C:\Users\delroy\AppData\Local\Temp\CP901614800109Session\CPTrustFolder901614800109\PPTImport901618417093\data\asimages\{7687F514-BA90-4E17-87F8-D1ED26ADD4E4}.png&quot;/&gt;&lt;left val=&quot;671&quot;/&gt;&lt;top val=&quot;388&quot;/&gt;&lt;width val=&quot;456&quot;/&gt;&lt;height val=&quot;102&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HTML_AUTOSHAPE_INFO" val="&lt;ThreeDShapeInfo&gt;&lt;uuid val=&quot;{800DD8F3-1A50-4D9B-B5AC-763CD634D73D}&quot;/&gt;&lt;isInvalidForFieldText val=&quot;0&quot;/&gt;&lt;Image&gt;&lt;filename val=&quot;C:\Users\delroy\AppData\Local\Temp\CP901614800109Session\CPTrustFolder901614800109\PPTImport901618417093\data\asimages\{800DD8F3-1A50-4D9B-B5AC-763CD634D73D}.png&quot;/&gt;&lt;left val=&quot;671&quot;/&gt;&lt;top val=&quot;500&quot;/&gt;&lt;width val=&quot;456&quot;/&gt;&lt;height val=&quot;102&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HTML_SHAPEINFO" val="&lt;ThreeDShapeInfo&gt;&lt;uuid val=&quot;{EA168711-63DB-4C3D-8AC3-3E1D77D2C051}&quot;/&gt;&lt;isInvalidForFieldText val=&quot;0&quot;/&gt;&lt;Image&gt;&lt;filename val=&quot;C:\Users\delroy\AppData\Local\Temp\CP901614800109Session\CPTrustFolder901614800109\PPTImport901618417093\data\asimages\{EA168711-63DB-4C3D-8AC3-3E1D77D2C051}_8.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2&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HTML_SHAPEINFO" val="&lt;ThreeDShapeInfo&gt;&lt;uuid val=&quot;{257D524A-FB3A-4A09-B8D6-7A2C83CA9B96}&quot;/&gt;&lt;isInvalidForFieldText val=&quot;0&quot;/&gt;&lt;Image&gt;&lt;filename val=&quot;C:\Users\delroy\AppData\Local\Temp\CP901614800109Session\CPTrustFolder901614800109\PPTImport901618417093\data\asimages\{257D524A-FB3A-4A09-B8D6-7A2C83CA9B96}_8.png&quot;/&gt;&lt;left val=&quot;155&quot;/&gt;&lt;top val=&quot;273&quot;/&gt;&lt;width val=&quot;470&quot;/&gt;&lt;height val=&quot;329&quot;/&gt;&lt;hasText val=&quot;1&quot;/&gt;&lt;/Image&gt;&lt;/ThreeDShapeInfo&gt;"/>
  <p:tag name="PRESENTER_SHAPETEXTINFO" val="&lt;ShapeTextInfo&gt;&lt;TableIndex row=&quot;-1&quot; col=&quot;-1&quot;&gt;&lt;linesCount val=&quot;5&quot;/&gt;&lt;lineCharCount val=&quot;43&quot;/&gt;&lt;lineCharCount val=&quot;37&quot;/&gt;&lt;lineCharCount val=&quot;43&quot;/&gt;&lt;lineCharCount val=&quot;36&quot;/&gt;&lt;lineCharCount val=&quot;44&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HTML_AUTOSHAPE_INFO" val="&lt;ThreeDShapeInfo&gt;&lt;uuid val=&quot;{C4DF0AB6-11E8-4DE9-AE71-64C19F464C9B}&quot;/&gt;&lt;isInvalidForFieldText val=&quot;0&quot;/&gt;&lt;Image&gt;&lt;filename val=&quot;C:\Users\delroy\AppData\Local\Temp\CP901614800109Session\CPTrustFolder901614800109\PPTImport901618417093\data\asimages\{C4DF0AB6-11E8-4DE9-AE71-64C19F464C9B}.png&quot;/&gt;&lt;left val=&quot;669&quot;/&gt;&lt;top val=&quot;276&quot;/&gt;&lt;width val=&quot;456&quot;/&gt;&lt;height val=&quot;102&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HTML_AUTOSHAPE_INFO" val="&lt;ThreeDShapeInfo&gt;&lt;uuid val=&quot;{6FB549C5-2C61-4D24-AC13-125ABB7CD5A2}&quot;/&gt;&lt;isInvalidForFieldText val=&quot;0&quot;/&gt;&lt;Image&gt;&lt;filename val=&quot;C:\Users\delroy\AppData\Local\Temp\CP901614800109Session\CPTrustFolder901614800109\PPTImport901618417093\data\asimages\{6FB549C5-2C61-4D24-AC13-125ABB7CD5A2}.png&quot;/&gt;&lt;left val=&quot;671&quot;/&gt;&lt;top val=&quot;388&quot;/&gt;&lt;width val=&quot;456&quot;/&gt;&lt;height val=&quot;102&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HTML_AUTOSHAPE_INFO" val="&lt;ThreeDShapeInfo&gt;&lt;uuid val=&quot;{EAB7D40F-0569-4E5E-A44D-60729759EBC5}&quot;/&gt;&lt;isInvalidForFieldText val=&quot;0&quot;/&gt;&lt;Image&gt;&lt;filename val=&quot;C:\Users\delroy\AppData\Local\Temp\CP901614800109Session\CPTrustFolder901614800109\PPTImport901618417093\data\asimages\{EAB7D40F-0569-4E5E-A44D-60729759EBC5}.png&quot;/&gt;&lt;left val=&quot;671&quot;/&gt;&lt;top val=&quot;500&quot;/&gt;&lt;width val=&quot;456&quot;/&gt;&lt;height val=&quot;102&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HTML_SHAPEINFO" val="&lt;ThreeDShapeInfo&gt;&lt;uuid val=&quot;{3FEE3C01-3A33-4430-9773-35EAF1317109}&quot;/&gt;&lt;isInvalidForFieldText val=&quot;0&quot;/&gt;&lt;Image&gt;&lt;filename val=&quot;C:\Users\delroy\AppData\Local\Temp\CP901614800109Session\CPTrustFolder901614800109\PPTImport901618417093\data\asimages\{3FEE3C01-3A33-4430-9773-35EAF1317109}_9.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2&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HTML_SHAPEINFO" val="&lt;ThreeDShapeInfo&gt;&lt;uuid val=&quot;{627690E7-372B-4480-9307-B3C7B0977DC6}&quot;/&gt;&lt;isInvalidForFieldText val=&quot;0&quot;/&gt;&lt;Image&gt;&lt;filename val=&quot;C:\Users\delroy\AppData\Local\Temp\CP901614800109Session\CPTrustFolder901614800109\PPTImport901618417093\data\asimages\{627690E7-372B-4480-9307-B3C7B0977DC6}_9.png&quot;/&gt;&lt;left val=&quot;155&quot;/&gt;&lt;top val=&quot;273&quot;/&gt;&lt;width val=&quot;461&quot;/&gt;&lt;height val=&quot;329&quot;/&gt;&lt;hasText val=&quot;1&quot;/&gt;&lt;/Image&gt;&lt;/ThreeDShapeInfo&gt;"/>
  <p:tag name="PRESENTER_SHAPETEXTINFO" val="&lt;ShapeTextInfo&gt;&lt;TableIndex row=&quot;-1&quot; col=&quot;-1&quot;&gt;&lt;linesCount val=&quot;6&quot;/&gt;&lt;lineCharCount val=&quot;40&quot;/&gt;&lt;lineCharCount val=&quot;11&quot;/&gt;&lt;lineCharCount val=&quot;41&quot;/&gt;&lt;lineCharCount val=&quot;15&quot;/&gt;&lt;lineCharCount val=&quot;40&quot;/&gt;&lt;lineCharCount val=&quot;40&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HTML_AUTOSHAPE_INFO" val="&lt;ThreeDShapeInfo&gt;&lt;uuid val=&quot;{2F11849E-11D9-411B-8A2F-59F60056FBCB}&quot;/&gt;&lt;isInvalidForFieldText val=&quot;0&quot;/&gt;&lt;Image&gt;&lt;filename val=&quot;C:\Users\delroy\AppData\Local\Temp\CP901614800109Session\CPTrustFolder901614800109\PPTImport901618417093\data\asimages\{2F11849E-11D9-411B-8A2F-59F60056FBCB}.png&quot;/&gt;&lt;left val=&quot;669&quot;/&gt;&lt;top val=&quot;276&quot;/&gt;&lt;width val=&quot;456&quot;/&gt;&lt;height val=&quot;102&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HTML_AUTOSHAPE_INFO" val="&lt;ThreeDShapeInfo&gt;&lt;uuid val=&quot;{B42E27B4-DEDA-4E82-A1D3-C29C749A7084}&quot;/&gt;&lt;isInvalidForFieldText val=&quot;0&quot;/&gt;&lt;Image&gt;&lt;filename val=&quot;C:\Users\delroy\AppData\Local\Temp\CP901614800109Session\CPTrustFolder901614800109\PPTImport901618417093\data\asimages\{B42E27B4-DEDA-4E82-A1D3-C29C749A7084}.png&quot;/&gt;&lt;left val=&quot;669&quot;/&gt;&lt;top val=&quot;413&quot;/&gt;&lt;width val=&quot;456&quot;/&gt;&lt;height val=&quot;102&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HTML_SHAPEINFO" val="&lt;ThreeDShapeInfo&gt;&lt;uuid val=&quot;{9AD1B0D0-AA70-40E1-B6F4-5CEB46B96BFB}&quot;/&gt;&lt;isInvalidForFieldText val=&quot;0&quot;/&gt;&lt;Image&gt;&lt;filename val=&quot;C:\Users\delroy\AppData\Local\Temp\CP901614800109Session\CPTrustFolder901614800109\PPTImport901618417093\data\asimages\{9AD1B0D0-AA70-40E1-B6F4-5CEB46B96BFB}_10.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2&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HTML_AUTOSHAPE_INFO" val="&lt;ThreeDShapeInfo&gt;&lt;uuid val=&quot;{37865E9C-67C5-471F-B5A5-D542E1E7E4F4}&quot;/&gt;&lt;isInvalidForFieldText val=&quot;0&quot;/&gt;&lt;Image&gt;&lt;filename val=&quot;C:\Users\delroy\AppData\Local\Temp\CP901614800109Session\CPTrustFolder901614800109\PPTImport901618417093\data\asimages\{37865E9C-67C5-471F-B5A5-D542E1E7E4F4}.png&quot;/&gt;&lt;left val=&quot;386&quot;/&gt;&lt;top val=&quot;246&quot;/&gt;&lt;width val=&quot;506&quot;/&gt;&lt;height val=&quot;365&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888</TotalTime>
  <Words>1114</Words>
  <Application>Microsoft Office PowerPoint</Application>
  <PresentationFormat>Widescreen</PresentationFormat>
  <Paragraphs>56</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Gill Sans MT</vt:lpstr>
      <vt:lpstr>Parcel</vt:lpstr>
      <vt:lpstr>The Palindrome-Number Problem</vt:lpstr>
      <vt:lpstr>The Problem</vt:lpstr>
      <vt:lpstr>Logic diagram: Candidate Palindromes</vt:lpstr>
      <vt:lpstr>Logic diagram: Numbers to strings</vt:lpstr>
      <vt:lpstr>Logic diagram: Case Analysis</vt:lpstr>
      <vt:lpstr>Logic diagram: Identifying A Palindrome</vt:lpstr>
      <vt:lpstr>Palindrome Algorithm 1</vt:lpstr>
      <vt:lpstr>Palindrome Algorithm 1</vt:lpstr>
      <vt:lpstr>Algorithm 1, continued</vt:lpstr>
      <vt:lpstr>Palindrome Algorithm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Palindrom Puzzle</dc:title>
  <dc:creator>Delroy Brinkerhoff</dc:creator>
  <cp:lastModifiedBy>delroy</cp:lastModifiedBy>
  <cp:revision>26</cp:revision>
  <dcterms:created xsi:type="dcterms:W3CDTF">2016-07-13T22:03:45Z</dcterms:created>
  <dcterms:modified xsi:type="dcterms:W3CDTF">2026-02-06T21:51:52Z</dcterms:modified>
</cp:coreProperties>
</file>