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60" r:id="rId5"/>
    <p:sldId id="259"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18" autoAdjust="0"/>
    <p:restoredTop sz="91966" autoAdjust="0"/>
  </p:normalViewPr>
  <p:slideViewPr>
    <p:cSldViewPr snapToGrid="0">
      <p:cViewPr varScale="1">
        <p:scale>
          <a:sx n="103" d="100"/>
          <a:sy n="103" d="100"/>
        </p:scale>
        <p:origin x="10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24C4B2-1C2F-4100-901F-8769601D81D8}" type="datetimeFigureOut">
              <a:rPr lang="en-US" smtClean="0"/>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AA2329-74FB-432A-A6D6-2C060E4FCB23}" type="slidenum">
              <a:rPr lang="en-US" smtClean="0"/>
              <a:t>‹#›</a:t>
            </a:fld>
            <a:endParaRPr lang="en-US"/>
          </a:p>
        </p:txBody>
      </p:sp>
    </p:spTree>
    <p:extLst>
      <p:ext uri="{BB962C8B-B14F-4D97-AF65-F5344CB8AC3E}">
        <p14:creationId xmlns:p14="http://schemas.microsoft.com/office/powerpoint/2010/main" val="3481902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Unified Modeling Language (UML) is a graphical language for visualizing, specifying, constructing, and documenting the artifacts of a software-intensive system.” The UML currently consists of over a dozen diagrams, but we’ll only explore class diagrams in detail this semester. A complete class diagram consists of class symbols connected by one of five relationships. This section introduces the UML class symbol and all its details.</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1</a:t>
            </a:fld>
            <a:endParaRPr lang="en-US"/>
          </a:p>
        </p:txBody>
      </p:sp>
    </p:spTree>
    <p:extLst>
      <p:ext uri="{BB962C8B-B14F-4D97-AF65-F5344CB8AC3E}">
        <p14:creationId xmlns:p14="http://schemas.microsoft.com/office/powerpoint/2010/main" val="1715478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UML represents a class as a rectangle divided into three sections. The top section contains the class name, the middle section lists all the class attributes, and the bottom section lists all the class operations. The UML class symbol has been described as </a:t>
            </a:r>
            <a:r>
              <a:rPr lang="en-US" sz="1200" i="1" kern="1200" dirty="0">
                <a:solidFill>
                  <a:schemeClr val="tx1"/>
                </a:solidFill>
                <a:effectLst/>
                <a:latin typeface="+mn-lt"/>
                <a:ea typeface="+mn-ea"/>
                <a:cs typeface="+mn-cs"/>
              </a:rPr>
              <a:t>semantically rich</a:t>
            </a:r>
            <a:r>
              <a:rPr lang="en-US" sz="1200" kern="1200" dirty="0">
                <a:solidFill>
                  <a:schemeClr val="tx1"/>
                </a:solidFill>
                <a:effectLst/>
                <a:latin typeface="+mn-lt"/>
                <a:ea typeface="+mn-ea"/>
                <a:cs typeface="+mn-cs"/>
              </a:rPr>
              <a:t>, meaning that it densely encodes a great deal of information. Our tasks are first to learn how to read a UML class and then, second, how to convert or translate that information into C++ code.</a:t>
            </a:r>
          </a:p>
          <a:p>
            <a:r>
              <a:rPr lang="en-US" sz="1200" kern="1200" dirty="0">
                <a:solidFill>
                  <a:schemeClr val="tx1"/>
                </a:solidFill>
                <a:effectLst/>
                <a:latin typeface="+mn-lt"/>
                <a:ea typeface="+mn-ea"/>
                <a:cs typeface="+mn-cs"/>
              </a:rPr>
              <a:t>Stereotypes are optional labels enclosed by double angle brackets, also known as guillemets. Not all UML diagramming tools support the use of stereotypes. The other features follow strict patterns that have a one-to-one correspondence with elements of most object-oriented programming languages.</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2</a:t>
            </a:fld>
            <a:endParaRPr lang="en-US"/>
          </a:p>
        </p:txBody>
      </p:sp>
    </p:spTree>
    <p:extLst>
      <p:ext uri="{BB962C8B-B14F-4D97-AF65-F5344CB8AC3E}">
        <p14:creationId xmlns:p14="http://schemas.microsoft.com/office/powerpoint/2010/main" val="148278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begin with the attributes in the middle of the UML class. The symbols on the far left indicate the visibility of the attribute: the minus sign denotes a private attribute, the sharp sign denotes a protected attribute, and the plus sign denotes a public attribute. To the right of the visibility indicator is the attribute name. Finally, at the far right is the data type of the attribute, which follows a colon.</a:t>
            </a:r>
          </a:p>
          <a:p>
            <a:r>
              <a:rPr lang="en-US" sz="1200" kern="1200" dirty="0">
                <a:solidFill>
                  <a:schemeClr val="tx1"/>
                </a:solidFill>
                <a:effectLst/>
                <a:latin typeface="+mn-lt"/>
                <a:ea typeface="+mn-ea"/>
                <a:cs typeface="+mn-cs"/>
              </a:rPr>
              <a:t>This pattern is sufficiently well-formed to represent a formal language syntax, which makes it possible to unambiguously translate UML to C++ (called </a:t>
            </a:r>
            <a:r>
              <a:rPr lang="en-US" sz="1200" i="1" kern="1200" dirty="0">
                <a:solidFill>
                  <a:schemeClr val="tx1"/>
                </a:solidFill>
                <a:effectLst/>
                <a:latin typeface="+mn-lt"/>
                <a:ea typeface="+mn-ea"/>
                <a:cs typeface="+mn-cs"/>
              </a:rPr>
              <a:t>forward engineering</a:t>
            </a:r>
            <a:r>
              <a:rPr lang="en-US" sz="1200" kern="1200" dirty="0">
                <a:solidFill>
                  <a:schemeClr val="tx1"/>
                </a:solidFill>
                <a:effectLst/>
                <a:latin typeface="+mn-lt"/>
                <a:ea typeface="+mn-ea"/>
                <a:cs typeface="+mn-cs"/>
              </a:rPr>
              <a:t>) and C++ to UML (called </a:t>
            </a:r>
            <a:r>
              <a:rPr lang="en-US" sz="1200" i="1" kern="1200" dirty="0">
                <a:solidFill>
                  <a:schemeClr val="tx1"/>
                </a:solidFill>
                <a:effectLst/>
                <a:latin typeface="+mn-lt"/>
                <a:ea typeface="+mn-ea"/>
                <a:cs typeface="+mn-cs"/>
              </a:rPr>
              <a:t>reverse engineering</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3</a:t>
            </a:fld>
            <a:endParaRPr lang="en-US"/>
          </a:p>
        </p:txBody>
      </p:sp>
    </p:spTree>
    <p:extLst>
      <p:ext uri="{BB962C8B-B14F-4D97-AF65-F5344CB8AC3E}">
        <p14:creationId xmlns:p14="http://schemas.microsoft.com/office/powerpoint/2010/main" val="2730680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example illustrates how to translate UML attributes into C++ member variables. Attributes are typically private, and so they follow the private keyword in the C++ class. However, take note of two points: first, while attributes are typically private, it is possible to have non-private attributes; therefore, you must examine the visibility indicators rather than assuming the attributes are private. Second, C++ doesn’t label each variable individually, so it doesn’t repeat the private label for each attribute – it’s shown here for each variable to emphasize that the minus sign means to place the attribute in the private section of the class. Underlining an attribute, as illustrated in the last example, also encodes specialized information. Any underlined feature in the UML is translated into C++ by adding the “static” keyword to the feature declaration, a variable in this example. Static features are covered later.</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4</a:t>
            </a:fld>
            <a:endParaRPr lang="en-US"/>
          </a:p>
        </p:txBody>
      </p:sp>
    </p:spTree>
    <p:extLst>
      <p:ext uri="{BB962C8B-B14F-4D97-AF65-F5344CB8AC3E}">
        <p14:creationId xmlns:p14="http://schemas.microsoft.com/office/powerpoint/2010/main" val="3691250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pattern for operations is slightly more complex than for attributes, but it becomes easy to use once explained. The visibility symbols are the same for operations as they are for attributes. The names of the operations follow the visibility indicators. Function parameters follow the same pattern as the attributes: the parameter name, a colon, and the parameter type. Finally, the function’s return type is at the far right, following a colon.</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5</a:t>
            </a:fld>
            <a:endParaRPr lang="en-US"/>
          </a:p>
        </p:txBody>
      </p:sp>
    </p:spTree>
    <p:extLst>
      <p:ext uri="{BB962C8B-B14F-4D97-AF65-F5344CB8AC3E}">
        <p14:creationId xmlns:p14="http://schemas.microsoft.com/office/powerpoint/2010/main" val="2801027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Just as we can translate attributes directly into C++, we can also translate operations. One essential operation is called a constructor. Constructors are vital because they construct or build new objects. Two notational details set constructors apart from other operations: First, constructors always have the same name, including capitalization, as the class that declares them. Second, constructors never have a return type, not even void.</a:t>
            </a:r>
          </a:p>
          <a:p>
            <a:r>
              <a:rPr lang="en-US" sz="1200" kern="1200" dirty="0">
                <a:solidFill>
                  <a:schemeClr val="tx1"/>
                </a:solidFill>
                <a:effectLst/>
                <a:latin typeface="+mn-lt"/>
                <a:ea typeface="+mn-ea"/>
                <a:cs typeface="+mn-cs"/>
              </a:rPr>
              <a:t>This example assumes that we have a class named Person. The UML constructor indicates that the operation is public and has three parameters: a string, a double, and an integer. To convert the UML operation into a C++ member function, reverse the name and type for each argument, and discard the colon. Remember the semicolon at the end of the prototype. One naming convention adds an “a_” to the argument name to indicate that the variable name is an argument. We’ll see later why this is useful.</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6</a:t>
            </a:fld>
            <a:endParaRPr lang="en-US"/>
          </a:p>
        </p:txBody>
      </p:sp>
    </p:spTree>
    <p:extLst>
      <p:ext uri="{BB962C8B-B14F-4D97-AF65-F5344CB8AC3E}">
        <p14:creationId xmlns:p14="http://schemas.microsoft.com/office/powerpoint/2010/main" val="1311344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More general operations or functions follow the same pattern, but have return types, and the names are not constrained. To translate UML operations into C++ member functions, look at the visibility indicator and place the function following an appropriate label in the C++ class. Then, move the return type from the far right to the left while discarding the colon. Copy the operation name to the function name. Finally, copy the operation parameters to the C++ function while reversing the order of the name and the type.</a:t>
            </a:r>
          </a:p>
          <a:p>
            <a:r>
              <a:rPr lang="en-US" sz="1200" kern="1200" dirty="0">
                <a:solidFill>
                  <a:schemeClr val="tx1"/>
                </a:solidFill>
                <a:effectLst/>
                <a:latin typeface="+mn-lt"/>
                <a:ea typeface="+mn-ea"/>
                <a:cs typeface="+mn-cs"/>
              </a:rPr>
              <a:t>In this example, the last function is private. It is more common to have private operations than public attributes. When two or more member functions share code, it is often convenient to move that code to a private function. Making the function private prevents outside objects from accessing it while eliminating the duplicate code.</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7</a:t>
            </a:fld>
            <a:endParaRPr lang="en-US"/>
          </a:p>
        </p:txBody>
      </p:sp>
    </p:spTree>
    <p:extLst>
      <p:ext uri="{BB962C8B-B14F-4D97-AF65-F5344CB8AC3E}">
        <p14:creationId xmlns:p14="http://schemas.microsoft.com/office/powerpoint/2010/main" val="1422739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Finally, we present a complete example of a UML class translated into its corresponding C++ class. The example illustrates a typical situation where all attributes are private and all operations are public. The C++ class represents this situation with just two labeled sections: one for private member variables and one for public member functions.</a:t>
            </a:r>
          </a:p>
          <a:p>
            <a:r>
              <a:rPr lang="en-US" sz="1200" kern="1200" dirty="0">
                <a:solidFill>
                  <a:schemeClr val="tx1"/>
                </a:solidFill>
                <a:effectLst/>
                <a:latin typeface="+mn-lt"/>
                <a:ea typeface="+mn-ea"/>
                <a:cs typeface="+mn-cs"/>
              </a:rPr>
              <a:t>In this example, all attributes and member variables are of the same type, but this is neither a requirement nor typical. The first three operations are constructors, which translate into three overloaded C++ constructor functions. Overloaded constructors must follow the standard rules for overloading functions: the parameter lists must be unique.</a:t>
            </a:r>
          </a:p>
          <a:p>
            <a:endParaRPr lang="en-US" dirty="0"/>
          </a:p>
        </p:txBody>
      </p:sp>
      <p:sp>
        <p:nvSpPr>
          <p:cNvPr id="4" name="Slide Number Placeholder 3"/>
          <p:cNvSpPr>
            <a:spLocks noGrp="1"/>
          </p:cNvSpPr>
          <p:nvPr>
            <p:ph type="sldNum" sz="quarter" idx="5"/>
          </p:nvPr>
        </p:nvSpPr>
        <p:spPr/>
        <p:txBody>
          <a:bodyPr/>
          <a:lstStyle/>
          <a:p>
            <a:fld id="{20AA2329-74FB-432A-A6D6-2C060E4FCB23}" type="slidenum">
              <a:rPr lang="en-US" smtClean="0"/>
              <a:t>8</a:t>
            </a:fld>
            <a:endParaRPr lang="en-US"/>
          </a:p>
        </p:txBody>
      </p:sp>
    </p:spTree>
    <p:extLst>
      <p:ext uri="{BB962C8B-B14F-4D97-AF65-F5344CB8AC3E}">
        <p14:creationId xmlns:p14="http://schemas.microsoft.com/office/powerpoint/2010/main" val="1211377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11/18/2025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11/18/2025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11/18/2025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lstStyle/>
          <a:p>
            <a:r>
              <a:rPr lang="en-US" dirty="0"/>
              <a:t>UML Class Diagrams</a:t>
            </a:r>
          </a:p>
        </p:txBody>
      </p:sp>
      <p:sp>
        <p:nvSpPr>
          <p:cNvPr id="3" name="Subtitle 2"/>
          <p:cNvSpPr>
            <a:spLocks noGrp="1"/>
          </p:cNvSpPr>
          <p:nvPr>
            <p:ph type="subTitle" idx="1"/>
            <p:custDataLst>
              <p:tags r:id="rId2"/>
            </p:custDataLst>
          </p:nvPr>
        </p:nvSpPr>
        <p:spPr/>
        <p:txBody>
          <a:bodyPr>
            <a:normAutofit fontScale="92500" lnSpcReduction="10000"/>
          </a:bodyPr>
          <a:lstStyle/>
          <a:p>
            <a:r>
              <a:rPr lang="en-US" dirty="0"/>
              <a:t>"The Unified Modeling Language (UML) is a graphical language for visualizing, specifying, constructing, and documenting the artifacts of a software-intensive system“</a:t>
            </a:r>
          </a:p>
          <a:p>
            <a:r>
              <a:rPr lang="en-US" sz="1300" dirty="0"/>
              <a:t>Booch, Rumbaugh, &amp; Jacobson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UML Class Symbol</a:t>
            </a:r>
          </a:p>
        </p:txBody>
      </p:sp>
      <p:pic>
        <p:nvPicPr>
          <p:cNvPr id="3" name="Picture 2"/>
          <p:cNvPicPr>
            <a:picLocks noChangeAspect="1"/>
          </p:cNvPicPr>
          <p:nvPr/>
        </p:nvPicPr>
        <p:blipFill>
          <a:blip r:embed="rId3"/>
          <a:stretch>
            <a:fillRect/>
          </a:stretch>
        </p:blipFill>
        <p:spPr>
          <a:xfrm>
            <a:off x="2444391" y="2399936"/>
            <a:ext cx="7303217" cy="3862837"/>
          </a:xfrm>
          <a:prstGeom prst="rect">
            <a:avLst/>
          </a:prstGeom>
        </p:spPr>
      </p:pic>
    </p:spTree>
    <p:extLst>
      <p:ext uri="{BB962C8B-B14F-4D97-AF65-F5344CB8AC3E}">
        <p14:creationId xmlns:p14="http://schemas.microsoft.com/office/powerpoint/2010/main" val="2657727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UML Attributes</a:t>
            </a:r>
          </a:p>
        </p:txBody>
      </p:sp>
      <p:sp>
        <p:nvSpPr>
          <p:cNvPr id="5" name="Content Placeholder 4"/>
          <p:cNvSpPr>
            <a:spLocks noGrp="1"/>
          </p:cNvSpPr>
          <p:nvPr>
            <p:ph sz="half" idx="1"/>
          </p:nvPr>
        </p:nvSpPr>
        <p:spPr/>
        <p:txBody>
          <a:bodyPr/>
          <a:lstStyle/>
          <a:p>
            <a:r>
              <a:rPr lang="en-US" dirty="0"/>
              <a:t>- private</a:t>
            </a:r>
          </a:p>
          <a:p>
            <a:r>
              <a:rPr lang="en-US" dirty="0"/>
              <a:t># protected</a:t>
            </a:r>
          </a:p>
          <a:p>
            <a:r>
              <a:rPr lang="en-US" dirty="0"/>
              <a:t>+ public</a:t>
            </a:r>
          </a:p>
          <a:p>
            <a:r>
              <a:rPr lang="en-US" dirty="0"/>
              <a:t>: type</a:t>
            </a:r>
          </a:p>
        </p:txBody>
      </p:sp>
      <p:pic>
        <p:nvPicPr>
          <p:cNvPr id="4" name="Picture 3"/>
          <p:cNvPicPr>
            <a:picLocks noChangeAspect="1"/>
          </p:cNvPicPr>
          <p:nvPr/>
        </p:nvPicPr>
        <p:blipFill>
          <a:blip r:embed="rId3"/>
          <a:stretch>
            <a:fillRect/>
          </a:stretch>
        </p:blipFill>
        <p:spPr>
          <a:xfrm>
            <a:off x="3784223" y="2728582"/>
            <a:ext cx="6176642" cy="1344653"/>
          </a:xfrm>
          <a:prstGeom prst="rect">
            <a:avLst/>
          </a:prstGeom>
        </p:spPr>
      </p:pic>
    </p:spTree>
    <p:extLst>
      <p:ext uri="{BB962C8B-B14F-4D97-AF65-F5344CB8AC3E}">
        <p14:creationId xmlns:p14="http://schemas.microsoft.com/office/powerpoint/2010/main" val="2635242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UML Attributes To</a:t>
            </a:r>
            <a:br>
              <a:rPr lang="en-US" dirty="0"/>
            </a:br>
            <a:r>
              <a:rPr lang="en-US" dirty="0"/>
              <a:t>C++Member variables</a:t>
            </a:r>
          </a:p>
        </p:txBody>
      </p:sp>
      <p:sp>
        <p:nvSpPr>
          <p:cNvPr id="3" name="Content Placeholder 2"/>
          <p:cNvSpPr>
            <a:spLocks noGrp="1"/>
          </p:cNvSpPr>
          <p:nvPr>
            <p:ph sz="half" idx="1"/>
          </p:nvPr>
        </p:nvSpPr>
        <p:spPr/>
        <p:txBody>
          <a:bodyPr/>
          <a:lstStyle/>
          <a:p>
            <a:r>
              <a:rPr lang="en-US" dirty="0">
                <a:latin typeface="Courier New" panose="02070309020205020404" pitchFamily="49" charset="0"/>
                <a:cs typeface="Courier New" panose="02070309020205020404" pitchFamily="49" charset="0"/>
              </a:rPr>
              <a:t>-name : string</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u="sng" dirty="0">
                <a:latin typeface="Courier New" panose="02070309020205020404" pitchFamily="49" charset="0"/>
                <a:cs typeface="Courier New" panose="02070309020205020404" pitchFamily="49" charset="0"/>
              </a:rPr>
              <a:t>-instances : int</a:t>
            </a:r>
          </a:p>
        </p:txBody>
      </p:sp>
      <p:sp>
        <p:nvSpPr>
          <p:cNvPr id="4" name="Content Placeholder 3"/>
          <p:cNvSpPr>
            <a:spLocks noGrp="1"/>
          </p:cNvSpPr>
          <p:nvPr>
            <p:ph sz="half" idx="2"/>
          </p:nvPr>
        </p:nvSpPr>
        <p:spPr/>
        <p:txBody>
          <a:bodyPr/>
          <a:lstStyle/>
          <a:p>
            <a:r>
              <a:rPr lang="en-US" dirty="0">
                <a:latin typeface="Courier New" panose="02070309020205020404" pitchFamily="49" charset="0"/>
                <a:cs typeface="Courier New" panose="02070309020205020404" pitchFamily="49" charset="0"/>
              </a:rPr>
              <a:t>private:</a:t>
            </a:r>
          </a:p>
          <a:p>
            <a:pPr marL="0" indent="0">
              <a:buNone/>
            </a:pPr>
            <a:r>
              <a:rPr lang="en-US" dirty="0">
                <a:latin typeface="Courier New" panose="02070309020205020404" pitchFamily="49" charset="0"/>
                <a:cs typeface="Courier New" panose="02070309020205020404" pitchFamily="49" charset="0"/>
              </a:rPr>
              <a:t>     string name;</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private:</a:t>
            </a:r>
          </a:p>
          <a:p>
            <a:pPr marL="0" indent="0">
              <a:buNone/>
            </a:pPr>
            <a:r>
              <a:rPr lang="en-US" dirty="0">
                <a:latin typeface="Courier New" panose="02070309020205020404" pitchFamily="49" charset="0"/>
                <a:cs typeface="Courier New" panose="02070309020205020404" pitchFamily="49" charset="0"/>
              </a:rPr>
              <a:t>     static int instances;</a:t>
            </a:r>
          </a:p>
          <a:p>
            <a:pPr marL="0" indent="0">
              <a:buNone/>
            </a:pPr>
            <a:endParaRPr lang="en-US" dirty="0"/>
          </a:p>
        </p:txBody>
      </p:sp>
    </p:spTree>
    <p:extLst>
      <p:ext uri="{BB962C8B-B14F-4D97-AF65-F5344CB8AC3E}">
        <p14:creationId xmlns:p14="http://schemas.microsoft.com/office/powerpoint/2010/main" val="1219948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UML Operations</a:t>
            </a:r>
          </a:p>
        </p:txBody>
      </p:sp>
      <p:sp>
        <p:nvSpPr>
          <p:cNvPr id="3" name="Content Placeholder 2"/>
          <p:cNvSpPr>
            <a:spLocks noGrp="1"/>
          </p:cNvSpPr>
          <p:nvPr>
            <p:ph sz="half" idx="1"/>
          </p:nvPr>
        </p:nvSpPr>
        <p:spPr>
          <a:xfrm>
            <a:off x="1581912" y="2638044"/>
            <a:ext cx="4271771" cy="1324356"/>
          </a:xfrm>
        </p:spPr>
        <p:txBody>
          <a:bodyPr/>
          <a:lstStyle/>
          <a:p>
            <a:r>
              <a:rPr lang="en-US" dirty="0"/>
              <a:t>- private</a:t>
            </a:r>
          </a:p>
          <a:p>
            <a:r>
              <a:rPr lang="en-US" dirty="0"/>
              <a:t># protected</a:t>
            </a:r>
          </a:p>
          <a:p>
            <a:r>
              <a:rPr lang="en-US" dirty="0"/>
              <a:t>+ public</a:t>
            </a:r>
          </a:p>
        </p:txBody>
      </p:sp>
      <p:sp>
        <p:nvSpPr>
          <p:cNvPr id="6" name="Content Placeholder 5"/>
          <p:cNvSpPr>
            <a:spLocks noGrp="1"/>
          </p:cNvSpPr>
          <p:nvPr>
            <p:ph sz="half" idx="2"/>
          </p:nvPr>
        </p:nvSpPr>
        <p:spPr>
          <a:xfrm>
            <a:off x="6338315" y="2638044"/>
            <a:ext cx="4270247" cy="1324356"/>
          </a:xfrm>
        </p:spPr>
        <p:txBody>
          <a:bodyPr/>
          <a:lstStyle/>
          <a:p>
            <a:r>
              <a:rPr lang="en-US" dirty="0"/>
              <a:t>: return type at end</a:t>
            </a:r>
          </a:p>
          <a:p>
            <a:r>
              <a:rPr lang="en-US" dirty="0"/>
              <a:t>Arguments follow the same pattern as attributes</a:t>
            </a:r>
          </a:p>
        </p:txBody>
      </p:sp>
      <p:pic>
        <p:nvPicPr>
          <p:cNvPr id="5" name="Picture 4"/>
          <p:cNvPicPr>
            <a:picLocks noChangeAspect="1"/>
          </p:cNvPicPr>
          <p:nvPr/>
        </p:nvPicPr>
        <p:blipFill>
          <a:blip r:embed="rId3"/>
          <a:stretch>
            <a:fillRect/>
          </a:stretch>
        </p:blipFill>
        <p:spPr>
          <a:xfrm>
            <a:off x="2002264" y="3962400"/>
            <a:ext cx="8187470" cy="1498600"/>
          </a:xfrm>
          <a:prstGeom prst="rect">
            <a:avLst/>
          </a:prstGeom>
        </p:spPr>
      </p:pic>
    </p:spTree>
    <p:extLst>
      <p:ext uri="{BB962C8B-B14F-4D97-AF65-F5344CB8AC3E}">
        <p14:creationId xmlns:p14="http://schemas.microsoft.com/office/powerpoint/2010/main" val="2542991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Constructors:</a:t>
            </a:r>
            <a:br>
              <a:rPr lang="en-US" dirty="0"/>
            </a:br>
            <a:r>
              <a:rPr lang="en-US" dirty="0"/>
              <a:t>UML and C++</a:t>
            </a:r>
          </a:p>
        </p:txBody>
      </p:sp>
      <p:sp>
        <p:nvSpPr>
          <p:cNvPr id="8" name="Content Placeholder 7"/>
          <p:cNvSpPr>
            <a:spLocks noGrp="1"/>
          </p:cNvSpPr>
          <p:nvPr>
            <p:ph idx="1"/>
          </p:nvPr>
        </p:nvSpPr>
        <p:spPr>
          <a:xfrm>
            <a:off x="2231136" y="2638044"/>
            <a:ext cx="7729728" cy="1364613"/>
          </a:xfrm>
        </p:spPr>
        <p:txBody>
          <a:bodyPr/>
          <a:lstStyle/>
          <a:p>
            <a:r>
              <a:rPr lang="en-US" dirty="0"/>
              <a:t>Constructors build new objects</a:t>
            </a:r>
          </a:p>
          <a:p>
            <a:r>
              <a:rPr lang="en-US" dirty="0"/>
              <a:t>Have the same name as the class</a:t>
            </a:r>
          </a:p>
          <a:p>
            <a:r>
              <a:rPr lang="en-US" dirty="0"/>
              <a:t>Do not have a return type</a:t>
            </a:r>
          </a:p>
        </p:txBody>
      </p:sp>
      <p:sp>
        <p:nvSpPr>
          <p:cNvPr id="7" name="TextBox 6"/>
          <p:cNvSpPr txBox="1"/>
          <p:nvPr/>
        </p:nvSpPr>
        <p:spPr>
          <a:xfrm>
            <a:off x="1955320" y="4209688"/>
            <a:ext cx="8281359"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+Person(a_name : string, a_height : double, a_weight : int)</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public:</a:t>
            </a:r>
          </a:p>
          <a:p>
            <a:r>
              <a:rPr lang="en-US" dirty="0">
                <a:latin typeface="Courier New" panose="02070309020205020404" pitchFamily="49" charset="0"/>
                <a:cs typeface="Courier New" panose="02070309020205020404" pitchFamily="49" charset="0"/>
              </a:rPr>
              <a:t>     Person(string a_name, double a_height, int a_weight);</a:t>
            </a:r>
          </a:p>
        </p:txBody>
      </p:sp>
    </p:spTree>
    <p:extLst>
      <p:ext uri="{BB962C8B-B14F-4D97-AF65-F5344CB8AC3E}">
        <p14:creationId xmlns:p14="http://schemas.microsoft.com/office/powerpoint/2010/main" val="2357020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UML Operations To</a:t>
            </a:r>
            <a:br>
              <a:rPr lang="en-US" dirty="0"/>
            </a:br>
            <a:r>
              <a:rPr lang="en-US" dirty="0"/>
              <a:t>C++ Member Functions</a:t>
            </a:r>
          </a:p>
        </p:txBody>
      </p:sp>
      <p:sp>
        <p:nvSpPr>
          <p:cNvPr id="3" name="Content Placeholder 2"/>
          <p:cNvSpPr>
            <a:spLocks noGrp="1"/>
          </p:cNvSpPr>
          <p:nvPr>
            <p:ph sz="half" idx="1"/>
          </p:nvPr>
        </p:nvSpPr>
        <p:spPr>
          <a:xfrm>
            <a:off x="775856" y="2638044"/>
            <a:ext cx="5077828" cy="3101982"/>
          </a:xfrm>
        </p:spPr>
        <p:txBody>
          <a:bodyPr/>
          <a:lstStyle/>
          <a:p>
            <a:r>
              <a:rPr lang="en-US" dirty="0">
                <a:latin typeface="Courier New" panose="02070309020205020404" pitchFamily="49" charset="0"/>
                <a:cs typeface="Courier New" panose="02070309020205020404" pitchFamily="49" charset="0"/>
              </a:rPr>
              <a:t>+pay_taxes() : bool</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+catch_bus(direction : int) : void</a:t>
            </a:r>
          </a:p>
          <a:p>
            <a:endParaRPr lang="en-US" dirty="0">
              <a:latin typeface="Courier New" panose="02070309020205020404" pitchFamily="49" charset="0"/>
              <a:cs typeface="Courier New" panose="02070309020205020404" pitchFamily="49" charset="0"/>
            </a:endParaRPr>
          </a:p>
          <a:p>
            <a:r>
              <a:rPr lang="en-US" u="sng" dirty="0">
                <a:latin typeface="Courier New" panose="02070309020205020404" pitchFamily="49" charset="0"/>
                <a:cs typeface="Courier New" panose="02070309020205020404" pitchFamily="49" charset="0"/>
              </a:rPr>
              <a:t>-get_address() : Address</a:t>
            </a:r>
          </a:p>
        </p:txBody>
      </p:sp>
      <p:sp>
        <p:nvSpPr>
          <p:cNvPr id="4" name="Content Placeholder 3"/>
          <p:cNvSpPr>
            <a:spLocks noGrp="1"/>
          </p:cNvSpPr>
          <p:nvPr>
            <p:ph sz="half" idx="2"/>
          </p:nvPr>
        </p:nvSpPr>
        <p:spPr>
          <a:xfrm>
            <a:off x="6338316" y="2638044"/>
            <a:ext cx="5114776" cy="3101982"/>
          </a:xfrm>
        </p:spPr>
        <p:txBody>
          <a:bodyPr/>
          <a:lstStyle/>
          <a:p>
            <a:r>
              <a:rPr lang="en-US" dirty="0">
                <a:latin typeface="Courier New" panose="02070309020205020404" pitchFamily="49" charset="0"/>
                <a:cs typeface="Courier New" panose="02070309020205020404" pitchFamily="49" charset="0"/>
              </a:rPr>
              <a:t>public:</a:t>
            </a:r>
          </a:p>
          <a:p>
            <a:pPr marL="0" indent="0">
              <a:buNone/>
            </a:pPr>
            <a:r>
              <a:rPr lang="en-US" dirty="0">
                <a:latin typeface="Courier New" panose="02070309020205020404" pitchFamily="49" charset="0"/>
                <a:cs typeface="Courier New" panose="02070309020205020404" pitchFamily="49" charset="0"/>
              </a:rPr>
              <a:t>     bool pay_taxes();</a:t>
            </a:r>
          </a:p>
          <a:p>
            <a:r>
              <a:rPr lang="en-US" dirty="0">
                <a:latin typeface="Courier New" panose="02070309020205020404" pitchFamily="49" charset="0"/>
                <a:cs typeface="Courier New" panose="02070309020205020404" pitchFamily="49" charset="0"/>
              </a:rPr>
              <a:t>public:</a:t>
            </a:r>
          </a:p>
          <a:p>
            <a:pPr marL="0" indent="0">
              <a:buNone/>
            </a:pPr>
            <a:r>
              <a:rPr lang="en-US" dirty="0">
                <a:latin typeface="Courier New" panose="02070309020205020404" pitchFamily="49" charset="0"/>
                <a:cs typeface="Courier New" panose="02070309020205020404" pitchFamily="49" charset="0"/>
              </a:rPr>
              <a:t>     void catch_bus(int direction);</a:t>
            </a:r>
          </a:p>
          <a:p>
            <a:r>
              <a:rPr lang="en-US" dirty="0">
                <a:latin typeface="Courier New" panose="02070309020205020404" pitchFamily="49" charset="0"/>
                <a:cs typeface="Courier New" panose="02070309020205020404" pitchFamily="49" charset="0"/>
              </a:rPr>
              <a:t>private:</a:t>
            </a:r>
          </a:p>
          <a:p>
            <a:pPr marL="0" indent="0">
              <a:buNone/>
            </a:pPr>
            <a:r>
              <a:rPr lang="en-US" dirty="0">
                <a:latin typeface="Courier New" panose="02070309020205020404" pitchFamily="49" charset="0"/>
                <a:cs typeface="Courier New" panose="02070309020205020404" pitchFamily="49" charset="0"/>
              </a:rPr>
              <a:t>     static Address get_address();</a:t>
            </a:r>
          </a:p>
        </p:txBody>
      </p:sp>
    </p:spTree>
    <p:extLst>
      <p:ext uri="{BB962C8B-B14F-4D97-AF65-F5344CB8AC3E}">
        <p14:creationId xmlns:p14="http://schemas.microsoft.com/office/powerpoint/2010/main" val="451219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br>
              <a:rPr lang="en-US" dirty="0"/>
            </a:br>
            <a:r>
              <a:rPr lang="en-US" dirty="0"/>
              <a:t>Translating UML to C++</a:t>
            </a:r>
          </a:p>
        </p:txBody>
      </p:sp>
      <p:pic>
        <p:nvPicPr>
          <p:cNvPr id="3" name="Picture 2"/>
          <p:cNvPicPr>
            <a:picLocks noChangeAspect="1"/>
          </p:cNvPicPr>
          <p:nvPr/>
        </p:nvPicPr>
        <p:blipFill>
          <a:blip r:embed="rId3"/>
          <a:stretch>
            <a:fillRect/>
          </a:stretch>
        </p:blipFill>
        <p:spPr>
          <a:xfrm>
            <a:off x="1532229" y="2447864"/>
            <a:ext cx="4175829" cy="3715577"/>
          </a:xfrm>
          <a:prstGeom prst="rect">
            <a:avLst/>
          </a:prstGeom>
        </p:spPr>
      </p:pic>
      <p:sp>
        <p:nvSpPr>
          <p:cNvPr id="4" name="TextBox 3"/>
          <p:cNvSpPr txBox="1"/>
          <p:nvPr/>
        </p:nvSpPr>
        <p:spPr>
          <a:xfrm>
            <a:off x="6096000" y="2300089"/>
            <a:ext cx="4876800" cy="4247317"/>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Time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int hours;</a:t>
            </a:r>
          </a:p>
          <a:p>
            <a:r>
              <a:rPr lang="en-US" dirty="0">
                <a:latin typeface="Courier New" panose="02070309020205020404" pitchFamily="49" charset="0"/>
                <a:cs typeface="Courier New" panose="02070309020205020404" pitchFamily="49" charset="0"/>
              </a:rPr>
              <a:t>        int minutes;</a:t>
            </a:r>
          </a:p>
          <a:p>
            <a:r>
              <a:rPr lang="en-US" dirty="0">
                <a:latin typeface="Courier New" panose="02070309020205020404" pitchFamily="49" charset="0"/>
                <a:cs typeface="Courier New" panose="02070309020205020404" pitchFamily="49" charset="0"/>
              </a:rPr>
              <a:t>        int seconds;</a:t>
            </a: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Time();</a:t>
            </a:r>
          </a:p>
          <a:p>
            <a:r>
              <a:rPr lang="en-US" dirty="0">
                <a:latin typeface="Courier New" panose="02070309020205020404" pitchFamily="49" charset="0"/>
                <a:cs typeface="Courier New" panose="02070309020205020404" pitchFamily="49" charset="0"/>
              </a:rPr>
              <a:t>        Time(int h, int m, int s);</a:t>
            </a:r>
          </a:p>
          <a:p>
            <a:r>
              <a:rPr lang="en-US" dirty="0">
                <a:latin typeface="Courier New" panose="02070309020205020404" pitchFamily="49" charset="0"/>
                <a:cs typeface="Courier New" panose="02070309020205020404" pitchFamily="49" charset="0"/>
              </a:rPr>
              <a:t>        Time(int s);</a:t>
            </a:r>
          </a:p>
          <a:p>
            <a:r>
              <a:rPr lang="en-US" dirty="0">
                <a:latin typeface="Courier New" panose="02070309020205020404" pitchFamily="49" charset="0"/>
                <a:cs typeface="Courier New" panose="02070309020205020404" pitchFamily="49" charset="0"/>
              </a:rPr>
              <a:t>        Time  add(Time t2);</a:t>
            </a:r>
          </a:p>
          <a:p>
            <a:r>
              <a:rPr lang="en-US" dirty="0">
                <a:latin typeface="Courier New" panose="02070309020205020404" pitchFamily="49" charset="0"/>
                <a:cs typeface="Courier New" panose="02070309020205020404" pitchFamily="49" charset="0"/>
              </a:rPr>
              <a:t>        Time* add(Time* t2);</a:t>
            </a:r>
          </a:p>
          <a:p>
            <a:r>
              <a:rPr lang="en-US" dirty="0">
                <a:latin typeface="Courier New" panose="02070309020205020404" pitchFamily="49" charset="0"/>
                <a:cs typeface="Courier New" panose="02070309020205020404" pitchFamily="49" charset="0"/>
              </a:rPr>
              <a:t>        void  print();</a:t>
            </a:r>
          </a:p>
          <a:p>
            <a:r>
              <a:rPr lang="en-US" dirty="0">
                <a:latin typeface="Courier New" panose="02070309020205020404" pitchFamily="49" charset="0"/>
                <a:cs typeface="Courier New" panose="02070309020205020404" pitchFamily="49" charset="0"/>
              </a:rPr>
              <a:t>        void  read();</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399687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3.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578</TotalTime>
  <Words>1354</Words>
  <Application>Microsoft Office PowerPoint</Application>
  <PresentationFormat>Widescreen</PresentationFormat>
  <Paragraphs>84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Gill Sans MT</vt:lpstr>
      <vt:lpstr>Parcel</vt:lpstr>
      <vt:lpstr>UML Class Diagrams</vt:lpstr>
      <vt:lpstr>UML Class Symbol</vt:lpstr>
      <vt:lpstr>UML Attributes</vt:lpstr>
      <vt:lpstr>UML Attributes To C++Member variables</vt:lpstr>
      <vt:lpstr>UML Operations</vt:lpstr>
      <vt:lpstr>Constructors: UML and C++</vt:lpstr>
      <vt:lpstr>UML Operations To C++ Member Functions</vt:lpstr>
      <vt:lpstr>Example: Translating UML to 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UML</dc:title>
  <dc:creator>Delroy Brinkerhoff</dc:creator>
  <cp:lastModifiedBy>delroy</cp:lastModifiedBy>
  <cp:revision>24</cp:revision>
  <dcterms:created xsi:type="dcterms:W3CDTF">2016-07-13T22:03:45Z</dcterms:created>
  <dcterms:modified xsi:type="dcterms:W3CDTF">2025-11-18T16:30:59Z</dcterms:modified>
</cp:coreProperties>
</file>