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1"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AAA851-A8F7-41D0-8A20-2AD9FC057FB3}" type="datetimeFigureOut">
              <a:rPr lang="en-US" smtClean="0"/>
              <a:t>11/22/2025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B3A2BD-D8E9-497B-A5D5-66BC71651E31}" type="slidenum">
              <a:rPr lang="en-US" smtClean="0"/>
              <a:t>‹#›</a:t>
            </a:fld>
            <a:endParaRPr lang="en-US"/>
          </a:p>
        </p:txBody>
      </p:sp>
    </p:spTree>
    <p:extLst>
      <p:ext uri="{BB962C8B-B14F-4D97-AF65-F5344CB8AC3E}">
        <p14:creationId xmlns:p14="http://schemas.microsoft.com/office/powerpoint/2010/main" val="189734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Class developers approach their task from numerous perspectives, each contributing to some facet of the class’s capabilities. This video is descriptive, describing general object-oriented concepts and the practices of other class designers. It is also prescriptive, offering guidelines that served me well in my previous software engineering career. However, each new class is unique in some way, and it must reflect your own skill, style, and experience.</a:t>
            </a:r>
          </a:p>
          <a:p>
            <a:endParaRPr lang="en-US" dirty="0"/>
          </a:p>
        </p:txBody>
      </p:sp>
      <p:sp>
        <p:nvSpPr>
          <p:cNvPr id="4" name="Slide Number Placeholder 3"/>
          <p:cNvSpPr>
            <a:spLocks noGrp="1"/>
          </p:cNvSpPr>
          <p:nvPr>
            <p:ph type="sldNum" sz="quarter" idx="5"/>
          </p:nvPr>
        </p:nvSpPr>
        <p:spPr/>
        <p:txBody>
          <a:bodyPr/>
          <a:lstStyle/>
          <a:p>
            <a:fld id="{79B3A2BD-D8E9-497B-A5D5-66BC71651E31}" type="slidenum">
              <a:rPr lang="en-US" smtClean="0"/>
              <a:t>1</a:t>
            </a:fld>
            <a:endParaRPr lang="en-US"/>
          </a:p>
        </p:txBody>
      </p:sp>
    </p:spTree>
    <p:extLst>
      <p:ext uri="{BB962C8B-B14F-4D97-AF65-F5344CB8AC3E}">
        <p14:creationId xmlns:p14="http://schemas.microsoft.com/office/powerpoint/2010/main" val="3429243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Although there have been and currently are numerous software development methodologies in use, they all share some tasks. While they name the tasks differently and blur their boundaries, their primary goals remain the same. Three of these tasks or phases are present in all methodologies.</a:t>
            </a:r>
          </a:p>
          <a:p>
            <a:r>
              <a:rPr lang="en-US" sz="1200" kern="1200" dirty="0">
                <a:solidFill>
                  <a:schemeClr val="tx1"/>
                </a:solidFill>
                <a:effectLst/>
                <a:latin typeface="+mn-lt"/>
                <a:ea typeface="+mn-ea"/>
                <a:cs typeface="+mn-cs"/>
              </a:rPr>
              <a:t>The phases denote specific development activities. Analysis identifies the objects, both physical and abstract, existing in a given problem, and generalizes them into classes. Initially, it’s generous about identifying classes. The design phase discards extraneous classes, adds classes that don’t appear in the problem but are needed by a program, and refines the classes by adding, removing, or modifying class variables and functions. The programming or implementation phase translates the classes into working code. Developers conveniently capture and organize this information with UML class diagrams.</a:t>
            </a:r>
          </a:p>
          <a:p>
            <a:r>
              <a:rPr lang="en-US" sz="1200" kern="1200" dirty="0">
                <a:solidFill>
                  <a:schemeClr val="tx1"/>
                </a:solidFill>
                <a:effectLst/>
                <a:latin typeface="+mn-lt"/>
                <a:ea typeface="+mn-ea"/>
                <a:cs typeface="+mn-cs"/>
              </a:rPr>
              <a:t>There isn’t a recipe for identifying classes, variables, or functions. Consequently, developers typically cycle through the phases, refining the classes during each iteration. A design phase, at least a brief one, always follows an analysis, so the process never goes directly from analysis to programming, but, as indicated by the arrows, cycles exist between the other phases.</a:t>
            </a:r>
          </a:p>
          <a:p>
            <a:endParaRPr lang="en-US" dirty="0"/>
          </a:p>
        </p:txBody>
      </p:sp>
      <p:sp>
        <p:nvSpPr>
          <p:cNvPr id="4" name="Slide Number Placeholder 3"/>
          <p:cNvSpPr>
            <a:spLocks noGrp="1"/>
          </p:cNvSpPr>
          <p:nvPr>
            <p:ph type="sldNum" sz="quarter" idx="5"/>
          </p:nvPr>
        </p:nvSpPr>
        <p:spPr/>
        <p:txBody>
          <a:bodyPr/>
          <a:lstStyle/>
          <a:p>
            <a:fld id="{79B3A2BD-D8E9-497B-A5D5-66BC71651E31}" type="slidenum">
              <a:rPr lang="en-US" smtClean="0"/>
              <a:t>2</a:t>
            </a:fld>
            <a:endParaRPr lang="en-US"/>
          </a:p>
        </p:txBody>
      </p:sp>
    </p:spTree>
    <p:extLst>
      <p:ext uri="{BB962C8B-B14F-4D97-AF65-F5344CB8AC3E}">
        <p14:creationId xmlns:p14="http://schemas.microsoft.com/office/powerpoint/2010/main" val="1791150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two-hat technique provides a helpful perspective to guide class refinement. When designing a class, think of it as serving or supplying a set of services to a client class or program. When wearing our class designer hat, we try to make the best class we can without regard to how a program might use it. For example, the string class developer tries to include all the services that a good string class can provide – certainly more services than are needed by any one client program.</a:t>
            </a:r>
          </a:p>
          <a:p>
            <a:r>
              <a:rPr lang="en-US" sz="1200" kern="1200" dirty="0">
                <a:solidFill>
                  <a:schemeClr val="tx1"/>
                </a:solidFill>
                <a:effectLst/>
                <a:latin typeface="+mn-lt"/>
                <a:ea typeface="+mn-ea"/>
                <a:cs typeface="+mn-cs"/>
              </a:rPr>
              <a:t>Alternatively, we switch hats when we need to use the class's services. While wearing our user hat, we treat the class as a black box, focusing on the services it provides and ignoring how it implements them. That is, we are unconcerned with the data the class maintains or with what happens in the function bodies.</a:t>
            </a:r>
          </a:p>
          <a:p>
            <a:r>
              <a:rPr lang="en-US" sz="1200" kern="1200" dirty="0">
                <a:solidFill>
                  <a:schemeClr val="tx1"/>
                </a:solidFill>
                <a:effectLst/>
                <a:latin typeface="+mn-lt"/>
                <a:ea typeface="+mn-ea"/>
                <a:cs typeface="+mn-cs"/>
              </a:rPr>
              <a:t>Even if you are both the class developer and the class user, writing both sets of code simultaneously, take a moment and mentally switch hats and adjust your perspective as you shift your focus between designing and using a class. Switching hats helps maintain class boundaries and create a better public interface for each class.</a:t>
            </a:r>
          </a:p>
          <a:p>
            <a:endParaRPr lang="en-US" dirty="0"/>
          </a:p>
        </p:txBody>
      </p:sp>
      <p:sp>
        <p:nvSpPr>
          <p:cNvPr id="4" name="Slide Number Placeholder 3"/>
          <p:cNvSpPr>
            <a:spLocks noGrp="1"/>
          </p:cNvSpPr>
          <p:nvPr>
            <p:ph type="sldNum" sz="quarter" idx="5"/>
          </p:nvPr>
        </p:nvSpPr>
        <p:spPr/>
        <p:txBody>
          <a:bodyPr/>
          <a:lstStyle/>
          <a:p>
            <a:fld id="{79B3A2BD-D8E9-497B-A5D5-66BC71651E31}" type="slidenum">
              <a:rPr lang="en-US" smtClean="0"/>
              <a:t>3</a:t>
            </a:fld>
            <a:endParaRPr lang="en-US"/>
          </a:p>
        </p:txBody>
      </p:sp>
    </p:spTree>
    <p:extLst>
      <p:ext uri="{BB962C8B-B14F-4D97-AF65-F5344CB8AC3E}">
        <p14:creationId xmlns:p14="http://schemas.microsoft.com/office/powerpoint/2010/main" val="640263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Another helpful perspective is to think of a class as a living entity. Each class has a level of “semantic awareness,” meaning it knows a certain amount about the problem we are trying to solve. The level of awareness or knowledge can be represented abstractly as a tree or hierarchy. Classes at the top of the tree relate to a given problem and the application program solving it. Consequently, their “knowledge” is strategic and high-level, but lacks sufficient detail to affect an operational solution. Their task is to coordinate the actions of lower-level classes. Classes at the bottom of the tree are tactical and "know” a lot of limited detail about a small part of the overall problem.</a:t>
            </a:r>
          </a:p>
          <a:p>
            <a:r>
              <a:rPr lang="en-US" sz="1200" kern="1200" dirty="0">
                <a:solidFill>
                  <a:schemeClr val="tx1"/>
                </a:solidFill>
                <a:effectLst/>
                <a:latin typeface="+mn-lt"/>
                <a:ea typeface="+mn-ea"/>
                <a:cs typeface="+mn-cs"/>
              </a:rPr>
              <a:t>The string class is a good example of a low-level class. It “knows” a great deal about how to work with strings, but it knows nothing about how its actions affect the larger solution of which it is but a small part. On the other hand, classes near the top of the tree are specialized and more problem-specific. When we design these specialized classes, we focus more on solving a specific problem and less on creating a general-purpose supplier class.</a:t>
            </a:r>
          </a:p>
          <a:p>
            <a:endParaRPr lang="en-US" dirty="0"/>
          </a:p>
        </p:txBody>
      </p:sp>
      <p:sp>
        <p:nvSpPr>
          <p:cNvPr id="4" name="Slide Number Placeholder 3"/>
          <p:cNvSpPr>
            <a:spLocks noGrp="1"/>
          </p:cNvSpPr>
          <p:nvPr>
            <p:ph type="sldNum" sz="quarter" idx="5"/>
          </p:nvPr>
        </p:nvSpPr>
        <p:spPr/>
        <p:txBody>
          <a:bodyPr/>
          <a:lstStyle/>
          <a:p>
            <a:fld id="{79B3A2BD-D8E9-497B-A5D5-66BC71651E31}" type="slidenum">
              <a:rPr lang="en-US" smtClean="0"/>
              <a:t>4</a:t>
            </a:fld>
            <a:endParaRPr lang="en-US"/>
          </a:p>
        </p:txBody>
      </p:sp>
    </p:spTree>
    <p:extLst>
      <p:ext uri="{BB962C8B-B14F-4D97-AF65-F5344CB8AC3E}">
        <p14:creationId xmlns:p14="http://schemas.microsoft.com/office/powerpoint/2010/main" val="3527060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good class design practice is to separate a class's interface from its implementation, meaning we separate how a program uses a class from how the class functions. Legos provide a good metaphor for this principle. Each Lego has one or more posts that conform to exact dimensional standards. Each Lego also has one or more sockets with precise measurements. The posts and sockets are the Lego’s interface that allows individual Legos to connect and to work together. They are how a builder uses Legos to build big, elaborate structures.</a:t>
            </a:r>
          </a:p>
          <a:p>
            <a:r>
              <a:rPr lang="en-US" sz="1200" kern="1200" dirty="0">
                <a:solidFill>
                  <a:schemeClr val="tx1"/>
                </a:solidFill>
                <a:effectLst/>
                <a:latin typeface="+mn-lt"/>
                <a:ea typeface="+mn-ea"/>
                <a:cs typeface="+mn-cs"/>
              </a:rPr>
              <a:t>Similarly, a class also has an interface, which consists of all its non-private attributes and operations (i.e., non-private features). As attributes or data are generally private, they are not part of a class’s public interface. The illustration suggests that the public interface includes the signatures of the non-private operations or functions. A function’s signature includes its name, its return type, and the number and type of each parameter. In a sense, a class advertises its non-private features, forming its public interface.</a:t>
            </a:r>
          </a:p>
          <a:p>
            <a:endParaRPr lang="en-US" dirty="0"/>
          </a:p>
        </p:txBody>
      </p:sp>
      <p:sp>
        <p:nvSpPr>
          <p:cNvPr id="4" name="Slide Number Placeholder 3"/>
          <p:cNvSpPr>
            <a:spLocks noGrp="1"/>
          </p:cNvSpPr>
          <p:nvPr>
            <p:ph type="sldNum" sz="quarter" idx="5"/>
          </p:nvPr>
        </p:nvSpPr>
        <p:spPr/>
        <p:txBody>
          <a:bodyPr/>
          <a:lstStyle/>
          <a:p>
            <a:fld id="{79B3A2BD-D8E9-497B-A5D5-66BC71651E31}" type="slidenum">
              <a:rPr lang="en-US" smtClean="0"/>
              <a:t>5</a:t>
            </a:fld>
            <a:endParaRPr lang="en-US"/>
          </a:p>
        </p:txBody>
      </p:sp>
    </p:spTree>
    <p:extLst>
      <p:ext uri="{BB962C8B-B14F-4D97-AF65-F5344CB8AC3E}">
        <p14:creationId xmlns:p14="http://schemas.microsoft.com/office/powerpoint/2010/main" val="3541100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several class characteristics to consider when designing a new class. Use these guidelines as a starting point, and be able to articulate a good reason before deviating from them.</a:t>
            </a:r>
          </a:p>
          <a:p>
            <a:r>
              <a:rPr lang="en-US" sz="1200" kern="1200" dirty="0">
                <a:solidFill>
                  <a:schemeClr val="tx1"/>
                </a:solidFill>
                <a:effectLst/>
                <a:latin typeface="+mn-lt"/>
                <a:ea typeface="+mn-ea"/>
                <a:cs typeface="+mn-cs"/>
              </a:rPr>
              <a:t>Attributes or member variables are generally private, which provides strong encapsulation. Making attributes private allows class developers to change them later without affecting client code that uses the class. Consider using access operations, covered later in this chapter, in place of non-private attributes.</a:t>
            </a:r>
          </a:p>
          <a:p>
            <a:r>
              <a:rPr lang="en-US" sz="1200" kern="1200" dirty="0">
                <a:solidFill>
                  <a:schemeClr val="tx1"/>
                </a:solidFill>
                <a:effectLst/>
                <a:latin typeface="+mn-lt"/>
                <a:ea typeface="+mn-ea"/>
                <a:cs typeface="+mn-cs"/>
              </a:rPr>
              <a:t>Alternatively, operations or member functions are generally public, with “helper" functions the exception. There are occasions when two or more member functions may share some code. One approach is to duplicate the shared code in each function, but unless the code is relatively small, doing so needlessly increases the executable size. Even worse, it requires maintaining multiple copies of the same code. A helper function represents code that the class designer doesn’t want a client to call directly, but that helps other operations or functions complete their responsibilities.</a:t>
            </a:r>
          </a:p>
          <a:p>
            <a:endParaRPr lang="en-US" dirty="0"/>
          </a:p>
        </p:txBody>
      </p:sp>
      <p:sp>
        <p:nvSpPr>
          <p:cNvPr id="4" name="Slide Number Placeholder 3"/>
          <p:cNvSpPr>
            <a:spLocks noGrp="1"/>
          </p:cNvSpPr>
          <p:nvPr>
            <p:ph type="sldNum" sz="quarter" idx="5"/>
          </p:nvPr>
        </p:nvSpPr>
        <p:spPr/>
        <p:txBody>
          <a:bodyPr/>
          <a:lstStyle/>
          <a:p>
            <a:fld id="{79B3A2BD-D8E9-497B-A5D5-66BC71651E31}" type="slidenum">
              <a:rPr lang="en-US" smtClean="0"/>
              <a:t>6</a:t>
            </a:fld>
            <a:endParaRPr lang="en-US"/>
          </a:p>
        </p:txBody>
      </p:sp>
    </p:spTree>
    <p:extLst>
      <p:ext uri="{BB962C8B-B14F-4D97-AF65-F5344CB8AC3E}">
        <p14:creationId xmlns:p14="http://schemas.microsoft.com/office/powerpoint/2010/main" val="2586016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11/22/2025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11/22/2025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11/22/2025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Class Development</a:t>
            </a:r>
          </a:p>
        </p:txBody>
      </p:sp>
      <p:sp>
        <p:nvSpPr>
          <p:cNvPr id="3" name="Subtitle 2"/>
          <p:cNvSpPr>
            <a:spLocks noGrp="1"/>
          </p:cNvSpPr>
          <p:nvPr>
            <p:ph type="subTitle" idx="1"/>
          </p:nvPr>
        </p:nvSpPr>
        <p:spPr/>
        <p:txBody>
          <a:bodyPr/>
          <a:lstStyle/>
          <a:p>
            <a:r>
              <a:rPr lang="en-US" dirty="0"/>
              <a:t>Concepts, Observations, and Guidelines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F7DCFA-2456-EF71-157C-A07F70F17A2C}"/>
              </a:ext>
            </a:extLst>
          </p:cNvPr>
          <p:cNvSpPr>
            <a:spLocks noGrp="1"/>
          </p:cNvSpPr>
          <p:nvPr>
            <p:ph type="title"/>
          </p:nvPr>
        </p:nvSpPr>
        <p:spPr/>
        <p:txBody>
          <a:bodyPr/>
          <a:lstStyle/>
          <a:p>
            <a:r>
              <a:rPr lang="en-US" dirty="0"/>
              <a:t>Software development phases</a:t>
            </a:r>
          </a:p>
        </p:txBody>
      </p:sp>
      <p:sp>
        <p:nvSpPr>
          <p:cNvPr id="5" name="Content Placeholder 4">
            <a:extLst>
              <a:ext uri="{FF2B5EF4-FFF2-40B4-BE49-F238E27FC236}">
                <a16:creationId xmlns:a16="http://schemas.microsoft.com/office/drawing/2014/main" id="{D5B71F79-702E-DD95-5A89-7D440B0FE8DE}"/>
              </a:ext>
            </a:extLst>
          </p:cNvPr>
          <p:cNvSpPr>
            <a:spLocks noGrp="1"/>
          </p:cNvSpPr>
          <p:nvPr>
            <p:ph sz="half" idx="1"/>
          </p:nvPr>
        </p:nvSpPr>
        <p:spPr/>
        <p:txBody>
          <a:bodyPr/>
          <a:lstStyle/>
          <a:p>
            <a:r>
              <a:rPr lang="en-US" dirty="0"/>
              <a:t>Analysis</a:t>
            </a:r>
          </a:p>
          <a:p>
            <a:pPr lvl="1"/>
            <a:r>
              <a:rPr lang="en-US" dirty="0"/>
              <a:t>Explores the problem</a:t>
            </a:r>
          </a:p>
          <a:p>
            <a:pPr lvl="1"/>
            <a:r>
              <a:rPr lang="en-US" dirty="0"/>
              <a:t>Looks for objects</a:t>
            </a:r>
          </a:p>
          <a:p>
            <a:r>
              <a:rPr lang="en-US" dirty="0"/>
              <a:t>Design</a:t>
            </a:r>
          </a:p>
          <a:p>
            <a:pPr lvl="1"/>
            <a:r>
              <a:rPr lang="en-US" dirty="0"/>
              <a:t>Adds and discards classes</a:t>
            </a:r>
          </a:p>
          <a:p>
            <a:pPr lvl="1"/>
            <a:r>
              <a:rPr lang="en-US" dirty="0"/>
              <a:t>Refine classes</a:t>
            </a:r>
          </a:p>
          <a:p>
            <a:r>
              <a:rPr lang="en-US" dirty="0"/>
              <a:t>Programming / implementation</a:t>
            </a:r>
          </a:p>
          <a:p>
            <a:pPr lvl="1"/>
            <a:r>
              <a:rPr lang="en-US" dirty="0"/>
              <a:t>Translates classes into code</a:t>
            </a:r>
          </a:p>
        </p:txBody>
      </p:sp>
      <p:pic>
        <p:nvPicPr>
          <p:cNvPr id="8" name="Content Placeholder 7">
            <a:extLst>
              <a:ext uri="{FF2B5EF4-FFF2-40B4-BE49-F238E27FC236}">
                <a16:creationId xmlns:a16="http://schemas.microsoft.com/office/drawing/2014/main" id="{B49ADFB8-4B85-DED8-8F92-08FD02C3DBC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321389" y="2638044"/>
            <a:ext cx="2898878" cy="2575449"/>
          </a:xfrm>
        </p:spPr>
      </p:pic>
      <p:sp>
        <p:nvSpPr>
          <p:cNvPr id="9" name="TextBox 8">
            <a:extLst>
              <a:ext uri="{FF2B5EF4-FFF2-40B4-BE49-F238E27FC236}">
                <a16:creationId xmlns:a16="http://schemas.microsoft.com/office/drawing/2014/main" id="{C0CB2FA5-D85E-4DB6-70DD-4529958363F3}"/>
              </a:ext>
            </a:extLst>
          </p:cNvPr>
          <p:cNvSpPr txBox="1"/>
          <p:nvPr/>
        </p:nvSpPr>
        <p:spPr>
          <a:xfrm>
            <a:off x="7315197" y="5399375"/>
            <a:ext cx="2958662" cy="646331"/>
          </a:xfrm>
          <a:prstGeom prst="rect">
            <a:avLst/>
          </a:prstGeom>
          <a:noFill/>
        </p:spPr>
        <p:txBody>
          <a:bodyPr wrap="square" rtlCol="0">
            <a:spAutoFit/>
          </a:bodyPr>
          <a:lstStyle/>
          <a:p>
            <a:r>
              <a:rPr lang="en-US" dirty="0"/>
              <a:t>Captures and organize results</a:t>
            </a:r>
          </a:p>
          <a:p>
            <a:r>
              <a:rPr lang="en-US" dirty="0"/>
              <a:t>as UML class diagrams</a:t>
            </a:r>
          </a:p>
        </p:txBody>
      </p:sp>
    </p:spTree>
    <p:extLst>
      <p:ext uri="{BB962C8B-B14F-4D97-AF65-F5344CB8AC3E}">
        <p14:creationId xmlns:p14="http://schemas.microsoft.com/office/powerpoint/2010/main" val="467563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Server or Supplier</a:t>
            </a:r>
          </a:p>
        </p:txBody>
      </p:sp>
      <p:sp>
        <p:nvSpPr>
          <p:cNvPr id="5" name="Text Placeholder 4"/>
          <p:cNvSpPr>
            <a:spLocks noGrp="1"/>
          </p:cNvSpPr>
          <p:nvPr>
            <p:ph type="body" sz="quarter" idx="13"/>
          </p:nvPr>
        </p:nvSpPr>
        <p:spPr/>
        <p:txBody>
          <a:bodyPr/>
          <a:lstStyle/>
          <a:p>
            <a:r>
              <a:rPr lang="en-US" dirty="0"/>
              <a:t>Client or user</a:t>
            </a:r>
          </a:p>
        </p:txBody>
      </p:sp>
      <p:sp>
        <p:nvSpPr>
          <p:cNvPr id="6" name="Title 5"/>
          <p:cNvSpPr>
            <a:spLocks noGrp="1"/>
          </p:cNvSpPr>
          <p:nvPr>
            <p:ph type="title"/>
          </p:nvPr>
        </p:nvSpPr>
        <p:spPr/>
        <p:txBody>
          <a:bodyPr/>
          <a:lstStyle/>
          <a:p>
            <a:r>
              <a:rPr lang="en-US" dirty="0"/>
              <a:t>The two-hat Technique</a:t>
            </a:r>
          </a:p>
        </p:txBody>
      </p:sp>
      <p:sp>
        <p:nvSpPr>
          <p:cNvPr id="16" name="TextBox 15">
            <a:extLst>
              <a:ext uri="{FF2B5EF4-FFF2-40B4-BE49-F238E27FC236}">
                <a16:creationId xmlns:a16="http://schemas.microsoft.com/office/drawing/2014/main" id="{DBA120DF-A0C5-F6EF-E90D-6457B95CE64C}"/>
              </a:ext>
            </a:extLst>
          </p:cNvPr>
          <p:cNvSpPr txBox="1"/>
          <p:nvPr/>
        </p:nvSpPr>
        <p:spPr>
          <a:xfrm>
            <a:off x="2377715" y="5791200"/>
            <a:ext cx="2851510" cy="369332"/>
          </a:xfrm>
          <a:prstGeom prst="rect">
            <a:avLst/>
          </a:prstGeom>
          <a:noFill/>
        </p:spPr>
        <p:txBody>
          <a:bodyPr wrap="square" rtlCol="0">
            <a:spAutoFit/>
          </a:bodyPr>
          <a:lstStyle/>
          <a:p>
            <a:r>
              <a:rPr lang="en-US" dirty="0"/>
              <a:t>Focus on class development</a:t>
            </a:r>
          </a:p>
        </p:txBody>
      </p:sp>
      <p:sp>
        <p:nvSpPr>
          <p:cNvPr id="21" name="TextBox 20">
            <a:extLst>
              <a:ext uri="{FF2B5EF4-FFF2-40B4-BE49-F238E27FC236}">
                <a16:creationId xmlns:a16="http://schemas.microsoft.com/office/drawing/2014/main" id="{31D8B956-92F3-7BF1-BFCE-FCEC21F57103}"/>
              </a:ext>
            </a:extLst>
          </p:cNvPr>
          <p:cNvSpPr txBox="1"/>
          <p:nvPr/>
        </p:nvSpPr>
        <p:spPr>
          <a:xfrm>
            <a:off x="7225861" y="5791200"/>
            <a:ext cx="2406869" cy="369332"/>
          </a:xfrm>
          <a:prstGeom prst="rect">
            <a:avLst/>
          </a:prstGeom>
          <a:noFill/>
        </p:spPr>
        <p:txBody>
          <a:bodyPr wrap="square" rtlCol="0">
            <a:spAutoFit/>
          </a:bodyPr>
          <a:lstStyle/>
          <a:p>
            <a:r>
              <a:rPr lang="en-US" dirty="0"/>
              <a:t>Focus on class interface</a:t>
            </a:r>
          </a:p>
        </p:txBody>
      </p:sp>
      <p:pic>
        <p:nvPicPr>
          <p:cNvPr id="13" name="Content Placeholder 12">
            <a:extLst>
              <a:ext uri="{FF2B5EF4-FFF2-40B4-BE49-F238E27FC236}">
                <a16:creationId xmlns:a16="http://schemas.microsoft.com/office/drawing/2014/main" id="{A795BC73-CE8A-3955-87EB-94320AA886B8}"/>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955752" y="3406539"/>
            <a:ext cx="1524347" cy="2070572"/>
          </a:xfrm>
        </p:spPr>
      </p:pic>
      <p:pic>
        <p:nvPicPr>
          <p:cNvPr id="11" name="Content Placeholder 10">
            <a:extLst>
              <a:ext uri="{FF2B5EF4-FFF2-40B4-BE49-F238E27FC236}">
                <a16:creationId xmlns:a16="http://schemas.microsoft.com/office/drawing/2014/main" id="{2518B0BF-80BE-5F28-6DD0-F14CE39B482A}"/>
              </a:ext>
            </a:extLst>
          </p:cNvPr>
          <p:cNvPicPr>
            <a:picLocks noGrp="1" noChangeAspect="1"/>
          </p:cNvPicPr>
          <p:nvPr>
            <p:ph sz="quarter" idx="4"/>
          </p:nvPr>
        </p:nvPicPr>
        <p:blipFill>
          <a:blip r:embed="rId4">
            <a:extLst>
              <a:ext uri="{28A0092B-C50C-407E-A947-70E740481C1C}">
                <a14:useLocalDpi xmlns:a14="http://schemas.microsoft.com/office/drawing/2010/main" val="0"/>
              </a:ext>
            </a:extLst>
          </a:blip>
          <a:stretch>
            <a:fillRect/>
          </a:stretch>
        </p:blipFill>
        <p:spPr>
          <a:xfrm>
            <a:off x="7703170" y="3406539"/>
            <a:ext cx="1524347" cy="2070572"/>
          </a:xfrm>
        </p:spPr>
      </p:pic>
    </p:spTree>
    <p:extLst>
      <p:ext uri="{BB962C8B-B14F-4D97-AF65-F5344CB8AC3E}">
        <p14:creationId xmlns:p14="http://schemas.microsoft.com/office/powerpoint/2010/main" val="2813033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p:spPr>
        <p:txBody>
          <a:bodyPr/>
          <a:lstStyle/>
          <a:p>
            <a:r>
              <a:rPr lang="en-US" dirty="0"/>
              <a:t>What Do Classes “Know”</a:t>
            </a:r>
          </a:p>
        </p:txBody>
      </p:sp>
      <p:pic>
        <p:nvPicPr>
          <p:cNvPr id="9" name="Content Placeholder 8">
            <a:extLst>
              <a:ext uri="{FF2B5EF4-FFF2-40B4-BE49-F238E27FC236}">
                <a16:creationId xmlns:a16="http://schemas.microsoft.com/office/drawing/2014/main" id="{D9D74CAD-F639-52B0-4F3C-E2225469FC2A}"/>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473838" y="2638425"/>
            <a:ext cx="4313930" cy="2427411"/>
          </a:xfrm>
        </p:spPr>
      </p:pic>
      <p:sp>
        <p:nvSpPr>
          <p:cNvPr id="4" name="Content Placeholder 3"/>
          <p:cNvSpPr>
            <a:spLocks noGrp="1"/>
          </p:cNvSpPr>
          <p:nvPr>
            <p:ph sz="half" idx="2"/>
          </p:nvPr>
        </p:nvSpPr>
        <p:spPr>
          <a:xfrm>
            <a:off x="6338315" y="2638044"/>
            <a:ext cx="4270247" cy="3101982"/>
          </a:xfrm>
        </p:spPr>
        <p:txBody>
          <a:bodyPr>
            <a:normAutofit lnSpcReduction="10000"/>
          </a:bodyPr>
          <a:lstStyle/>
          <a:p>
            <a:r>
              <a:rPr lang="en-US" dirty="0"/>
              <a:t>The semantic content of a class may be abstractly represented by a hierarchy</a:t>
            </a:r>
          </a:p>
          <a:p>
            <a:r>
              <a:rPr lang="en-US" dirty="0"/>
              <a:t>Classes near the top are problem-oriented</a:t>
            </a:r>
          </a:p>
          <a:p>
            <a:r>
              <a:rPr lang="en-US" dirty="0"/>
              <a:t>Class near the bottom are service-oriented</a:t>
            </a:r>
          </a:p>
          <a:p>
            <a:pPr lvl="1"/>
            <a:r>
              <a:rPr lang="en-US" dirty="0"/>
              <a:t>Designed as a “shopping list”</a:t>
            </a:r>
          </a:p>
          <a:p>
            <a:pPr lvl="1"/>
            <a:r>
              <a:rPr lang="en-US" dirty="0"/>
              <a:t>May provide more services than needed in a given program – for example the string class</a:t>
            </a:r>
          </a:p>
        </p:txBody>
      </p:sp>
    </p:spTree>
    <p:extLst>
      <p:ext uri="{BB962C8B-B14F-4D97-AF65-F5344CB8AC3E}">
        <p14:creationId xmlns:p14="http://schemas.microsoft.com/office/powerpoint/2010/main" val="556994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Public Interface</a:t>
            </a:r>
          </a:p>
        </p:txBody>
      </p:sp>
      <p:pic>
        <p:nvPicPr>
          <p:cNvPr id="5" name="Content Placeholder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581150" y="3121422"/>
            <a:ext cx="4271963" cy="2135981"/>
          </a:xfrm>
        </p:spPr>
      </p:pic>
      <p:pic>
        <p:nvPicPr>
          <p:cNvPr id="6" name="Content Placeholder 5"/>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7033189" y="2638425"/>
            <a:ext cx="2881772" cy="3101975"/>
          </a:xfrm>
        </p:spPr>
      </p:pic>
      <p:sp>
        <p:nvSpPr>
          <p:cNvPr id="7" name="TextBox 6"/>
          <p:cNvSpPr txBox="1"/>
          <p:nvPr/>
        </p:nvSpPr>
        <p:spPr>
          <a:xfrm>
            <a:off x="2422187" y="5463401"/>
            <a:ext cx="2589888" cy="276999"/>
          </a:xfrm>
          <a:prstGeom prst="rect">
            <a:avLst/>
          </a:prstGeom>
          <a:noFill/>
        </p:spPr>
        <p:txBody>
          <a:bodyPr wrap="square" rtlCol="0">
            <a:spAutoFit/>
          </a:bodyPr>
          <a:lstStyle/>
          <a:p>
            <a:r>
              <a:rPr lang="en-US" sz="1200" dirty="0"/>
              <a:t>by Cmglee - via Wikimedia Commons</a:t>
            </a:r>
          </a:p>
        </p:txBody>
      </p:sp>
    </p:spTree>
    <p:extLst>
      <p:ext uri="{BB962C8B-B14F-4D97-AF65-F5344CB8AC3E}">
        <p14:creationId xmlns:p14="http://schemas.microsoft.com/office/powerpoint/2010/main" val="2699488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Attributes / Variables</a:t>
            </a:r>
          </a:p>
        </p:txBody>
      </p:sp>
      <p:sp>
        <p:nvSpPr>
          <p:cNvPr id="3" name="Content Placeholder 2"/>
          <p:cNvSpPr>
            <a:spLocks noGrp="1"/>
          </p:cNvSpPr>
          <p:nvPr>
            <p:ph sz="half" idx="2"/>
          </p:nvPr>
        </p:nvSpPr>
        <p:spPr>
          <a:xfrm>
            <a:off x="1583436" y="3143249"/>
            <a:ext cx="4270248" cy="3158993"/>
          </a:xfrm>
        </p:spPr>
        <p:txBody>
          <a:bodyPr>
            <a:normAutofit/>
          </a:bodyPr>
          <a:lstStyle/>
          <a:p>
            <a:r>
              <a:rPr lang="en-US" dirty="0"/>
              <a:t>Are typically private</a:t>
            </a:r>
          </a:p>
          <a:p>
            <a:r>
              <a:rPr lang="en-US" dirty="0"/>
              <a:t>Be able to articulate a good reason before making them non-private</a:t>
            </a:r>
          </a:p>
          <a:p>
            <a:r>
              <a:rPr lang="en-US" dirty="0"/>
              <a:t>Consider access functions instead</a:t>
            </a:r>
          </a:p>
          <a:p>
            <a:pPr lvl="1"/>
            <a:r>
              <a:rPr lang="en-US" dirty="0"/>
              <a:t>Provides stronger encapsulation</a:t>
            </a:r>
          </a:p>
          <a:p>
            <a:pPr lvl="1"/>
            <a:r>
              <a:rPr lang="en-US" dirty="0"/>
              <a:t>Separates the interface from the implementation</a:t>
            </a:r>
          </a:p>
          <a:p>
            <a:pPr lvl="1"/>
            <a:r>
              <a:rPr lang="en-US" dirty="0"/>
              <a:t>Non-private attributes are not easily removed or modified in future version</a:t>
            </a:r>
          </a:p>
        </p:txBody>
      </p:sp>
      <p:sp>
        <p:nvSpPr>
          <p:cNvPr id="4" name="Content Placeholder 3"/>
          <p:cNvSpPr>
            <a:spLocks noGrp="1"/>
          </p:cNvSpPr>
          <p:nvPr>
            <p:ph sz="quarter" idx="4"/>
          </p:nvPr>
        </p:nvSpPr>
        <p:spPr/>
        <p:txBody>
          <a:bodyPr/>
          <a:lstStyle/>
          <a:p>
            <a:r>
              <a:rPr lang="en-US" dirty="0"/>
              <a:t>Are typically public</a:t>
            </a:r>
          </a:p>
          <a:p>
            <a:r>
              <a:rPr lang="en-US" dirty="0"/>
              <a:t>Make “helper” functions private to prevent them from becoming part of the public interface</a:t>
            </a:r>
          </a:p>
          <a:p>
            <a:r>
              <a:rPr lang="en-US" dirty="0"/>
              <a:t>The function implementation (i.e., the body) can change while the header or signature remains unchanged</a:t>
            </a:r>
          </a:p>
        </p:txBody>
      </p:sp>
      <p:sp>
        <p:nvSpPr>
          <p:cNvPr id="5" name="Text Placeholder 4"/>
          <p:cNvSpPr>
            <a:spLocks noGrp="1"/>
          </p:cNvSpPr>
          <p:nvPr>
            <p:ph type="body" sz="quarter" idx="13"/>
          </p:nvPr>
        </p:nvSpPr>
        <p:spPr/>
        <p:txBody>
          <a:bodyPr/>
          <a:lstStyle/>
          <a:p>
            <a:r>
              <a:rPr lang="en-US" dirty="0"/>
              <a:t>Operations / Functions</a:t>
            </a:r>
          </a:p>
        </p:txBody>
      </p:sp>
      <p:sp>
        <p:nvSpPr>
          <p:cNvPr id="6" name="Title 5"/>
          <p:cNvSpPr>
            <a:spLocks noGrp="1"/>
          </p:cNvSpPr>
          <p:nvPr>
            <p:ph type="title"/>
          </p:nvPr>
        </p:nvSpPr>
        <p:spPr/>
        <p:txBody>
          <a:bodyPr/>
          <a:lstStyle/>
          <a:p>
            <a:r>
              <a:rPr lang="en-US" dirty="0"/>
              <a:t>Design Considerations</a:t>
            </a:r>
          </a:p>
        </p:txBody>
      </p:sp>
    </p:spTree>
    <p:extLst>
      <p:ext uri="{BB962C8B-B14F-4D97-AF65-F5344CB8AC3E}">
        <p14:creationId xmlns:p14="http://schemas.microsoft.com/office/powerpoint/2010/main" val="224797917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552</TotalTime>
  <Words>1329</Words>
  <Application>Microsoft Office PowerPoint</Application>
  <PresentationFormat>Widescreen</PresentationFormat>
  <Paragraphs>59</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Parcel</vt:lpstr>
      <vt:lpstr>Class Development</vt:lpstr>
      <vt:lpstr>Software development phases</vt:lpstr>
      <vt:lpstr>The two-hat Technique</vt:lpstr>
      <vt:lpstr>What Do Classes “Know”</vt:lpstr>
      <vt:lpstr>The Public Interface</vt:lpstr>
      <vt:lpstr>Design Considerations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 Development</dc:title>
  <dc:creator>Delroy Brinkerhoff</dc:creator>
  <cp:lastModifiedBy>delroy</cp:lastModifiedBy>
  <cp:revision>25</cp:revision>
  <dcterms:created xsi:type="dcterms:W3CDTF">2016-07-13T22:03:45Z</dcterms:created>
  <dcterms:modified xsi:type="dcterms:W3CDTF">2025-11-22T21:33:54Z</dcterms:modified>
</cp:coreProperties>
</file>