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CB2850-1237-4632-9712-30053CB1FDAD}" type="datetimeFigureOut">
              <a:rPr lang="en-US" smtClean="0"/>
              <a:t>9/8/2022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2B174D-DDA6-4912-A967-58A6F1D4898A}" type="slidenum">
              <a:rPr lang="en-US" smtClean="0"/>
              <a:t>‹#›</a:t>
            </a:fld>
            <a:endParaRPr lang="en-US"/>
          </a:p>
        </p:txBody>
      </p:sp>
    </p:spTree>
    <p:extLst>
      <p:ext uri="{BB962C8B-B14F-4D97-AF65-F5344CB8AC3E}">
        <p14:creationId xmlns:p14="http://schemas.microsoft.com/office/powerpoint/2010/main" val="3829636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Member functions share all the features of functions that we have studied so far but also add some features necessary to operate in an object-oriented program. This section formalizes many of these object-oriented features.</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1</a:t>
            </a:fld>
            <a:endParaRPr lang="en-US"/>
          </a:p>
        </p:txBody>
      </p:sp>
    </p:spTree>
    <p:extLst>
      <p:ext uri="{BB962C8B-B14F-4D97-AF65-F5344CB8AC3E}">
        <p14:creationId xmlns:p14="http://schemas.microsoft.com/office/powerpoint/2010/main" val="4185800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final slide graphically illustrates a common program organization. Each class specification is typically placed in its own header file. The long functions, more than four or five lines of code, are placed in a source code or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cpp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file. Client code is written in one or more separate source code files. Client programs can use many classes, which they access by #including each header file as needed.</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10</a:t>
            </a:fld>
            <a:endParaRPr lang="en-US"/>
          </a:p>
        </p:txBody>
      </p:sp>
    </p:spTree>
    <p:extLst>
      <p:ext uri="{BB962C8B-B14F-4D97-AF65-F5344CB8AC3E}">
        <p14:creationId xmlns:p14="http://schemas.microsoft.com/office/powerpoint/2010/main" val="855941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most important difference between member and non-member functions are how they are called. In contrast to non-members, member functions must be called through an object. Or, said another way, member functions are always bound to an object and that object is the default target of the function. Furthermore, for an object to call or be bound to a function, the object must be an instance of a class that has the function as a member.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this example, class “person” has three member variables or fields and a print function. Three objects are instantiated from the person class. Each object has all three fields but the values stored in the fields are different. The print function may be called through each object, and while the function is running, it is bound to that object and can access the object’s fields. For example, when p1 calls the print function and prints the fields, it prints “Alice,”, 5.02, and 120.</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2</a:t>
            </a:fld>
            <a:endParaRPr lang="en-US"/>
          </a:p>
        </p:txBody>
      </p:sp>
    </p:spTree>
    <p:extLst>
      <p:ext uri="{BB962C8B-B14F-4D97-AF65-F5344CB8AC3E}">
        <p14:creationId xmlns:p14="http://schemas.microsoft.com/office/powerpoint/2010/main" val="3692785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Let’s explore the differences in syntax between member and non-member functions by reviewing the add function used with the Time structure as it was introduced in chapter 5. The add function adds together two instances of the Time structure and returns a new structure to represent the sum. Both arguments are clearly visible in the argument list. The argument names clearly differentiate to which object each field reference applies. For example, in the first statement, the fields hours, minutes, and seconds, belongs to the first argument or t1. In the second statement, the fields belong to the second argument, t2.</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3</a:t>
            </a:fld>
            <a:endParaRPr lang="en-US"/>
          </a:p>
        </p:txBody>
      </p:sp>
    </p:spTree>
    <p:extLst>
      <p:ext uri="{BB962C8B-B14F-4D97-AF65-F5344CB8AC3E}">
        <p14:creationId xmlns:p14="http://schemas.microsoft.com/office/powerpoint/2010/main" val="3912927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Time is converted from a structure into a class, the fields and the add function are encapsulated together, which suggests that they have a tighter connection than they did as a structure.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Two important changes are also made to the syntax of the add function. First, there is now only one argument inside the parentheses. Second, the name of the removed argument, along with the dot operator, are removed from the first statement. So, it seems that the add function only has one Time object on which to operate. Or does it?</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4</a:t>
            </a:fld>
            <a:endParaRPr lang="en-US"/>
          </a:p>
        </p:txBody>
      </p:sp>
    </p:spTree>
    <p:extLst>
      <p:ext uri="{BB962C8B-B14F-4D97-AF65-F5344CB8AC3E}">
        <p14:creationId xmlns:p14="http://schemas.microsoft.com/office/powerpoint/2010/main" val="1162956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Let’s compare how member and non-member functions are called. Non-member functions are represented by the structure version of Time. The function call requires that both parameters are present inside the parentheses. Member functions are represented by the Time class. Both objects are still present in the member function call, but the position of the first object has been moved from the parentheses to before the function name and the dot operator has also been added to the call. This is how a function becomes bound to an object. While the add function is running, it is bound to object x, which is the default target for the function’s statements.</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5</a:t>
            </a:fld>
            <a:endParaRPr lang="en-US"/>
          </a:p>
        </p:txBody>
      </p:sp>
    </p:spTree>
    <p:extLst>
      <p:ext uri="{BB962C8B-B14F-4D97-AF65-F5344CB8AC3E}">
        <p14:creationId xmlns:p14="http://schemas.microsoft.com/office/powerpoint/2010/main" val="864077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useful to have some terminology to help describe and label the objects participating in object-oriented function calls. The word “implicit” means implied or suggested; it describes something that is present but is not visible. “Explicit” means that something is fully revealed or exposed; it describes something that is present and is completely visible.</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6</a:t>
            </a:fld>
            <a:endParaRPr lang="en-US"/>
          </a:p>
        </p:txBody>
      </p:sp>
    </p:spTree>
    <p:extLst>
      <p:ext uri="{BB962C8B-B14F-4D97-AF65-F5344CB8AC3E}">
        <p14:creationId xmlns:p14="http://schemas.microsoft.com/office/powerpoint/2010/main" val="2012084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case of member functions, all the objects or arguments that appear inside the parentheses are explicit, that is, they are fully visible. There may be zero or more explicit arguments and they may be of different types, but if they are inside the parentheses, then they are explicit. But the object that calls the function, the object to which the function is bound while it runs, is not directly visible in the prototype. Nevertheless, it is there. Its presence is implicit, implied by the rules of object-oriented function calls.</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7</a:t>
            </a:fld>
            <a:endParaRPr lang="en-US"/>
          </a:p>
        </p:txBody>
      </p:sp>
    </p:spTree>
    <p:extLst>
      <p:ext uri="{BB962C8B-B14F-4D97-AF65-F5344CB8AC3E}">
        <p14:creationId xmlns:p14="http://schemas.microsoft.com/office/powerpoint/2010/main" val="114600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Compare the function call (above the line) with the function definition (below the line). Object z in the function call is passed into argument t2, which is explicit or visible in the function. The names of explicit arguments are used to identify their fields when they are accessed.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Object y is also passed to the function but in a different way – it is passed by pointer, but the passing is entirely implicit. We’ll spend more time with this implied or implicit passing later in the chapter. Whenever a field is accessed in the function without being attached to an explicit argument, the field implicitly belongs to, you guessed it, to the implicit argument.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add function is small and so makes a good candidate to be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inlined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or defined inside the class.</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8</a:t>
            </a:fld>
            <a:endParaRPr lang="en-US"/>
          </a:p>
        </p:txBody>
      </p:sp>
    </p:spTree>
    <p:extLst>
      <p:ext uri="{BB962C8B-B14F-4D97-AF65-F5344CB8AC3E}">
        <p14:creationId xmlns:p14="http://schemas.microsoft.com/office/powerpoint/2010/main" val="210916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add function can also be defined outside of the class specification. How the function is called, and how the fields are accessed, all remain unchanged. The only syntax that changes is that we must tell the compiler to which class this add function belongs. We do that by adding the class name and the scope resolution operator, formed by two adjacent colons, to the name of the function. Even when defined outside of a class, member functions must still be prototyped in the class. This prevents someone from simply adding the class name to a function and thereby gaining access to the private features of the class.</a:t>
            </a:r>
          </a:p>
          <a:p>
            <a:endParaRPr lang="en-US" dirty="0"/>
          </a:p>
        </p:txBody>
      </p:sp>
      <p:sp>
        <p:nvSpPr>
          <p:cNvPr id="4" name="Slide Number Placeholder 3"/>
          <p:cNvSpPr>
            <a:spLocks noGrp="1"/>
          </p:cNvSpPr>
          <p:nvPr>
            <p:ph type="sldNum" sz="quarter" idx="5"/>
          </p:nvPr>
        </p:nvSpPr>
        <p:spPr/>
        <p:txBody>
          <a:bodyPr/>
          <a:lstStyle/>
          <a:p>
            <a:fld id="{072B174D-DDA6-4912-A967-58A6F1D4898A}" type="slidenum">
              <a:rPr lang="en-US" smtClean="0"/>
              <a:t>9</a:t>
            </a:fld>
            <a:endParaRPr lang="en-US"/>
          </a:p>
        </p:txBody>
      </p:sp>
    </p:spTree>
    <p:extLst>
      <p:ext uri="{BB962C8B-B14F-4D97-AF65-F5344CB8AC3E}">
        <p14:creationId xmlns:p14="http://schemas.microsoft.com/office/powerpoint/2010/main" val="2721760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9/8/2022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9/8/2022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9/8/2022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Member Functions and Program Organization</a:t>
            </a:r>
          </a:p>
        </p:txBody>
      </p:sp>
      <p:sp>
        <p:nvSpPr>
          <p:cNvPr id="3" name="Subtitle 2"/>
          <p:cNvSpPr>
            <a:spLocks noGrp="1"/>
          </p:cNvSpPr>
          <p:nvPr>
            <p:ph type="subTitle" idx="1"/>
          </p:nvPr>
        </p:nvSpPr>
        <p:spPr/>
        <p:txBody>
          <a:bodyPr/>
          <a:lstStyle/>
          <a:p>
            <a:r>
              <a:rPr lang="en-US" dirty="0"/>
              <a:t>Defining and Calling</a:t>
            </a:r>
          </a:p>
          <a:p>
            <a:r>
              <a:rPr lang="en-US" dirty="0"/>
              <a:t>Member Functions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Typical Program Organization</a:t>
            </a:r>
          </a:p>
        </p:txBody>
      </p:sp>
      <p:pic>
        <p:nvPicPr>
          <p:cNvPr id="4" name="Picture 3"/>
          <p:cNvPicPr>
            <a:picLocks noChangeAspect="1"/>
          </p:cNvPicPr>
          <p:nvPr/>
        </p:nvPicPr>
        <p:blipFill>
          <a:blip r:embed="rId3"/>
          <a:stretch>
            <a:fillRect/>
          </a:stretch>
        </p:blipFill>
        <p:spPr>
          <a:xfrm>
            <a:off x="2450675" y="2451099"/>
            <a:ext cx="7286647" cy="2102427"/>
          </a:xfrm>
          <a:prstGeom prst="rect">
            <a:avLst/>
          </a:prstGeom>
        </p:spPr>
      </p:pic>
    </p:spTree>
    <p:extLst>
      <p:ext uri="{BB962C8B-B14F-4D97-AF65-F5344CB8AC3E}">
        <p14:creationId xmlns:p14="http://schemas.microsoft.com/office/powerpoint/2010/main" val="1234478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 function calls</a:t>
            </a:r>
            <a:br>
              <a:rPr lang="en-US" dirty="0"/>
            </a:br>
            <a:r>
              <a:rPr lang="en-US" dirty="0"/>
              <a:t>are bound to objects</a:t>
            </a:r>
          </a:p>
        </p:txBody>
      </p:sp>
      <p:pic>
        <p:nvPicPr>
          <p:cNvPr id="5" name="Picture 4"/>
          <p:cNvPicPr>
            <a:picLocks noChangeAspect="1"/>
          </p:cNvPicPr>
          <p:nvPr/>
        </p:nvPicPr>
        <p:blipFill>
          <a:blip r:embed="rId3"/>
          <a:stretch>
            <a:fillRect/>
          </a:stretch>
        </p:blipFill>
        <p:spPr>
          <a:xfrm>
            <a:off x="1581912" y="2638044"/>
            <a:ext cx="4288902" cy="2127920"/>
          </a:xfrm>
          <a:prstGeom prst="rect">
            <a:avLst/>
          </a:prstGeom>
        </p:spPr>
      </p:pic>
      <p:pic>
        <p:nvPicPr>
          <p:cNvPr id="7" name="Picture 6"/>
          <p:cNvPicPr>
            <a:picLocks noChangeAspect="1"/>
          </p:cNvPicPr>
          <p:nvPr/>
        </p:nvPicPr>
        <p:blipFill>
          <a:blip r:embed="rId4"/>
          <a:stretch>
            <a:fillRect/>
          </a:stretch>
        </p:blipFill>
        <p:spPr>
          <a:xfrm>
            <a:off x="7597568" y="2638044"/>
            <a:ext cx="1893199" cy="3101982"/>
          </a:xfrm>
          <a:prstGeom prst="rect">
            <a:avLst/>
          </a:prstGeom>
        </p:spPr>
      </p:pic>
      <p:sp>
        <p:nvSpPr>
          <p:cNvPr id="8" name="TextBox 7"/>
          <p:cNvSpPr txBox="1"/>
          <p:nvPr/>
        </p:nvSpPr>
        <p:spPr>
          <a:xfrm>
            <a:off x="2840919" y="4816696"/>
            <a:ext cx="1770888" cy="92333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p0.print();</a:t>
            </a:r>
          </a:p>
          <a:p>
            <a:r>
              <a:rPr lang="en-US" dirty="0">
                <a:latin typeface="Courier New" panose="02070309020205020404" pitchFamily="49" charset="0"/>
                <a:cs typeface="Courier New" panose="02070309020205020404" pitchFamily="49" charset="0"/>
              </a:rPr>
              <a:t>p1.print();</a:t>
            </a:r>
          </a:p>
          <a:p>
            <a:r>
              <a:rPr lang="en-US" dirty="0">
                <a:latin typeface="Courier New" panose="02070309020205020404" pitchFamily="49" charset="0"/>
                <a:cs typeface="Courier New" panose="02070309020205020404" pitchFamily="49" charset="0"/>
              </a:rPr>
              <a:t>p2.print();</a:t>
            </a:r>
          </a:p>
        </p:txBody>
      </p:sp>
    </p:spTree>
    <p:extLst>
      <p:ext uri="{BB962C8B-B14F-4D97-AF65-F5344CB8AC3E}">
        <p14:creationId xmlns:p14="http://schemas.microsoft.com/office/powerpoint/2010/main" val="3902546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Non-Member Functions:</a:t>
            </a:r>
            <a:br>
              <a:rPr lang="en-US" dirty="0"/>
            </a:br>
            <a:r>
              <a:rPr lang="en-US" dirty="0"/>
              <a:t>The Structure add Function</a:t>
            </a:r>
          </a:p>
        </p:txBody>
      </p:sp>
      <p:sp>
        <p:nvSpPr>
          <p:cNvPr id="3" name="TextBox 2"/>
          <p:cNvSpPr txBox="1"/>
          <p:nvPr/>
        </p:nvSpPr>
        <p:spPr>
          <a:xfrm>
            <a:off x="1981199" y="2669309"/>
            <a:ext cx="8317345" cy="2031325"/>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Time add(Time t1, Time t2)	// struct version</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int i1 = t1.hours * 3600 + t1.minutes * 60 + t1.seconds;</a:t>
            </a:r>
          </a:p>
          <a:p>
            <a:r>
              <a:rPr lang="en-US" dirty="0">
                <a:latin typeface="Courier New" panose="02070309020205020404" pitchFamily="49" charset="0"/>
                <a:cs typeface="Courier New" panose="02070309020205020404" pitchFamily="49" charset="0"/>
              </a:rPr>
              <a:t>	int i2 = t2.hours * 3600 + t2.minutes * 60 + t2.seconds;</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return make_time(i1 + i2);</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47760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Class and</a:t>
            </a:r>
            <a:br>
              <a:rPr lang="en-US" dirty="0"/>
            </a:br>
            <a:r>
              <a:rPr lang="en-US" dirty="0"/>
              <a:t>Add member function</a:t>
            </a:r>
          </a:p>
        </p:txBody>
      </p:sp>
      <p:sp>
        <p:nvSpPr>
          <p:cNvPr id="3" name="TextBox 2"/>
          <p:cNvSpPr txBox="1"/>
          <p:nvPr/>
        </p:nvSpPr>
        <p:spPr>
          <a:xfrm>
            <a:off x="1523999" y="2299863"/>
            <a:ext cx="9217891" cy="397031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class Time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private:</a:t>
            </a:r>
          </a:p>
          <a:p>
            <a:r>
              <a:rPr lang="en-US" dirty="0">
                <a:latin typeface="Courier New" panose="02070309020205020404" pitchFamily="49" charset="0"/>
                <a:cs typeface="Courier New" panose="02070309020205020404" pitchFamily="49" charset="0"/>
              </a:rPr>
              <a:t>		int hours;</a:t>
            </a:r>
          </a:p>
          <a:p>
            <a:r>
              <a:rPr lang="en-US" dirty="0">
                <a:latin typeface="Courier New" panose="02070309020205020404" pitchFamily="49" charset="0"/>
                <a:cs typeface="Courier New" panose="02070309020205020404" pitchFamily="49" charset="0"/>
              </a:rPr>
              <a:t>		int minutes;</a:t>
            </a:r>
          </a:p>
          <a:p>
            <a:r>
              <a:rPr lang="en-US" dirty="0">
                <a:latin typeface="Courier New" panose="02070309020205020404" pitchFamily="49" charset="0"/>
                <a:cs typeface="Courier New" panose="02070309020205020404" pitchFamily="49" charset="0"/>
              </a:rPr>
              <a:t>		int seconds;</a:t>
            </a: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Time add(Time t2)</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int i1 = hours * 3600 + minutes * 60 + seconds;</a:t>
            </a:r>
          </a:p>
          <a:p>
            <a:r>
              <a:rPr lang="en-US" dirty="0">
                <a:latin typeface="Courier New" panose="02070309020205020404" pitchFamily="49" charset="0"/>
                <a:cs typeface="Courier New" panose="02070309020205020404" pitchFamily="49" charset="0"/>
              </a:rPr>
              <a:t>			int i2 = t2.hours * 3600 + t2.minutes * 60 + t2.seconds;</a:t>
            </a:r>
          </a:p>
          <a:p>
            <a:r>
              <a:rPr lang="en-US" dirty="0">
                <a:latin typeface="Courier New" panose="02070309020205020404" pitchFamily="49" charset="0"/>
                <a:cs typeface="Courier New" panose="02070309020205020404" pitchFamily="49" charset="0"/>
              </a:rPr>
              <a:t>			return Time(i1 + i2);</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65836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Struct Version</a:t>
            </a:r>
          </a:p>
        </p:txBody>
      </p:sp>
      <p:sp>
        <p:nvSpPr>
          <p:cNvPr id="3" name="Content Placeholder 2"/>
          <p:cNvSpPr>
            <a:spLocks noGrp="1"/>
          </p:cNvSpPr>
          <p:nvPr>
            <p:ph sz="half" idx="2"/>
          </p:nvPr>
        </p:nvSpPr>
        <p:spPr/>
        <p:txBody>
          <a:bodyPr/>
          <a:lstStyle/>
          <a:p>
            <a:pPr marL="0" indent="0">
              <a:buNone/>
            </a:pPr>
            <a:r>
              <a:rPr lang="en-US" dirty="0">
                <a:latin typeface="Courier New" panose="02070309020205020404" pitchFamily="49" charset="0"/>
                <a:cs typeface="Courier New" panose="02070309020205020404" pitchFamily="49" charset="0"/>
              </a:rPr>
              <a:t>Time x;</a:t>
            </a:r>
          </a:p>
          <a:p>
            <a:pPr marL="0" indent="0">
              <a:buNone/>
            </a:pPr>
            <a:r>
              <a:rPr lang="en-US" dirty="0">
                <a:latin typeface="Courier New" panose="02070309020205020404" pitchFamily="49" charset="0"/>
                <a:cs typeface="Courier New" panose="02070309020205020404" pitchFamily="49" charset="0"/>
              </a:rPr>
              <a:t>Time y;</a:t>
            </a:r>
          </a:p>
          <a:p>
            <a:pPr marL="0" indent="0">
              <a:buNone/>
            </a:pPr>
            <a:r>
              <a:rPr lang="en-US" dirty="0">
                <a:latin typeface="Courier New" panose="02070309020205020404" pitchFamily="49" charset="0"/>
                <a:cs typeface="Courier New" panose="02070309020205020404" pitchFamily="49" charset="0"/>
              </a:rPr>
              <a:t>Time z;</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z = add(x, y);</a:t>
            </a:r>
          </a:p>
        </p:txBody>
      </p:sp>
      <p:sp>
        <p:nvSpPr>
          <p:cNvPr id="4" name="Content Placeholder 3"/>
          <p:cNvSpPr>
            <a:spLocks noGrp="1"/>
          </p:cNvSpPr>
          <p:nvPr>
            <p:ph sz="quarter" idx="4"/>
          </p:nvPr>
        </p:nvSpPr>
        <p:spPr/>
        <p:txBody>
          <a:bodyPr/>
          <a:lstStyle/>
          <a:p>
            <a:pPr marL="0" indent="0">
              <a:buNone/>
            </a:pPr>
            <a:r>
              <a:rPr lang="en-US" dirty="0">
                <a:latin typeface="Courier New" panose="02070309020205020404" pitchFamily="49" charset="0"/>
                <a:cs typeface="Courier New" panose="02070309020205020404" pitchFamily="49" charset="0"/>
              </a:rPr>
              <a:t>Time x;</a:t>
            </a:r>
          </a:p>
          <a:p>
            <a:pPr marL="0" indent="0">
              <a:buNone/>
            </a:pPr>
            <a:r>
              <a:rPr lang="en-US" dirty="0">
                <a:latin typeface="Courier New" panose="02070309020205020404" pitchFamily="49" charset="0"/>
                <a:cs typeface="Courier New" panose="02070309020205020404" pitchFamily="49" charset="0"/>
              </a:rPr>
              <a:t>Time y;</a:t>
            </a:r>
          </a:p>
          <a:p>
            <a:pPr marL="0" indent="0">
              <a:buNone/>
            </a:pPr>
            <a:r>
              <a:rPr lang="en-US" dirty="0">
                <a:latin typeface="Courier New" panose="02070309020205020404" pitchFamily="49" charset="0"/>
                <a:cs typeface="Courier New" panose="02070309020205020404" pitchFamily="49" charset="0"/>
              </a:rPr>
              <a:t>Time z;</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z = x.add(y);</a:t>
            </a:r>
          </a:p>
        </p:txBody>
      </p:sp>
      <p:sp>
        <p:nvSpPr>
          <p:cNvPr id="5" name="Text Placeholder 4"/>
          <p:cNvSpPr>
            <a:spLocks noGrp="1"/>
          </p:cNvSpPr>
          <p:nvPr>
            <p:ph type="body" sz="quarter" idx="13"/>
          </p:nvPr>
        </p:nvSpPr>
        <p:spPr/>
        <p:txBody>
          <a:bodyPr/>
          <a:lstStyle/>
          <a:p>
            <a:r>
              <a:rPr lang="en-US" dirty="0"/>
              <a:t>Class Member Version</a:t>
            </a:r>
          </a:p>
        </p:txBody>
      </p:sp>
      <p:sp>
        <p:nvSpPr>
          <p:cNvPr id="6" name="Title 5"/>
          <p:cNvSpPr>
            <a:spLocks noGrp="1"/>
          </p:cNvSpPr>
          <p:nvPr>
            <p:ph type="title"/>
          </p:nvPr>
        </p:nvSpPr>
        <p:spPr/>
        <p:txBody>
          <a:bodyPr/>
          <a:lstStyle/>
          <a:p>
            <a:r>
              <a:rPr lang="en-US" dirty="0"/>
              <a:t>Calling The Add Function</a:t>
            </a:r>
          </a:p>
        </p:txBody>
      </p:sp>
    </p:spTree>
    <p:extLst>
      <p:ext uri="{BB962C8B-B14F-4D97-AF65-F5344CB8AC3E}">
        <p14:creationId xmlns:p14="http://schemas.microsoft.com/office/powerpoint/2010/main" val="3298190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Implicit</a:t>
            </a:r>
          </a:p>
        </p:txBody>
      </p:sp>
      <p:sp>
        <p:nvSpPr>
          <p:cNvPr id="3" name="Content Placeholder 2"/>
          <p:cNvSpPr>
            <a:spLocks noGrp="1"/>
          </p:cNvSpPr>
          <p:nvPr>
            <p:ph sz="half" idx="2"/>
          </p:nvPr>
        </p:nvSpPr>
        <p:spPr/>
        <p:txBody>
          <a:bodyPr/>
          <a:lstStyle/>
          <a:p>
            <a:r>
              <a:rPr lang="en-US" dirty="0"/>
              <a:t>implied</a:t>
            </a:r>
          </a:p>
          <a:p>
            <a:r>
              <a:rPr lang="en-US" dirty="0"/>
              <a:t>suggested</a:t>
            </a:r>
          </a:p>
          <a:p>
            <a:r>
              <a:rPr lang="en-US" dirty="0"/>
              <a:t>not visible</a:t>
            </a:r>
          </a:p>
        </p:txBody>
      </p:sp>
      <p:sp>
        <p:nvSpPr>
          <p:cNvPr id="4" name="Content Placeholder 3"/>
          <p:cNvSpPr>
            <a:spLocks noGrp="1"/>
          </p:cNvSpPr>
          <p:nvPr>
            <p:ph sz="quarter" idx="4"/>
          </p:nvPr>
        </p:nvSpPr>
        <p:spPr/>
        <p:txBody>
          <a:bodyPr/>
          <a:lstStyle/>
          <a:p>
            <a:r>
              <a:rPr lang="en-US" dirty="0"/>
              <a:t>fully revealed</a:t>
            </a:r>
          </a:p>
          <a:p>
            <a:r>
              <a:rPr lang="en-US" dirty="0"/>
              <a:t>exposed</a:t>
            </a:r>
          </a:p>
          <a:p>
            <a:r>
              <a:rPr lang="en-US" dirty="0"/>
              <a:t>visible</a:t>
            </a:r>
          </a:p>
        </p:txBody>
      </p:sp>
      <p:sp>
        <p:nvSpPr>
          <p:cNvPr id="5" name="Text Placeholder 4"/>
          <p:cNvSpPr>
            <a:spLocks noGrp="1"/>
          </p:cNvSpPr>
          <p:nvPr>
            <p:ph type="body" sz="quarter" idx="13"/>
          </p:nvPr>
        </p:nvSpPr>
        <p:spPr/>
        <p:txBody>
          <a:bodyPr/>
          <a:lstStyle/>
          <a:p>
            <a:r>
              <a:rPr lang="en-US" dirty="0"/>
              <a:t>Explicit</a:t>
            </a:r>
          </a:p>
        </p:txBody>
      </p:sp>
      <p:sp>
        <p:nvSpPr>
          <p:cNvPr id="6" name="Title 5"/>
          <p:cNvSpPr>
            <a:spLocks noGrp="1"/>
          </p:cNvSpPr>
          <p:nvPr>
            <p:ph type="title"/>
          </p:nvPr>
        </p:nvSpPr>
        <p:spPr/>
        <p:txBody>
          <a:bodyPr/>
          <a:lstStyle/>
          <a:p>
            <a:r>
              <a:rPr lang="en-US" dirty="0"/>
              <a:t>Implicit vs. Explicit</a:t>
            </a:r>
          </a:p>
        </p:txBody>
      </p:sp>
    </p:spTree>
    <p:extLst>
      <p:ext uri="{BB962C8B-B14F-4D97-AF65-F5344CB8AC3E}">
        <p14:creationId xmlns:p14="http://schemas.microsoft.com/office/powerpoint/2010/main" val="3996972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a:t>Prototypes</a:t>
            </a:r>
          </a:p>
        </p:txBody>
      </p:sp>
      <p:sp>
        <p:nvSpPr>
          <p:cNvPr id="6" name="Content Placeholder 5"/>
          <p:cNvSpPr>
            <a:spLocks noGrp="1"/>
          </p:cNvSpPr>
          <p:nvPr>
            <p:ph sz="half" idx="2"/>
          </p:nvPr>
        </p:nvSpPr>
        <p:spPr/>
        <p:txBody>
          <a:bodyPr/>
          <a:lstStyle/>
          <a:p>
            <a:r>
              <a:rPr lang="en-US" dirty="0">
                <a:latin typeface="Courier New" panose="02070309020205020404" pitchFamily="49" charset="0"/>
                <a:cs typeface="Courier New" panose="02070309020205020404" pitchFamily="49" charset="0"/>
              </a:rPr>
              <a:t>Bar foo();</a:t>
            </a:r>
          </a:p>
          <a:p>
            <a:r>
              <a:rPr lang="en-US" dirty="0">
                <a:latin typeface="Courier New" panose="02070309020205020404" pitchFamily="49" charset="0"/>
                <a:cs typeface="Courier New" panose="02070309020205020404" pitchFamily="49" charset="0"/>
              </a:rPr>
              <a:t>Bar foo(Bar t2);</a:t>
            </a:r>
          </a:p>
          <a:p>
            <a:r>
              <a:rPr lang="en-US" dirty="0">
                <a:latin typeface="Courier New" panose="02070309020205020404" pitchFamily="49" charset="0"/>
                <a:cs typeface="Courier New" panose="02070309020205020404" pitchFamily="49" charset="0"/>
              </a:rPr>
              <a:t>Bar foo(Bar t2, Bar t3);</a:t>
            </a:r>
          </a:p>
        </p:txBody>
      </p:sp>
      <p:sp>
        <p:nvSpPr>
          <p:cNvPr id="7" name="Content Placeholder 6"/>
          <p:cNvSpPr>
            <a:spLocks noGrp="1"/>
          </p:cNvSpPr>
          <p:nvPr>
            <p:ph sz="quarter" idx="4"/>
          </p:nvPr>
        </p:nvSpPr>
        <p:spPr/>
        <p:txBody>
          <a:bodyPr/>
          <a:lstStyle/>
          <a:p>
            <a:r>
              <a:rPr lang="es-ES" dirty="0">
                <a:latin typeface="Courier New" panose="02070309020205020404" pitchFamily="49" charset="0"/>
                <a:cs typeface="Courier New" panose="02070309020205020404" pitchFamily="49" charset="0"/>
              </a:rPr>
              <a:t>x.foo();</a:t>
            </a:r>
          </a:p>
          <a:p>
            <a:r>
              <a:rPr lang="es-ES" dirty="0">
                <a:latin typeface="Courier New" panose="02070309020205020404" pitchFamily="49" charset="0"/>
                <a:cs typeface="Courier New" panose="02070309020205020404" pitchFamily="49" charset="0"/>
              </a:rPr>
              <a:t>x.foo(y);</a:t>
            </a:r>
          </a:p>
          <a:p>
            <a:r>
              <a:rPr lang="es-ES" dirty="0">
                <a:latin typeface="Courier New" panose="02070309020205020404" pitchFamily="49" charset="0"/>
                <a:cs typeface="Courier New" panose="02070309020205020404" pitchFamily="49" charset="0"/>
              </a:rPr>
              <a:t>x.foo(y, z);</a:t>
            </a:r>
            <a:endParaRPr lang="en-US" dirty="0">
              <a:latin typeface="Courier New" panose="02070309020205020404" pitchFamily="49" charset="0"/>
              <a:cs typeface="Courier New" panose="02070309020205020404" pitchFamily="49" charset="0"/>
            </a:endParaRPr>
          </a:p>
        </p:txBody>
      </p:sp>
      <p:sp>
        <p:nvSpPr>
          <p:cNvPr id="8" name="Text Placeholder 7"/>
          <p:cNvSpPr>
            <a:spLocks noGrp="1"/>
          </p:cNvSpPr>
          <p:nvPr>
            <p:ph type="body" sz="quarter" idx="13"/>
          </p:nvPr>
        </p:nvSpPr>
        <p:spPr/>
        <p:txBody>
          <a:bodyPr/>
          <a:lstStyle/>
          <a:p>
            <a:r>
              <a:rPr lang="en-US" dirty="0"/>
              <a:t>Function Calls</a:t>
            </a:r>
          </a:p>
        </p:txBody>
      </p:sp>
      <p:sp>
        <p:nvSpPr>
          <p:cNvPr id="4" name="Title 3"/>
          <p:cNvSpPr>
            <a:spLocks noGrp="1"/>
          </p:cNvSpPr>
          <p:nvPr>
            <p:ph type="title"/>
          </p:nvPr>
        </p:nvSpPr>
        <p:spPr/>
        <p:txBody>
          <a:bodyPr/>
          <a:lstStyle/>
          <a:p>
            <a:r>
              <a:rPr lang="en-US" dirty="0"/>
              <a:t>Implicit and Explicit Arguments</a:t>
            </a:r>
          </a:p>
        </p:txBody>
      </p:sp>
    </p:spTree>
    <p:extLst>
      <p:ext uri="{BB962C8B-B14F-4D97-AF65-F5344CB8AC3E}">
        <p14:creationId xmlns:p14="http://schemas.microsoft.com/office/powerpoint/2010/main" val="1659748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 Function</a:t>
            </a:r>
            <a:br>
              <a:rPr lang="en-US" dirty="0"/>
            </a:br>
            <a:r>
              <a:rPr lang="en-US" dirty="0"/>
              <a:t>Defined Inside The class</a:t>
            </a:r>
          </a:p>
        </p:txBody>
      </p:sp>
      <p:sp>
        <p:nvSpPr>
          <p:cNvPr id="3" name="TextBox 2"/>
          <p:cNvSpPr txBox="1"/>
          <p:nvPr/>
        </p:nvSpPr>
        <p:spPr>
          <a:xfrm>
            <a:off x="1971963" y="2354054"/>
            <a:ext cx="8248073" cy="3693319"/>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Time y;</a:t>
            </a:r>
          </a:p>
          <a:p>
            <a:r>
              <a:rPr lang="en-US" dirty="0">
                <a:latin typeface="Courier New" panose="02070309020205020404" pitchFamily="49" charset="0"/>
                <a:cs typeface="Courier New" panose="02070309020205020404" pitchFamily="49" charset="0"/>
              </a:rPr>
              <a:t>Time z;</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Time x = y.add(z)</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Time add(Time t2)</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int	i1 = hours * 3600 + minutes * 60 + seconds;</a:t>
            </a:r>
          </a:p>
          <a:p>
            <a:r>
              <a:rPr lang="en-US" dirty="0">
                <a:latin typeface="Courier New" panose="02070309020205020404" pitchFamily="49" charset="0"/>
                <a:cs typeface="Courier New" panose="02070309020205020404" pitchFamily="49" charset="0"/>
              </a:rPr>
              <a:t>	int	i2 = t2.hours * 3600 + t2.minutes * 60 + t2.seconds;</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return Time(i1 + i2);</a:t>
            </a:r>
          </a:p>
          <a:p>
            <a:r>
              <a:rPr lang="en-US" dirty="0">
                <a:latin typeface="Courier New" panose="02070309020205020404" pitchFamily="49" charset="0"/>
                <a:cs typeface="Courier New" panose="02070309020205020404" pitchFamily="49" charset="0"/>
              </a:rPr>
              <a:t>}</a:t>
            </a:r>
          </a:p>
        </p:txBody>
      </p:sp>
      <p:cxnSp>
        <p:nvCxnSpPr>
          <p:cNvPr id="5" name="Straight Connector 4"/>
          <p:cNvCxnSpPr/>
          <p:nvPr/>
        </p:nvCxnSpPr>
        <p:spPr>
          <a:xfrm>
            <a:off x="1524000" y="3814618"/>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3160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 Function</a:t>
            </a:r>
            <a:br>
              <a:rPr lang="en-US" dirty="0"/>
            </a:br>
            <a:r>
              <a:rPr lang="en-US" dirty="0"/>
              <a:t>Defined Outside The class</a:t>
            </a:r>
          </a:p>
        </p:txBody>
      </p:sp>
      <p:sp>
        <p:nvSpPr>
          <p:cNvPr id="3" name="TextBox 2"/>
          <p:cNvSpPr txBox="1"/>
          <p:nvPr/>
        </p:nvSpPr>
        <p:spPr>
          <a:xfrm>
            <a:off x="1981200" y="2357014"/>
            <a:ext cx="8229600" cy="3693319"/>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Time y;</a:t>
            </a:r>
          </a:p>
          <a:p>
            <a:r>
              <a:rPr lang="en-US" dirty="0">
                <a:latin typeface="Courier New" panose="02070309020205020404" pitchFamily="49" charset="0"/>
                <a:cs typeface="Courier New" panose="02070309020205020404" pitchFamily="49" charset="0"/>
              </a:rPr>
              <a:t>Time z;</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Time x = y.add(z)</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Time Time::add(Time t2)</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int	i1 = hours * 3600 + minutes * 60 + seconds;</a:t>
            </a:r>
          </a:p>
          <a:p>
            <a:r>
              <a:rPr lang="en-US" dirty="0">
                <a:latin typeface="Courier New" panose="02070309020205020404" pitchFamily="49" charset="0"/>
                <a:cs typeface="Courier New" panose="02070309020205020404" pitchFamily="49" charset="0"/>
              </a:rPr>
              <a:t>	int	i2 = t2.hours * 3600 + t2.minutes * 60 + t2.seconds;</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return Time(i1 + i2);</a:t>
            </a:r>
          </a:p>
          <a:p>
            <a:r>
              <a:rPr lang="en-US" dirty="0">
                <a:latin typeface="Courier New" panose="02070309020205020404" pitchFamily="49" charset="0"/>
                <a:cs typeface="Courier New" panose="02070309020205020404" pitchFamily="49" charset="0"/>
              </a:rPr>
              <a:t>}</a:t>
            </a:r>
          </a:p>
        </p:txBody>
      </p:sp>
      <p:cxnSp>
        <p:nvCxnSpPr>
          <p:cNvPr id="4" name="Straight Connector 3"/>
          <p:cNvCxnSpPr/>
          <p:nvPr/>
        </p:nvCxnSpPr>
        <p:spPr>
          <a:xfrm>
            <a:off x="1524000" y="3814618"/>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254433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788</TotalTime>
  <Words>1546</Words>
  <Application>Microsoft Office PowerPoint</Application>
  <PresentationFormat>Widescreen</PresentationFormat>
  <Paragraphs>115</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Gill Sans MT</vt:lpstr>
      <vt:lpstr>Parcel</vt:lpstr>
      <vt:lpstr>Member Functions and Program Organization</vt:lpstr>
      <vt:lpstr>Member function calls are bound to objects</vt:lpstr>
      <vt:lpstr>Non-Member Functions: The Structure add Function</vt:lpstr>
      <vt:lpstr>Time Class and Add member function</vt:lpstr>
      <vt:lpstr>Calling The Add Function</vt:lpstr>
      <vt:lpstr>Implicit vs. Explicit</vt:lpstr>
      <vt:lpstr>Implicit and Explicit Arguments</vt:lpstr>
      <vt:lpstr>Member Function Defined Inside The class</vt:lpstr>
      <vt:lpstr>Member Function Defined Outside The class</vt:lpstr>
      <vt:lpstr>Typical Program Organization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23</cp:revision>
  <dcterms:created xsi:type="dcterms:W3CDTF">2016-07-13T22:03:45Z</dcterms:created>
  <dcterms:modified xsi:type="dcterms:W3CDTF">2022-09-08T18:05:39Z</dcterms:modified>
</cp:coreProperties>
</file>