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9" r:id="rId3"/>
    <p:sldId id="258" r:id="rId4"/>
    <p:sldId id="260" r:id="rId5"/>
    <p:sldId id="262" r:id="rId6"/>
    <p:sldId id="261" r:id="rId7"/>
    <p:sldId id="263" r:id="rId8"/>
    <p:sldId id="264" r:id="rId9"/>
    <p:sldId id="265"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49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837484-BAA0-4895-BB56-C22478B07718}" type="datetimeFigureOut">
              <a:rPr lang="en-US" smtClean="0"/>
              <a:t>9/9/2022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D2FA4C-9246-4B33-A247-3F647A15715A}" type="slidenum">
              <a:rPr lang="en-US" smtClean="0"/>
              <a:t>‹#›</a:t>
            </a:fld>
            <a:endParaRPr lang="en-US"/>
          </a:p>
        </p:txBody>
      </p:sp>
    </p:spTree>
    <p:extLst>
      <p:ext uri="{BB962C8B-B14F-4D97-AF65-F5344CB8AC3E}">
        <p14:creationId xmlns:p14="http://schemas.microsoft.com/office/powerpoint/2010/main" val="7161368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Constructors are special functions that construct or build objects. Initializer lists are a shorthand notation, usable only with constructors, for initializing member variables.</a:t>
            </a:r>
          </a:p>
          <a:p>
            <a:endParaRPr lang="en-US" dirty="0"/>
          </a:p>
        </p:txBody>
      </p:sp>
      <p:sp>
        <p:nvSpPr>
          <p:cNvPr id="4" name="Slide Number Placeholder 3"/>
          <p:cNvSpPr>
            <a:spLocks noGrp="1"/>
          </p:cNvSpPr>
          <p:nvPr>
            <p:ph type="sldNum" sz="quarter" idx="5"/>
          </p:nvPr>
        </p:nvSpPr>
        <p:spPr/>
        <p:txBody>
          <a:bodyPr/>
          <a:lstStyle/>
          <a:p>
            <a:fld id="{21D2FA4C-9246-4B33-A247-3F647A15715A}" type="slidenum">
              <a:rPr lang="en-US" smtClean="0"/>
              <a:t>1</a:t>
            </a:fld>
            <a:endParaRPr lang="en-US"/>
          </a:p>
        </p:txBody>
      </p:sp>
    </p:spTree>
    <p:extLst>
      <p:ext uri="{BB962C8B-B14F-4D97-AF65-F5344CB8AC3E}">
        <p14:creationId xmlns:p14="http://schemas.microsoft.com/office/powerpoint/2010/main" val="25708421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Initializing member variables directly in the class specification does not always eliminate the need for either a default constructor or default arguments. If a class only defines a default constructor, then direct initialization can replace that constructor. But, if a class defines any additional constructors, then a default constructor or default arguments remain the only way of creating an object without explicitly passing in one or more values to the constructor.</a:t>
            </a:r>
          </a:p>
          <a:p>
            <a:endParaRPr lang="en-US" dirty="0"/>
          </a:p>
        </p:txBody>
      </p:sp>
      <p:sp>
        <p:nvSpPr>
          <p:cNvPr id="4" name="Slide Number Placeholder 3"/>
          <p:cNvSpPr>
            <a:spLocks noGrp="1"/>
          </p:cNvSpPr>
          <p:nvPr>
            <p:ph type="sldNum" sz="quarter" idx="5"/>
          </p:nvPr>
        </p:nvSpPr>
        <p:spPr/>
        <p:txBody>
          <a:bodyPr/>
          <a:lstStyle/>
          <a:p>
            <a:fld id="{21D2FA4C-9246-4B33-A247-3F647A15715A}" type="slidenum">
              <a:rPr lang="en-US" smtClean="0"/>
              <a:t>10</a:t>
            </a:fld>
            <a:endParaRPr lang="en-US"/>
          </a:p>
        </p:txBody>
      </p:sp>
    </p:spTree>
    <p:extLst>
      <p:ext uri="{BB962C8B-B14F-4D97-AF65-F5344CB8AC3E}">
        <p14:creationId xmlns:p14="http://schemas.microsoft.com/office/powerpoint/2010/main" val="10973739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Constructors are, first and foremost, member functions. That means that they have all the characteristics and features of other member functions, specifically, the ability to access all the class’s member data and functions. But constructors are also special functions, which means that they have some characteristics beyond other member functions.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first thing that is special about constructors is that they are called whenever we create a new object. That means that whenever we define an automatic variable of class type or whenever we use the new operator to create a dynamic object, a constructor is called. In the two examples, we assume that foo is the name of a class.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There are two physical characteristics that are unique to constructors: First, the name of the function is the same as the name of the class. And second, constructors do not have a return type, not even void.</a:t>
            </a:r>
          </a:p>
          <a:p>
            <a:endParaRPr lang="en-US" dirty="0"/>
          </a:p>
        </p:txBody>
      </p:sp>
      <p:sp>
        <p:nvSpPr>
          <p:cNvPr id="4" name="Slide Number Placeholder 3"/>
          <p:cNvSpPr>
            <a:spLocks noGrp="1"/>
          </p:cNvSpPr>
          <p:nvPr>
            <p:ph type="sldNum" sz="quarter" idx="5"/>
          </p:nvPr>
        </p:nvSpPr>
        <p:spPr/>
        <p:txBody>
          <a:bodyPr/>
          <a:lstStyle/>
          <a:p>
            <a:fld id="{21D2FA4C-9246-4B33-A247-3F647A15715A}" type="slidenum">
              <a:rPr lang="en-US" smtClean="0"/>
              <a:t>2</a:t>
            </a:fld>
            <a:endParaRPr lang="en-US"/>
          </a:p>
        </p:txBody>
      </p:sp>
    </p:spTree>
    <p:extLst>
      <p:ext uri="{BB962C8B-B14F-4D97-AF65-F5344CB8AC3E}">
        <p14:creationId xmlns:p14="http://schemas.microsoft.com/office/powerpoint/2010/main" val="5296240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There are five kinds of constructors that are given names to make it easier to talk about them.</a:t>
            </a:r>
          </a:p>
          <a:p>
            <a:pPr marL="342900" marR="0" lvl="0" indent="-342900">
              <a:lnSpc>
                <a:spcPct val="107000"/>
              </a:lnSpc>
              <a:spcBef>
                <a:spcPts val="0"/>
              </a:spcBef>
              <a:spcAft>
                <a:spcPts val="800"/>
              </a:spcAft>
              <a:buFont typeface="+mj-lt"/>
              <a:buAutoNum type="arabicPeriod"/>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default constructors are those that do not have any arguments.</a:t>
            </a:r>
          </a:p>
          <a:p>
            <a:pPr marL="342900" marR="0" lvl="0" indent="-342900">
              <a:lnSpc>
                <a:spcPct val="107000"/>
              </a:lnSpc>
              <a:spcBef>
                <a:spcPts val="0"/>
              </a:spcBef>
              <a:spcAft>
                <a:spcPts val="800"/>
              </a:spcAft>
              <a:buFont typeface="+mj-lt"/>
              <a:buAutoNum type="arabicPeriod"/>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conversion constructors have exactly one argument, which may be any valid data type. Conversion constructors convert the function argument into an instance of the class that defines the constructor.</a:t>
            </a:r>
          </a:p>
          <a:p>
            <a:pPr marL="342900" marR="0" lvl="0" indent="-342900">
              <a:lnSpc>
                <a:spcPct val="107000"/>
              </a:lnSpc>
              <a:spcBef>
                <a:spcPts val="0"/>
              </a:spcBef>
              <a:spcAft>
                <a:spcPts val="800"/>
              </a:spcAft>
              <a:buFont typeface="+mj-lt"/>
              <a:buAutoNum type="arabicPeriod"/>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copy constructors make a new object by copying an existing object. These constructors always take one argument that is passed by reference. It is the pass by reference that distinguishes the copy constructor from the others</a:t>
            </a:r>
          </a:p>
          <a:p>
            <a:pPr marL="342900" marR="0" lvl="0" indent="-342900">
              <a:lnSpc>
                <a:spcPct val="107000"/>
              </a:lnSpc>
              <a:spcBef>
                <a:spcPts val="0"/>
              </a:spcBef>
              <a:spcAft>
                <a:spcPts val="800"/>
              </a:spcAft>
              <a:buFont typeface="+mj-lt"/>
              <a:buAutoNum type="arabicPeriod"/>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move constructors are similar to copy constructors but are different in two important ways: First, the argument is an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rvalue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reference declarator, which is denoted by two ampersands. Second, unlike copy constructors that duplicate the argument, move constructors can take the argument objects’ resources, leaving the argument empty.</a:t>
            </a:r>
          </a:p>
          <a:p>
            <a:pPr marL="342900" marR="0" lvl="0" indent="-342900">
              <a:lnSpc>
                <a:spcPct val="107000"/>
              </a:lnSpc>
              <a:spcBef>
                <a:spcPts val="0"/>
              </a:spcBef>
              <a:spcAft>
                <a:spcPts val="800"/>
              </a:spcAft>
              <a:buFont typeface="+mj-lt"/>
              <a:buAutoNum type="arabicPeriod"/>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general constructors are those constructors that don’t fall under any of the above categories. They may be algorithmically simple, just initializing the member variables, or they may be arbitrarily complex. General constructors may have any number of arguments, represented by the ellipses in the example, and are a catch-all for any constructor that does not fall into one of the above categories.</a:t>
            </a:r>
          </a:p>
          <a:p>
            <a:endParaRPr lang="en-US" dirty="0"/>
          </a:p>
        </p:txBody>
      </p:sp>
      <p:sp>
        <p:nvSpPr>
          <p:cNvPr id="4" name="Slide Number Placeholder 3"/>
          <p:cNvSpPr>
            <a:spLocks noGrp="1"/>
          </p:cNvSpPr>
          <p:nvPr>
            <p:ph type="sldNum" sz="quarter" idx="5"/>
          </p:nvPr>
        </p:nvSpPr>
        <p:spPr/>
        <p:txBody>
          <a:bodyPr/>
          <a:lstStyle/>
          <a:p>
            <a:fld id="{21D2FA4C-9246-4B33-A247-3F647A15715A}" type="slidenum">
              <a:rPr lang="en-US" smtClean="0"/>
              <a:t>3</a:t>
            </a:fld>
            <a:endParaRPr lang="en-US"/>
          </a:p>
        </p:txBody>
      </p:sp>
    </p:spTree>
    <p:extLst>
      <p:ext uri="{BB962C8B-B14F-4D97-AF65-F5344CB8AC3E}">
        <p14:creationId xmlns:p14="http://schemas.microsoft.com/office/powerpoint/2010/main" val="23800245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Initializer lists are a notational convenience that is only allowed with constructors. The list, if used, is introduced by a colon, and is placed between the argument list and the function body. Initializer lists are so called because they are used to initialize member variables, either with constant values or more typically with the constructor function’s arguments. They are implemented as function calls but behave like simple assignment statements.</a:t>
            </a:r>
          </a:p>
          <a:p>
            <a:endParaRPr lang="en-US" dirty="0"/>
          </a:p>
        </p:txBody>
      </p:sp>
      <p:sp>
        <p:nvSpPr>
          <p:cNvPr id="4" name="Slide Number Placeholder 3"/>
          <p:cNvSpPr>
            <a:spLocks noGrp="1"/>
          </p:cNvSpPr>
          <p:nvPr>
            <p:ph type="sldNum" sz="quarter" idx="5"/>
          </p:nvPr>
        </p:nvSpPr>
        <p:spPr/>
        <p:txBody>
          <a:bodyPr/>
          <a:lstStyle/>
          <a:p>
            <a:fld id="{21D2FA4C-9246-4B33-A247-3F647A15715A}" type="slidenum">
              <a:rPr lang="en-US" smtClean="0"/>
              <a:t>4</a:t>
            </a:fld>
            <a:endParaRPr lang="en-US"/>
          </a:p>
        </p:txBody>
      </p:sp>
    </p:spTree>
    <p:extLst>
      <p:ext uri="{BB962C8B-B14F-4D97-AF65-F5344CB8AC3E}">
        <p14:creationId xmlns:p14="http://schemas.microsoft.com/office/powerpoint/2010/main" val="25160731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example illustrates an initializer list with a general constructor. The fraction class has two member variables: numerator and denominator. Both variables are initialized with a constructor that uses an initializer list. The comma-separated list begins with a colon and has one element for each member variable. This specific constructor has no task beyond initializing the member variables, but, as a function, it must still have a body, which is formed by an empty set of braces at the end.</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elements of the initializer list are not arbitrary, they conform to a very specific pattern: Each element is formed by the name of a member variable and, in parentheses, the name of an argument. In a later chapter, we’ll discover that member variables can themselves be objects. In this case, there may be more than a single value inside the parentheses.</a:t>
            </a:r>
          </a:p>
          <a:p>
            <a:endParaRPr lang="en-US" dirty="0"/>
          </a:p>
        </p:txBody>
      </p:sp>
      <p:sp>
        <p:nvSpPr>
          <p:cNvPr id="4" name="Slide Number Placeholder 3"/>
          <p:cNvSpPr>
            <a:spLocks noGrp="1"/>
          </p:cNvSpPr>
          <p:nvPr>
            <p:ph type="sldNum" sz="quarter" idx="5"/>
          </p:nvPr>
        </p:nvSpPr>
        <p:spPr/>
        <p:txBody>
          <a:bodyPr/>
          <a:lstStyle/>
          <a:p>
            <a:fld id="{21D2FA4C-9246-4B33-A247-3F647A15715A}" type="slidenum">
              <a:rPr lang="en-US" smtClean="0"/>
              <a:t>5</a:t>
            </a:fld>
            <a:endParaRPr lang="en-US"/>
          </a:p>
        </p:txBody>
      </p:sp>
    </p:spTree>
    <p:extLst>
      <p:ext uri="{BB962C8B-B14F-4D97-AF65-F5344CB8AC3E}">
        <p14:creationId xmlns:p14="http://schemas.microsoft.com/office/powerpoint/2010/main" val="28582141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An element in an initializer list behaves just like an assignment statement. Both illustrated constructors work correctly, but the second example is the preferred way of initializing member variables. It is preferred because the operations carried out by the initializer list finish before any statement in the body of the constructor runs. This means that the member variables are fully initialized before there is any chance for them to be used in the function body.</a:t>
            </a:r>
          </a:p>
          <a:p>
            <a:endParaRPr lang="en-US" dirty="0"/>
          </a:p>
        </p:txBody>
      </p:sp>
      <p:sp>
        <p:nvSpPr>
          <p:cNvPr id="4" name="Slide Number Placeholder 3"/>
          <p:cNvSpPr>
            <a:spLocks noGrp="1"/>
          </p:cNvSpPr>
          <p:nvPr>
            <p:ph type="sldNum" sz="quarter" idx="5"/>
          </p:nvPr>
        </p:nvSpPr>
        <p:spPr/>
        <p:txBody>
          <a:bodyPr/>
          <a:lstStyle/>
          <a:p>
            <a:fld id="{21D2FA4C-9246-4B33-A247-3F647A15715A}" type="slidenum">
              <a:rPr lang="en-US" smtClean="0"/>
              <a:t>6</a:t>
            </a:fld>
            <a:endParaRPr lang="en-US"/>
          </a:p>
        </p:txBody>
      </p:sp>
    </p:spTree>
    <p:extLst>
      <p:ext uri="{BB962C8B-B14F-4D97-AF65-F5344CB8AC3E}">
        <p14:creationId xmlns:p14="http://schemas.microsoft.com/office/powerpoint/2010/main" val="17154875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There is no requirement that the body of a constructor, either with or without an initializer list, be short or simple. If the body of the constructor is long, then it might be appropriate to only prototype the constructor in the class specification, placed in a header or .h file, and define the body of the function in a source code or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cpp</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file. When this done, the initializer list goes with the body, that is, with the function definition and not with the prototype.</a:t>
            </a:r>
          </a:p>
          <a:p>
            <a:endParaRPr lang="en-US" dirty="0"/>
          </a:p>
        </p:txBody>
      </p:sp>
      <p:sp>
        <p:nvSpPr>
          <p:cNvPr id="4" name="Slide Number Placeholder 3"/>
          <p:cNvSpPr>
            <a:spLocks noGrp="1"/>
          </p:cNvSpPr>
          <p:nvPr>
            <p:ph type="sldNum" sz="quarter" idx="5"/>
          </p:nvPr>
        </p:nvSpPr>
        <p:spPr/>
        <p:txBody>
          <a:bodyPr/>
          <a:lstStyle/>
          <a:p>
            <a:fld id="{21D2FA4C-9246-4B33-A247-3F647A15715A}" type="slidenum">
              <a:rPr lang="en-US" smtClean="0"/>
              <a:t>7</a:t>
            </a:fld>
            <a:endParaRPr lang="en-US"/>
          </a:p>
        </p:txBody>
      </p:sp>
    </p:spTree>
    <p:extLst>
      <p:ext uri="{BB962C8B-B14F-4D97-AF65-F5344CB8AC3E}">
        <p14:creationId xmlns:p14="http://schemas.microsoft.com/office/powerpoint/2010/main" val="34168750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UML provides a notation for specifying default values for function arguments. The UML notation translates into C++ in a straightforward way, where it may be used with or without initializer lists. In this example, the user may create a fraction by supplying both a numerator and a denominator, which would represent a general constructor call. If the default value of 1 is accepted for d, then the constructor uses the provided value for the numerator and 1 for the denominator, which effectively converts an integer into a fraction. Finally, if the default values are accepted for both arguments, then the constructor builds a fraction of 0/1, which is an appropriate empty fraction.</a:t>
            </a:r>
          </a:p>
          <a:p>
            <a:endParaRPr lang="en-US" dirty="0"/>
          </a:p>
        </p:txBody>
      </p:sp>
      <p:sp>
        <p:nvSpPr>
          <p:cNvPr id="4" name="Slide Number Placeholder 3"/>
          <p:cNvSpPr>
            <a:spLocks noGrp="1"/>
          </p:cNvSpPr>
          <p:nvPr>
            <p:ph type="sldNum" sz="quarter" idx="5"/>
          </p:nvPr>
        </p:nvSpPr>
        <p:spPr/>
        <p:txBody>
          <a:bodyPr/>
          <a:lstStyle/>
          <a:p>
            <a:fld id="{21D2FA4C-9246-4B33-A247-3F647A15715A}" type="slidenum">
              <a:rPr lang="en-US" smtClean="0"/>
              <a:t>8</a:t>
            </a:fld>
            <a:endParaRPr lang="en-US"/>
          </a:p>
        </p:txBody>
      </p:sp>
    </p:spTree>
    <p:extLst>
      <p:ext uri="{BB962C8B-B14F-4D97-AF65-F5344CB8AC3E}">
        <p14:creationId xmlns:p14="http://schemas.microsoft.com/office/powerpoint/2010/main" val="39227052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Notice, that if a constructor has both an initializer list and one or more default arguments, and if the constructor is prototyped in a header file but defined in a source code file, then the initializer list goes with the definition in the source code file, while the default arguments go with the prototype in the header file.</a:t>
            </a:r>
          </a:p>
          <a:p>
            <a:endParaRPr lang="en-US" dirty="0"/>
          </a:p>
        </p:txBody>
      </p:sp>
      <p:sp>
        <p:nvSpPr>
          <p:cNvPr id="4" name="Slide Number Placeholder 3"/>
          <p:cNvSpPr>
            <a:spLocks noGrp="1"/>
          </p:cNvSpPr>
          <p:nvPr>
            <p:ph type="sldNum" sz="quarter" idx="5"/>
          </p:nvPr>
        </p:nvSpPr>
        <p:spPr/>
        <p:txBody>
          <a:bodyPr/>
          <a:lstStyle/>
          <a:p>
            <a:fld id="{21D2FA4C-9246-4B33-A247-3F647A15715A}" type="slidenum">
              <a:rPr lang="en-US" smtClean="0"/>
              <a:t>9</a:t>
            </a:fld>
            <a:endParaRPr lang="en-US"/>
          </a:p>
        </p:txBody>
      </p:sp>
    </p:spTree>
    <p:extLst>
      <p:ext uri="{BB962C8B-B14F-4D97-AF65-F5344CB8AC3E}">
        <p14:creationId xmlns:p14="http://schemas.microsoft.com/office/powerpoint/2010/main" val="20173922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9/9/2022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9/9/2022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9/9/2022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9/9/2022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9/9/2022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9/9/2022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9/9/2022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9/9/2022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9/9/2022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9/9/2022</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9/9/2022</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9/9/2022</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Constructors</a:t>
            </a:r>
            <a:br>
              <a:rPr lang="en-US" dirty="0"/>
            </a:br>
            <a:r>
              <a:rPr lang="en-US" dirty="0"/>
              <a:t>and Initializer Lists</a:t>
            </a:r>
          </a:p>
        </p:txBody>
      </p:sp>
      <p:sp>
        <p:nvSpPr>
          <p:cNvPr id="3" name="Subtitle 2"/>
          <p:cNvSpPr>
            <a:spLocks noGrp="1"/>
          </p:cNvSpPr>
          <p:nvPr>
            <p:ph type="subTitle" idx="1"/>
          </p:nvPr>
        </p:nvSpPr>
        <p:spPr/>
        <p:txBody>
          <a:bodyPr/>
          <a:lstStyle/>
          <a:p>
            <a:r>
              <a:rPr lang="en-US" dirty="0"/>
              <a:t>Constructors are member functions that construct objects</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Limits of Direct Initialization</a:t>
            </a:r>
          </a:p>
        </p:txBody>
      </p:sp>
      <p:sp>
        <p:nvSpPr>
          <p:cNvPr id="3" name="Content Placeholder 2"/>
          <p:cNvSpPr>
            <a:spLocks noGrp="1"/>
          </p:cNvSpPr>
          <p:nvPr>
            <p:ph sz="half" idx="1"/>
          </p:nvPr>
        </p:nvSpPr>
        <p:spPr>
          <a:xfrm>
            <a:off x="1581912" y="2638044"/>
            <a:ext cx="4437888" cy="3101982"/>
          </a:xfrm>
        </p:spPr>
        <p:txBody>
          <a:bodyPr>
            <a:normAutofit/>
          </a:bodyPr>
          <a:lstStyle/>
          <a:p>
            <a:r>
              <a:rPr lang="en-US" dirty="0"/>
              <a:t>In-class initialization does not always eliminate the need for a default constructor or default arguments</a:t>
            </a:r>
          </a:p>
          <a:p>
            <a:r>
              <a:rPr lang="en-US" dirty="0"/>
              <a:t>Without a default constructor, the presence of parameterized constructors prevents creating empty fractions</a:t>
            </a:r>
          </a:p>
          <a:p>
            <a:pPr marL="0" indent="0">
              <a:spcBef>
                <a:spcPts val="0"/>
              </a:spcBef>
              <a:buNone/>
            </a:pPr>
            <a:endParaRPr lang="en-US" dirty="0">
              <a:latin typeface="Courier New" panose="02070309020205020404" pitchFamily="49" charset="0"/>
              <a:cs typeface="Courier New" panose="02070309020205020404" pitchFamily="49" charset="0"/>
            </a:endParaRPr>
          </a:p>
          <a:p>
            <a:pPr marL="0" indent="0">
              <a:spcBef>
                <a:spcPts val="0"/>
              </a:spcBef>
              <a:buNone/>
            </a:pPr>
            <a:r>
              <a:rPr lang="en-US" dirty="0">
                <a:latin typeface="Courier New" panose="02070309020205020404" pitchFamily="49" charset="0"/>
                <a:cs typeface="Courier New" panose="02070309020205020404" pitchFamily="49" charset="0"/>
              </a:rPr>
              <a:t>  fraction f1;</a:t>
            </a:r>
          </a:p>
          <a:p>
            <a:pPr marL="0" indent="0">
              <a:spcBef>
                <a:spcPts val="0"/>
              </a:spcBef>
              <a:buNone/>
            </a:pPr>
            <a:r>
              <a:rPr lang="en-US" dirty="0">
                <a:latin typeface="Courier New" panose="02070309020205020404" pitchFamily="49" charset="0"/>
                <a:cs typeface="Courier New" panose="02070309020205020404" pitchFamily="49" charset="0"/>
              </a:rPr>
              <a:t>  fraction* f2 = new fraction;</a:t>
            </a:r>
          </a:p>
        </p:txBody>
      </p:sp>
      <p:sp>
        <p:nvSpPr>
          <p:cNvPr id="4" name="Content Placeholder 3"/>
          <p:cNvSpPr>
            <a:spLocks noGrp="1"/>
          </p:cNvSpPr>
          <p:nvPr>
            <p:ph sz="half" idx="2"/>
          </p:nvPr>
        </p:nvSpPr>
        <p:spPr/>
        <p:txBody>
          <a:bodyPr>
            <a:normAutofit/>
          </a:bodyPr>
          <a:lstStyle/>
          <a:p>
            <a:pPr marL="0" indent="0">
              <a:spcBef>
                <a:spcPts val="0"/>
              </a:spcBef>
              <a:buNone/>
            </a:pPr>
            <a:r>
              <a:rPr lang="en-US" dirty="0">
                <a:latin typeface="Courier New" panose="02070309020205020404" pitchFamily="49" charset="0"/>
                <a:cs typeface="Courier New" panose="02070309020205020404" pitchFamily="49" charset="0"/>
              </a:rPr>
              <a:t>class fraction</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r>
              <a:rPr lang="en-US" dirty="0">
                <a:latin typeface="Courier New" panose="02070309020205020404" pitchFamily="49" charset="0"/>
                <a:cs typeface="Courier New" panose="02070309020205020404" pitchFamily="49" charset="0"/>
              </a:rPr>
              <a:t>    private:</a:t>
            </a:r>
          </a:p>
          <a:p>
            <a:pPr marL="0" indent="0">
              <a:spcBef>
                <a:spcPts val="0"/>
              </a:spcBef>
              <a:buNone/>
            </a:pPr>
            <a:r>
              <a:rPr lang="en-US" dirty="0">
                <a:latin typeface="Courier New" panose="02070309020205020404" pitchFamily="49" charset="0"/>
                <a:cs typeface="Courier New" panose="02070309020205020404" pitchFamily="49" charset="0"/>
              </a:rPr>
              <a:t>	int	numerator = 0;</a:t>
            </a:r>
          </a:p>
          <a:p>
            <a:pPr marL="0" indent="0">
              <a:spcBef>
                <a:spcPts val="0"/>
              </a:spcBef>
              <a:buNone/>
            </a:pPr>
            <a:r>
              <a:rPr lang="en-US" dirty="0">
                <a:latin typeface="Courier New" panose="02070309020205020404" pitchFamily="49" charset="0"/>
                <a:cs typeface="Courier New" panose="02070309020205020404" pitchFamily="49" charset="0"/>
              </a:rPr>
              <a:t>	int	denominator = 1;</a:t>
            </a:r>
          </a:p>
          <a:p>
            <a:pPr marL="0" indent="0">
              <a:spcBef>
                <a:spcPts val="0"/>
              </a:spcBef>
              <a:buNone/>
            </a:pPr>
            <a:r>
              <a:rPr lang="en-US" dirty="0">
                <a:latin typeface="Courier New" panose="02070309020205020404" pitchFamily="49" charset="0"/>
                <a:cs typeface="Courier New" panose="02070309020205020404" pitchFamily="49" charset="0"/>
              </a:rPr>
              <a:t>    public:</a:t>
            </a:r>
          </a:p>
          <a:p>
            <a:pPr marL="0" indent="0">
              <a:spcBef>
                <a:spcPts val="0"/>
              </a:spcBef>
              <a:buNone/>
            </a:pPr>
            <a:r>
              <a:rPr lang="en-US" dirty="0">
                <a:latin typeface="Courier New" panose="02070309020205020404" pitchFamily="49" charset="0"/>
                <a:cs typeface="Courier New" panose="02070309020205020404" pitchFamily="49" charset="0"/>
              </a:rPr>
              <a:t>	fraction() {}</a:t>
            </a:r>
          </a:p>
          <a:p>
            <a:pPr marL="0" indent="0">
              <a:spcBef>
                <a:spcPts val="0"/>
              </a:spcBef>
              <a:buNone/>
            </a:pPr>
            <a:r>
              <a:rPr lang="en-US" dirty="0">
                <a:latin typeface="Courier New" panose="02070309020205020404" pitchFamily="49" charset="0"/>
                <a:cs typeface="Courier New" panose="02070309020205020404" pitchFamily="49" charset="0"/>
              </a:rPr>
              <a:t>	fraction(int n);</a:t>
            </a:r>
          </a:p>
          <a:p>
            <a:pPr marL="0" indent="0">
              <a:spcBef>
                <a:spcPts val="0"/>
              </a:spcBef>
              <a:buNone/>
            </a:pPr>
            <a:r>
              <a:rPr lang="en-US" dirty="0">
                <a:latin typeface="Courier New" panose="02070309020205020404" pitchFamily="49" charset="0"/>
                <a:cs typeface="Courier New" panose="02070309020205020404" pitchFamily="49" charset="0"/>
              </a:rPr>
              <a:t>	fraction(int n, int d);</a:t>
            </a:r>
          </a:p>
          <a:p>
            <a:pPr marL="0" indent="0">
              <a:spcBef>
                <a:spcPts val="0"/>
              </a:spcBef>
              <a:buNone/>
            </a:pPr>
            <a:r>
              <a:rPr lang="en-US" dirty="0">
                <a:latin typeface="Courier New" panose="02070309020205020404" pitchFamily="49" charset="0"/>
                <a:cs typeface="Courier New" panose="02070309020205020404" pitchFamily="49" charset="0"/>
              </a:rPr>
              <a:t>};</a:t>
            </a:r>
          </a:p>
        </p:txBody>
      </p:sp>
      <p:cxnSp>
        <p:nvCxnSpPr>
          <p:cNvPr id="6" name="Straight Connector 5"/>
          <p:cNvCxnSpPr/>
          <p:nvPr/>
        </p:nvCxnSpPr>
        <p:spPr>
          <a:xfrm>
            <a:off x="6096000" y="2514600"/>
            <a:ext cx="0" cy="29718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37170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Constructors and</a:t>
            </a:r>
            <a:br>
              <a:rPr lang="en-US" dirty="0"/>
            </a:br>
            <a:r>
              <a:rPr lang="en-US" dirty="0"/>
              <a:t>Their Characteristics</a:t>
            </a:r>
          </a:p>
        </p:txBody>
      </p:sp>
      <p:sp>
        <p:nvSpPr>
          <p:cNvPr id="3" name="Content Placeholder 2"/>
          <p:cNvSpPr>
            <a:spLocks noGrp="1"/>
          </p:cNvSpPr>
          <p:nvPr>
            <p:ph idx="1"/>
          </p:nvPr>
        </p:nvSpPr>
        <p:spPr/>
        <p:txBody>
          <a:bodyPr/>
          <a:lstStyle/>
          <a:p>
            <a:r>
              <a:rPr lang="en-US" dirty="0"/>
              <a:t>Constructors are member functions that build or construct objects</a:t>
            </a:r>
          </a:p>
          <a:p>
            <a:r>
              <a:rPr lang="en-US" dirty="0"/>
              <a:t>They are called automatically when a new object must be constructed</a:t>
            </a:r>
          </a:p>
          <a:p>
            <a:pPr lvl="1"/>
            <a:r>
              <a:rPr lang="en-US" dirty="0">
                <a:latin typeface="Courier New" panose="02070309020205020404" pitchFamily="49" charset="0"/>
                <a:cs typeface="Courier New" panose="02070309020205020404" pitchFamily="49" charset="0"/>
              </a:rPr>
              <a:t>foo f1(123);</a:t>
            </a:r>
          </a:p>
          <a:p>
            <a:pPr lvl="1"/>
            <a:r>
              <a:rPr lang="en-US" dirty="0">
                <a:latin typeface="Courier New" panose="02070309020205020404" pitchFamily="49" charset="0"/>
                <a:cs typeface="Courier New" panose="02070309020205020404" pitchFamily="49" charset="0"/>
              </a:rPr>
              <a:t>foo* f2 = new foo(123);</a:t>
            </a:r>
          </a:p>
          <a:p>
            <a:r>
              <a:rPr lang="en-US" dirty="0"/>
              <a:t>Two distinguishing characteristics</a:t>
            </a:r>
          </a:p>
          <a:p>
            <a:pPr lvl="1"/>
            <a:r>
              <a:rPr lang="en-US" dirty="0"/>
              <a:t>The function name is the same as the class name</a:t>
            </a:r>
          </a:p>
          <a:p>
            <a:pPr lvl="1"/>
            <a:r>
              <a:rPr lang="en-US" dirty="0"/>
              <a:t>They do not have a return type (not even void)</a:t>
            </a:r>
          </a:p>
        </p:txBody>
      </p:sp>
    </p:spTree>
    <p:extLst>
      <p:ext uri="{BB962C8B-B14F-4D97-AF65-F5344CB8AC3E}">
        <p14:creationId xmlns:p14="http://schemas.microsoft.com/office/powerpoint/2010/main" val="31214867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Five Kinds of Constructors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1439365"/>
              </p:ext>
            </p:extLst>
          </p:nvPr>
        </p:nvGraphicFramePr>
        <p:xfrm>
          <a:off x="2230438" y="2638425"/>
          <a:ext cx="7731126" cy="2225040"/>
        </p:xfrm>
        <a:graphic>
          <a:graphicData uri="http://schemas.openxmlformats.org/drawingml/2006/table">
            <a:tbl>
              <a:tblPr firstRow="1" bandRow="1">
                <a:tableStyleId>{5C22544A-7EE6-4342-B048-85BDC9FD1C3A}</a:tableStyleId>
              </a:tblPr>
              <a:tblGrid>
                <a:gridCol w="2045998">
                  <a:extLst>
                    <a:ext uri="{9D8B030D-6E8A-4147-A177-3AD203B41FA5}">
                      <a16:colId xmlns:a16="http://schemas.microsoft.com/office/drawing/2014/main" val="701147571"/>
                    </a:ext>
                  </a:extLst>
                </a:gridCol>
                <a:gridCol w="5685128">
                  <a:extLst>
                    <a:ext uri="{9D8B030D-6E8A-4147-A177-3AD203B41FA5}">
                      <a16:colId xmlns:a16="http://schemas.microsoft.com/office/drawing/2014/main" val="4025709826"/>
                    </a:ext>
                  </a:extLst>
                </a:gridCol>
              </a:tblGrid>
              <a:tr h="370840">
                <a:tc>
                  <a:txBody>
                    <a:bodyPr/>
                    <a:lstStyle/>
                    <a:p>
                      <a:r>
                        <a:rPr lang="en-US" dirty="0"/>
                        <a:t>Constructor</a:t>
                      </a:r>
                    </a:p>
                  </a:txBody>
                  <a:tcPr/>
                </a:tc>
                <a:tc>
                  <a:txBody>
                    <a:bodyPr/>
                    <a:lstStyle/>
                    <a:p>
                      <a:r>
                        <a:rPr lang="en-US" dirty="0"/>
                        <a:t>Example</a:t>
                      </a:r>
                    </a:p>
                  </a:txBody>
                  <a:tcPr/>
                </a:tc>
                <a:extLst>
                  <a:ext uri="{0D108BD9-81ED-4DB2-BD59-A6C34878D82A}">
                    <a16:rowId xmlns:a16="http://schemas.microsoft.com/office/drawing/2014/main" val="2396072212"/>
                  </a:ext>
                </a:extLst>
              </a:tr>
              <a:tr h="370840">
                <a:tc>
                  <a:txBody>
                    <a:bodyPr/>
                    <a:lstStyle/>
                    <a:p>
                      <a:r>
                        <a:rPr lang="en-US" dirty="0"/>
                        <a:t>Default</a:t>
                      </a:r>
                    </a:p>
                  </a:txBody>
                  <a:tcPr/>
                </a:tc>
                <a:tc>
                  <a:txBody>
                    <a:bodyPr/>
                    <a:lstStyle/>
                    <a:p>
                      <a:r>
                        <a:rPr lang="en-US" dirty="0">
                          <a:latin typeface="Courier New" panose="02070309020205020404" pitchFamily="49" charset="0"/>
                          <a:cs typeface="Courier New" panose="02070309020205020404" pitchFamily="49" charset="0"/>
                        </a:rPr>
                        <a:t>class-name()</a:t>
                      </a:r>
                    </a:p>
                  </a:txBody>
                  <a:tcPr/>
                </a:tc>
                <a:extLst>
                  <a:ext uri="{0D108BD9-81ED-4DB2-BD59-A6C34878D82A}">
                    <a16:rowId xmlns:a16="http://schemas.microsoft.com/office/drawing/2014/main" val="1479343012"/>
                  </a:ext>
                </a:extLst>
              </a:tr>
              <a:tr h="370840">
                <a:tc>
                  <a:txBody>
                    <a:bodyPr/>
                    <a:lstStyle/>
                    <a:p>
                      <a:r>
                        <a:rPr lang="en-US" dirty="0"/>
                        <a:t>Conversion</a:t>
                      </a:r>
                    </a:p>
                  </a:txBody>
                  <a:tcPr/>
                </a:tc>
                <a:tc>
                  <a:txBody>
                    <a:bodyPr/>
                    <a:lstStyle/>
                    <a:p>
                      <a:r>
                        <a:rPr lang="en-US" dirty="0">
                          <a:latin typeface="Courier New" panose="02070309020205020404" pitchFamily="49" charset="0"/>
                          <a:cs typeface="Courier New" panose="02070309020205020404" pitchFamily="49" charset="0"/>
                        </a:rPr>
                        <a:t>class-name(type t)</a:t>
                      </a:r>
                    </a:p>
                  </a:txBody>
                  <a:tcPr/>
                </a:tc>
                <a:extLst>
                  <a:ext uri="{0D108BD9-81ED-4DB2-BD59-A6C34878D82A}">
                    <a16:rowId xmlns:a16="http://schemas.microsoft.com/office/drawing/2014/main" val="2088193191"/>
                  </a:ext>
                </a:extLst>
              </a:tr>
              <a:tr h="370840">
                <a:tc>
                  <a:txBody>
                    <a:bodyPr/>
                    <a:lstStyle/>
                    <a:p>
                      <a:r>
                        <a:rPr lang="en-US" dirty="0"/>
                        <a:t>Copy</a:t>
                      </a:r>
                    </a:p>
                  </a:txBody>
                  <a:tcPr/>
                </a:tc>
                <a:tc>
                  <a:txBody>
                    <a:bodyPr/>
                    <a:lstStyle/>
                    <a:p>
                      <a:r>
                        <a:rPr lang="en-US" dirty="0">
                          <a:latin typeface="Courier New" panose="02070309020205020404" pitchFamily="49" charset="0"/>
                          <a:cs typeface="Courier New" panose="02070309020205020404" pitchFamily="49" charset="0"/>
                        </a:rPr>
                        <a:t>class-name(class&amp;</a:t>
                      </a:r>
                      <a:r>
                        <a:rPr lang="en-US" baseline="0" dirty="0">
                          <a:latin typeface="Courier New" panose="02070309020205020404" pitchFamily="49" charset="0"/>
                          <a:cs typeface="Courier New" panose="02070309020205020404" pitchFamily="49" charset="0"/>
                        </a:rPr>
                        <a:t> o)</a:t>
                      </a: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21260673"/>
                  </a:ext>
                </a:extLst>
              </a:tr>
              <a:tr h="370840">
                <a:tc>
                  <a:txBody>
                    <a:bodyPr/>
                    <a:lstStyle/>
                    <a:p>
                      <a:r>
                        <a:rPr lang="en-US" dirty="0"/>
                        <a:t>Move</a:t>
                      </a:r>
                    </a:p>
                  </a:txBody>
                  <a:tcPr/>
                </a:tc>
                <a:tc>
                  <a:txBody>
                    <a:bodyPr/>
                    <a:lstStyle/>
                    <a:p>
                      <a:r>
                        <a:rPr lang="en-US" dirty="0">
                          <a:latin typeface="Courier New" panose="02070309020205020404" pitchFamily="49" charset="0"/>
                          <a:cs typeface="Courier New" panose="02070309020205020404" pitchFamily="49" charset="0"/>
                        </a:rPr>
                        <a:t>class-name(class&amp;&amp; o)</a:t>
                      </a:r>
                    </a:p>
                  </a:txBody>
                  <a:tcPr/>
                </a:tc>
                <a:extLst>
                  <a:ext uri="{0D108BD9-81ED-4DB2-BD59-A6C34878D82A}">
                    <a16:rowId xmlns:a16="http://schemas.microsoft.com/office/drawing/2014/main" val="159357121"/>
                  </a:ext>
                </a:extLst>
              </a:tr>
              <a:tr h="370840">
                <a:tc>
                  <a:txBody>
                    <a:bodyPr/>
                    <a:lstStyle/>
                    <a:p>
                      <a:r>
                        <a:rPr lang="en-US" dirty="0"/>
                        <a:t>General</a:t>
                      </a:r>
                    </a:p>
                  </a:txBody>
                  <a:tcPr/>
                </a:tc>
                <a:tc>
                  <a:txBody>
                    <a:bodyPr/>
                    <a:lstStyle/>
                    <a:p>
                      <a:r>
                        <a:rPr lang="en-US" dirty="0">
                          <a:latin typeface="Courier New" panose="02070309020205020404" pitchFamily="49" charset="0"/>
                          <a:cs typeface="Courier New" panose="02070309020205020404" pitchFamily="49" charset="0"/>
                        </a:rPr>
                        <a:t>class-name(...,</a:t>
                      </a:r>
                      <a:r>
                        <a:rPr lang="en-US" baseline="0" dirty="0">
                          <a:latin typeface="Courier New" panose="02070309020205020404" pitchFamily="49" charset="0"/>
                          <a:cs typeface="Courier New" panose="02070309020205020404" pitchFamily="49" charset="0"/>
                        </a:rPr>
                        <a:t> ..., ...</a:t>
                      </a:r>
                      <a:r>
                        <a:rPr lang="en-US" dirty="0">
                          <a:latin typeface="Courier New" panose="02070309020205020404" pitchFamily="49" charset="0"/>
                          <a:cs typeface="Courier New" panose="02070309020205020404" pitchFamily="49" charset="0"/>
                        </a:rPr>
                        <a:t>);</a:t>
                      </a:r>
                    </a:p>
                  </a:txBody>
                  <a:tcPr/>
                </a:tc>
                <a:extLst>
                  <a:ext uri="{0D108BD9-81ED-4DB2-BD59-A6C34878D82A}">
                    <a16:rowId xmlns:a16="http://schemas.microsoft.com/office/drawing/2014/main" val="3783964441"/>
                  </a:ext>
                </a:extLst>
              </a:tr>
            </a:tbl>
          </a:graphicData>
        </a:graphic>
      </p:graphicFrame>
    </p:spTree>
    <p:extLst>
      <p:ext uri="{BB962C8B-B14F-4D97-AF65-F5344CB8AC3E}">
        <p14:creationId xmlns:p14="http://schemas.microsoft.com/office/powerpoint/2010/main" val="32989760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Initializer List Notation</a:t>
            </a:r>
          </a:p>
        </p:txBody>
      </p:sp>
      <p:sp>
        <p:nvSpPr>
          <p:cNvPr id="3" name="Content Placeholder 2"/>
          <p:cNvSpPr>
            <a:spLocks noGrp="1"/>
          </p:cNvSpPr>
          <p:nvPr>
            <p:ph idx="1"/>
          </p:nvPr>
        </p:nvSpPr>
        <p:spPr/>
        <p:txBody>
          <a:bodyPr/>
          <a:lstStyle/>
          <a:p>
            <a:r>
              <a:rPr lang="en-US" dirty="0"/>
              <a:t>Initializer lists are only allowed with constructors</a:t>
            </a:r>
          </a:p>
          <a:p>
            <a:r>
              <a:rPr lang="en-US" dirty="0"/>
              <a:t>Introduced by a colon</a:t>
            </a:r>
          </a:p>
          <a:p>
            <a:r>
              <a:rPr lang="en-US" dirty="0"/>
              <a:t>Come between the argument list and the function body</a:t>
            </a:r>
          </a:p>
          <a:p>
            <a:r>
              <a:rPr lang="en-US" dirty="0"/>
              <a:t>Are used to initialize member variables, often with function arguments</a:t>
            </a:r>
          </a:p>
          <a:p>
            <a:r>
              <a:rPr lang="en-US" dirty="0"/>
              <a:t>Are function calls (but some behave like simple assignment)</a:t>
            </a:r>
          </a:p>
        </p:txBody>
      </p:sp>
    </p:spTree>
    <p:extLst>
      <p:ext uri="{BB962C8B-B14F-4D97-AF65-F5344CB8AC3E}">
        <p14:creationId xmlns:p14="http://schemas.microsoft.com/office/powerpoint/2010/main" val="114909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Initializer List Notation</a:t>
            </a:r>
          </a:p>
        </p:txBody>
      </p:sp>
      <p:sp>
        <p:nvSpPr>
          <p:cNvPr id="3" name="Content Placeholder 2"/>
          <p:cNvSpPr>
            <a:spLocks noGrp="1"/>
          </p:cNvSpPr>
          <p:nvPr>
            <p:ph idx="1"/>
          </p:nvPr>
        </p:nvSpPr>
        <p:spPr>
          <a:xfrm>
            <a:off x="2231136" y="2638043"/>
            <a:ext cx="7729728" cy="3572975"/>
          </a:xfrm>
        </p:spPr>
        <p:txBody>
          <a:bodyPr>
            <a:normAutofit lnSpcReduction="10000"/>
          </a:bodyPr>
          <a:lstStyle/>
          <a:p>
            <a:pPr marL="0" indent="0">
              <a:buNone/>
            </a:pPr>
            <a:r>
              <a:rPr lang="en-US" dirty="0">
                <a:latin typeface="Courier New" panose="02070309020205020404" pitchFamily="49" charset="0"/>
                <a:cs typeface="Courier New" panose="02070309020205020404" pitchFamily="49" charset="0"/>
              </a:rPr>
              <a:t>class fraction</a:t>
            </a:r>
          </a:p>
          <a:p>
            <a:pPr marL="0" indent="0">
              <a:buNone/>
            </a:pPr>
            <a:r>
              <a:rPr lang="en-US" dirty="0">
                <a:latin typeface="Courier New" panose="02070309020205020404" pitchFamily="49" charset="0"/>
                <a:cs typeface="Courier New" panose="02070309020205020404" pitchFamily="49" charset="0"/>
              </a:rPr>
              <a:t>{</a:t>
            </a:r>
          </a:p>
          <a:p>
            <a:pPr marL="0" indent="0">
              <a:buNone/>
            </a:pPr>
            <a:r>
              <a:rPr lang="en-US" dirty="0">
                <a:latin typeface="Courier New" panose="02070309020205020404" pitchFamily="49" charset="0"/>
                <a:cs typeface="Courier New" panose="02070309020205020404" pitchFamily="49" charset="0"/>
              </a:rPr>
              <a:t>    private:</a:t>
            </a:r>
          </a:p>
          <a:p>
            <a:pPr marL="0" indent="0">
              <a:buNone/>
            </a:pPr>
            <a:r>
              <a:rPr lang="en-US" dirty="0">
                <a:latin typeface="Courier New" panose="02070309020205020404" pitchFamily="49" charset="0"/>
                <a:cs typeface="Courier New" panose="02070309020205020404" pitchFamily="49" charset="0"/>
              </a:rPr>
              <a:t>	int	numerator;</a:t>
            </a:r>
          </a:p>
          <a:p>
            <a:pPr marL="0" indent="0">
              <a:buNone/>
            </a:pPr>
            <a:r>
              <a:rPr lang="en-US" dirty="0">
                <a:latin typeface="Courier New" panose="02070309020205020404" pitchFamily="49" charset="0"/>
                <a:cs typeface="Courier New" panose="02070309020205020404" pitchFamily="49" charset="0"/>
              </a:rPr>
              <a:t>	int	denominator;</a:t>
            </a:r>
          </a:p>
          <a:p>
            <a:pPr marL="0" indent="0">
              <a:buNone/>
            </a:pPr>
            <a:r>
              <a:rPr lang="en-US" dirty="0">
                <a:latin typeface="Courier New" panose="02070309020205020404" pitchFamily="49" charset="0"/>
                <a:cs typeface="Courier New" panose="02070309020205020404" pitchFamily="49" charset="0"/>
              </a:rPr>
              <a:t>    public:</a:t>
            </a:r>
          </a:p>
          <a:p>
            <a:pPr marL="0" indent="0">
              <a:buNone/>
            </a:pPr>
            <a:r>
              <a:rPr lang="en-US" dirty="0">
                <a:latin typeface="Courier New" panose="02070309020205020404" pitchFamily="49" charset="0"/>
                <a:cs typeface="Courier New" panose="02070309020205020404" pitchFamily="49" charset="0"/>
              </a:rPr>
              <a:t>	fraction(int n, int d)</a:t>
            </a:r>
          </a:p>
          <a:p>
            <a:pPr marL="0" indent="0">
              <a:buNone/>
            </a:pPr>
            <a:r>
              <a:rPr lang="en-US" dirty="0">
                <a:latin typeface="Courier New" panose="02070309020205020404" pitchFamily="49" charset="0"/>
                <a:cs typeface="Courier New" panose="02070309020205020404" pitchFamily="49" charset="0"/>
              </a:rPr>
              <a:t>		: numerator(n), denominator(d) {}</a:t>
            </a:r>
          </a:p>
          <a:p>
            <a:pPr marL="0" indent="0">
              <a:buNone/>
            </a:pPr>
            <a:r>
              <a:rPr lang="en-US"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4403494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a:t>works</a:t>
            </a:r>
          </a:p>
        </p:txBody>
      </p:sp>
      <p:sp>
        <p:nvSpPr>
          <p:cNvPr id="3" name="Content Placeholder 2"/>
          <p:cNvSpPr>
            <a:spLocks noGrp="1"/>
          </p:cNvSpPr>
          <p:nvPr>
            <p:ph sz="half" idx="2"/>
          </p:nvPr>
        </p:nvSpPr>
        <p:spPr>
          <a:xfrm>
            <a:off x="1274618" y="3143250"/>
            <a:ext cx="4579066" cy="2596776"/>
          </a:xfrm>
        </p:spPr>
        <p:txBody>
          <a:bodyPr/>
          <a:lstStyle/>
          <a:p>
            <a:pPr marL="0" indent="0">
              <a:buNone/>
            </a:pPr>
            <a:r>
              <a:rPr lang="en-US" dirty="0">
                <a:latin typeface="Courier New" panose="02070309020205020404" pitchFamily="49" charset="0"/>
                <a:cs typeface="Courier New" panose="02070309020205020404" pitchFamily="49" charset="0"/>
              </a:rPr>
              <a:t>fraction::fraction(int n, int d)</a:t>
            </a:r>
          </a:p>
          <a:p>
            <a:pPr marL="0" indent="0">
              <a:buNone/>
            </a:pPr>
            <a:r>
              <a:rPr lang="en-US" dirty="0">
                <a:latin typeface="Courier New" panose="02070309020205020404" pitchFamily="49" charset="0"/>
                <a:cs typeface="Courier New" panose="02070309020205020404" pitchFamily="49" charset="0"/>
              </a:rPr>
              <a:t>{</a:t>
            </a:r>
          </a:p>
          <a:p>
            <a:pPr marL="0" indent="0">
              <a:buNone/>
            </a:pPr>
            <a:r>
              <a:rPr lang="en-US" dirty="0">
                <a:latin typeface="Courier New" panose="02070309020205020404" pitchFamily="49" charset="0"/>
                <a:cs typeface="Courier New" panose="02070309020205020404" pitchFamily="49" charset="0"/>
              </a:rPr>
              <a:t>	numerator = n;</a:t>
            </a:r>
          </a:p>
          <a:p>
            <a:pPr marL="0" indent="0">
              <a:buNone/>
            </a:pPr>
            <a:r>
              <a:rPr lang="en-US" dirty="0">
                <a:latin typeface="Courier New" panose="02070309020205020404" pitchFamily="49" charset="0"/>
                <a:cs typeface="Courier New" panose="02070309020205020404" pitchFamily="49" charset="0"/>
              </a:rPr>
              <a:t>	denominator = d;</a:t>
            </a:r>
          </a:p>
          <a:p>
            <a:pPr marL="0" indent="0">
              <a:buNone/>
            </a:pPr>
            <a:r>
              <a:rPr lang="en-US" dirty="0">
                <a:latin typeface="Courier New" panose="02070309020205020404" pitchFamily="49" charset="0"/>
                <a:cs typeface="Courier New" panose="02070309020205020404" pitchFamily="49" charset="0"/>
              </a:rPr>
              <a:t>}</a:t>
            </a:r>
          </a:p>
        </p:txBody>
      </p:sp>
      <p:sp>
        <p:nvSpPr>
          <p:cNvPr id="4" name="Content Placeholder 3"/>
          <p:cNvSpPr>
            <a:spLocks noGrp="1"/>
          </p:cNvSpPr>
          <p:nvPr>
            <p:ph sz="quarter" idx="4"/>
          </p:nvPr>
        </p:nvSpPr>
        <p:spPr>
          <a:xfrm>
            <a:off x="6338316" y="3143250"/>
            <a:ext cx="5244084" cy="2596776"/>
          </a:xfrm>
        </p:spPr>
        <p:txBody>
          <a:bodyPr/>
          <a:lstStyle/>
          <a:p>
            <a:pPr marL="0" indent="0">
              <a:buNone/>
            </a:pPr>
            <a:r>
              <a:rPr lang="en-US" dirty="0">
                <a:latin typeface="Courier New" panose="02070309020205020404" pitchFamily="49" charset="0"/>
                <a:cs typeface="Courier New" panose="02070309020205020404" pitchFamily="49" charset="0"/>
              </a:rPr>
              <a:t>fraction::fraction(int n, int d) </a:t>
            </a:r>
          </a:p>
          <a:p>
            <a:pPr marL="0" indent="0">
              <a:buNone/>
            </a:pPr>
            <a:r>
              <a:rPr lang="en-US" dirty="0">
                <a:latin typeface="Courier New" panose="02070309020205020404" pitchFamily="49" charset="0"/>
                <a:cs typeface="Courier New" panose="02070309020205020404" pitchFamily="49" charset="0"/>
              </a:rPr>
              <a:t>    : numerator(n), denominator(d) {}</a:t>
            </a:r>
          </a:p>
        </p:txBody>
      </p:sp>
      <p:sp>
        <p:nvSpPr>
          <p:cNvPr id="5" name="Text Placeholder 4"/>
          <p:cNvSpPr>
            <a:spLocks noGrp="1"/>
          </p:cNvSpPr>
          <p:nvPr>
            <p:ph type="body" sz="quarter" idx="13"/>
          </p:nvPr>
        </p:nvSpPr>
        <p:spPr/>
        <p:txBody>
          <a:bodyPr/>
          <a:lstStyle/>
          <a:p>
            <a:r>
              <a:rPr lang="en-US" dirty="0"/>
              <a:t>preferred</a:t>
            </a:r>
          </a:p>
        </p:txBody>
      </p:sp>
      <p:sp>
        <p:nvSpPr>
          <p:cNvPr id="6" name="Title 5"/>
          <p:cNvSpPr>
            <a:spLocks noGrp="1"/>
          </p:cNvSpPr>
          <p:nvPr>
            <p:ph type="title"/>
          </p:nvPr>
        </p:nvSpPr>
        <p:spPr/>
        <p:txBody>
          <a:bodyPr/>
          <a:lstStyle/>
          <a:p>
            <a:r>
              <a:rPr lang="en-US" dirty="0"/>
              <a:t>Initializing Member Variables</a:t>
            </a:r>
          </a:p>
        </p:txBody>
      </p:sp>
      <p:cxnSp>
        <p:nvCxnSpPr>
          <p:cNvPr id="10" name="Straight Connector 9"/>
          <p:cNvCxnSpPr/>
          <p:nvPr/>
        </p:nvCxnSpPr>
        <p:spPr>
          <a:xfrm>
            <a:off x="6096000" y="2514600"/>
            <a:ext cx="0" cy="27432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168041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a:t>Header File</a:t>
            </a:r>
          </a:p>
        </p:txBody>
      </p:sp>
      <p:sp>
        <p:nvSpPr>
          <p:cNvPr id="3" name="Content Placeholder 2"/>
          <p:cNvSpPr>
            <a:spLocks noGrp="1"/>
          </p:cNvSpPr>
          <p:nvPr>
            <p:ph sz="half" idx="2"/>
          </p:nvPr>
        </p:nvSpPr>
        <p:spPr>
          <a:xfrm>
            <a:off x="1583436" y="3143250"/>
            <a:ext cx="4270248" cy="2596776"/>
          </a:xfrm>
        </p:spPr>
        <p:txBody>
          <a:bodyPr>
            <a:normAutofit/>
          </a:bodyPr>
          <a:lstStyle/>
          <a:p>
            <a:pPr marL="0" indent="0">
              <a:spcBef>
                <a:spcPts val="0"/>
              </a:spcBef>
              <a:buNone/>
            </a:pPr>
            <a:r>
              <a:rPr lang="en-US" dirty="0">
                <a:latin typeface="Courier New" panose="02070309020205020404" pitchFamily="49" charset="0"/>
                <a:cs typeface="Courier New" panose="02070309020205020404" pitchFamily="49" charset="0"/>
              </a:rPr>
              <a:t>class fraction</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r>
              <a:rPr lang="en-US" dirty="0">
                <a:latin typeface="Courier New" panose="02070309020205020404" pitchFamily="49" charset="0"/>
                <a:cs typeface="Courier New" panose="02070309020205020404" pitchFamily="49" charset="0"/>
              </a:rPr>
              <a:t>    private:</a:t>
            </a:r>
          </a:p>
          <a:p>
            <a:pPr marL="0" indent="0">
              <a:spcBef>
                <a:spcPts val="0"/>
              </a:spcBef>
              <a:buNone/>
            </a:pPr>
            <a:r>
              <a:rPr lang="en-US" dirty="0">
                <a:latin typeface="Courier New" panose="02070309020205020404" pitchFamily="49" charset="0"/>
                <a:cs typeface="Courier New" panose="02070309020205020404" pitchFamily="49" charset="0"/>
              </a:rPr>
              <a:t>	int	numerator;</a:t>
            </a:r>
          </a:p>
          <a:p>
            <a:pPr marL="0" indent="0">
              <a:spcBef>
                <a:spcPts val="0"/>
              </a:spcBef>
              <a:buNone/>
            </a:pPr>
            <a:r>
              <a:rPr lang="en-US" dirty="0">
                <a:latin typeface="Courier New" panose="02070309020205020404" pitchFamily="49" charset="0"/>
                <a:cs typeface="Courier New" panose="02070309020205020404" pitchFamily="49" charset="0"/>
              </a:rPr>
              <a:t>	int	denominator;</a:t>
            </a:r>
          </a:p>
          <a:p>
            <a:pPr marL="0" indent="0">
              <a:spcBef>
                <a:spcPts val="0"/>
              </a:spcBef>
              <a:buNone/>
            </a:pPr>
            <a:r>
              <a:rPr lang="en-US" dirty="0">
                <a:latin typeface="Courier New" panose="02070309020205020404" pitchFamily="49" charset="0"/>
                <a:cs typeface="Courier New" panose="02070309020205020404" pitchFamily="49" charset="0"/>
              </a:rPr>
              <a:t>    public:</a:t>
            </a:r>
          </a:p>
          <a:p>
            <a:pPr marL="0" indent="0">
              <a:spcBef>
                <a:spcPts val="0"/>
              </a:spcBef>
              <a:buNone/>
            </a:pPr>
            <a:r>
              <a:rPr lang="en-US" dirty="0">
                <a:latin typeface="Courier New" panose="02070309020205020404" pitchFamily="49" charset="0"/>
                <a:cs typeface="Courier New" panose="02070309020205020404" pitchFamily="49" charset="0"/>
              </a:rPr>
              <a:t>	fraction(int n, int d);</a:t>
            </a:r>
          </a:p>
          <a:p>
            <a:pPr marL="0" indent="0">
              <a:spcBef>
                <a:spcPts val="0"/>
              </a:spcBef>
              <a:buNone/>
            </a:pPr>
            <a:r>
              <a:rPr lang="en-US" dirty="0">
                <a:latin typeface="Courier New" panose="02070309020205020404" pitchFamily="49" charset="0"/>
                <a:cs typeface="Courier New" panose="02070309020205020404" pitchFamily="49" charset="0"/>
              </a:rPr>
              <a:t>};</a:t>
            </a:r>
          </a:p>
        </p:txBody>
      </p:sp>
      <p:sp>
        <p:nvSpPr>
          <p:cNvPr id="4" name="Content Placeholder 3"/>
          <p:cNvSpPr>
            <a:spLocks noGrp="1"/>
          </p:cNvSpPr>
          <p:nvPr>
            <p:ph sz="quarter" idx="4"/>
          </p:nvPr>
        </p:nvSpPr>
        <p:spPr>
          <a:xfrm>
            <a:off x="6338316" y="3143250"/>
            <a:ext cx="4837684" cy="2596776"/>
          </a:xfrm>
        </p:spPr>
        <p:txBody>
          <a:bodyPr>
            <a:normAutofit/>
          </a:bodyPr>
          <a:lstStyle/>
          <a:p>
            <a:pPr marL="0" indent="0">
              <a:spcBef>
                <a:spcPts val="0"/>
              </a:spcBef>
              <a:buNone/>
            </a:pPr>
            <a:r>
              <a:rPr lang="en-US" dirty="0">
                <a:latin typeface="Courier New" panose="02070309020205020404" pitchFamily="49" charset="0"/>
                <a:cs typeface="Courier New" panose="02070309020205020404" pitchFamily="49" charset="0"/>
              </a:rPr>
              <a:t>fraction::fraction(int n, int d)</a:t>
            </a:r>
          </a:p>
          <a:p>
            <a:pPr marL="0" indent="0">
              <a:spcBef>
                <a:spcPts val="0"/>
              </a:spcBef>
              <a:buNone/>
            </a:pPr>
            <a:r>
              <a:rPr lang="en-US" dirty="0">
                <a:latin typeface="Courier New" panose="02070309020205020404" pitchFamily="49" charset="0"/>
                <a:cs typeface="Courier New" panose="02070309020205020404" pitchFamily="49" charset="0"/>
              </a:rPr>
              <a:t>    : numerator(n), denominator(d)</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r>
              <a:rPr lang="en-US" dirty="0">
                <a:latin typeface="Courier New" panose="02070309020205020404" pitchFamily="49" charset="0"/>
                <a:cs typeface="Courier New" panose="02070309020205020404" pitchFamily="49" charset="0"/>
              </a:rPr>
              <a:t>	.</a:t>
            </a:r>
          </a:p>
          <a:p>
            <a:pPr marL="0" indent="0">
              <a:spcBef>
                <a:spcPts val="0"/>
              </a:spcBef>
              <a:buNone/>
            </a:pPr>
            <a:r>
              <a:rPr lang="en-US" dirty="0">
                <a:latin typeface="Courier New" panose="02070309020205020404" pitchFamily="49" charset="0"/>
                <a:cs typeface="Courier New" panose="02070309020205020404" pitchFamily="49" charset="0"/>
              </a:rPr>
              <a:t>	.</a:t>
            </a:r>
          </a:p>
          <a:p>
            <a:pPr marL="0" indent="0">
              <a:spcBef>
                <a:spcPts val="0"/>
              </a:spcBef>
              <a:buNone/>
            </a:pPr>
            <a:r>
              <a:rPr lang="en-US" dirty="0">
                <a:latin typeface="Courier New" panose="02070309020205020404" pitchFamily="49" charset="0"/>
                <a:cs typeface="Courier New" panose="02070309020205020404" pitchFamily="49" charset="0"/>
              </a:rPr>
              <a:t>	.</a:t>
            </a:r>
          </a:p>
          <a:p>
            <a:pPr marL="0" indent="0">
              <a:spcBef>
                <a:spcPts val="0"/>
              </a:spcBef>
              <a:buNone/>
            </a:pPr>
            <a:r>
              <a:rPr lang="en-US" dirty="0">
                <a:latin typeface="Courier New" panose="02070309020205020404" pitchFamily="49" charset="0"/>
                <a:cs typeface="Courier New" panose="02070309020205020404" pitchFamily="49" charset="0"/>
              </a:rPr>
              <a:t>}</a:t>
            </a:r>
          </a:p>
        </p:txBody>
      </p:sp>
      <p:sp>
        <p:nvSpPr>
          <p:cNvPr id="5" name="Text Placeholder 4"/>
          <p:cNvSpPr>
            <a:spLocks noGrp="1"/>
          </p:cNvSpPr>
          <p:nvPr>
            <p:ph type="body" sz="quarter" idx="13"/>
          </p:nvPr>
        </p:nvSpPr>
        <p:spPr/>
        <p:txBody>
          <a:bodyPr/>
          <a:lstStyle/>
          <a:p>
            <a:r>
              <a:rPr lang="en-US" dirty="0"/>
              <a:t>Source code File</a:t>
            </a:r>
          </a:p>
        </p:txBody>
      </p:sp>
      <p:sp>
        <p:nvSpPr>
          <p:cNvPr id="6" name="Title 5"/>
          <p:cNvSpPr>
            <a:spLocks noGrp="1"/>
          </p:cNvSpPr>
          <p:nvPr>
            <p:ph type="title"/>
          </p:nvPr>
        </p:nvSpPr>
        <p:spPr/>
        <p:txBody>
          <a:bodyPr/>
          <a:lstStyle/>
          <a:p>
            <a:r>
              <a:rPr lang="en-US" dirty="0"/>
              <a:t>Initializer List:</a:t>
            </a:r>
            <a:br>
              <a:rPr lang="en-US" dirty="0"/>
            </a:br>
            <a:r>
              <a:rPr lang="en-US" dirty="0"/>
              <a:t>Two-File Organization</a:t>
            </a:r>
          </a:p>
        </p:txBody>
      </p:sp>
      <p:cxnSp>
        <p:nvCxnSpPr>
          <p:cNvPr id="8" name="Straight Connector 7"/>
          <p:cNvCxnSpPr/>
          <p:nvPr/>
        </p:nvCxnSpPr>
        <p:spPr>
          <a:xfrm>
            <a:off x="6096000" y="2514600"/>
            <a:ext cx="0" cy="27432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202512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a:t>UML</a:t>
            </a:r>
          </a:p>
        </p:txBody>
      </p:sp>
      <p:sp>
        <p:nvSpPr>
          <p:cNvPr id="3" name="Content Placeholder 2"/>
          <p:cNvSpPr>
            <a:spLocks noGrp="1"/>
          </p:cNvSpPr>
          <p:nvPr>
            <p:ph sz="half" idx="2"/>
          </p:nvPr>
        </p:nvSpPr>
        <p:spPr>
          <a:xfrm>
            <a:off x="748145" y="3143250"/>
            <a:ext cx="5105539" cy="2596776"/>
          </a:xfrm>
        </p:spPr>
        <p:txBody>
          <a:bodyPr/>
          <a:lstStyle/>
          <a:p>
            <a:r>
              <a:rPr lang="fr-FR" dirty="0">
                <a:latin typeface="Courier New" panose="02070309020205020404" pitchFamily="49" charset="0"/>
                <a:cs typeface="Courier New" panose="02070309020205020404" pitchFamily="49" charset="0"/>
              </a:rPr>
              <a:t>+fraction(n: int = 0, d : int = 1)</a:t>
            </a:r>
            <a:endParaRPr lang="en-US" dirty="0">
              <a:latin typeface="Courier New" panose="02070309020205020404" pitchFamily="49" charset="0"/>
              <a:cs typeface="Courier New" panose="02070309020205020404" pitchFamily="49" charset="0"/>
            </a:endParaRPr>
          </a:p>
        </p:txBody>
      </p:sp>
      <p:sp>
        <p:nvSpPr>
          <p:cNvPr id="4" name="Content Placeholder 3"/>
          <p:cNvSpPr>
            <a:spLocks noGrp="1"/>
          </p:cNvSpPr>
          <p:nvPr>
            <p:ph sz="quarter" idx="4"/>
          </p:nvPr>
        </p:nvSpPr>
        <p:spPr>
          <a:xfrm>
            <a:off x="6338315" y="3143250"/>
            <a:ext cx="5253321" cy="2596776"/>
          </a:xfrm>
        </p:spPr>
        <p:txBody>
          <a:bodyPr/>
          <a:lstStyle/>
          <a:p>
            <a:r>
              <a:rPr lang="fr-FR" dirty="0">
                <a:latin typeface="Courier New" panose="02070309020205020404" pitchFamily="49" charset="0"/>
                <a:cs typeface="Courier New" panose="02070309020205020404" pitchFamily="49" charset="0"/>
              </a:rPr>
              <a:t>fraction(int n = 0, int d = 1);</a:t>
            </a:r>
          </a:p>
          <a:p>
            <a:r>
              <a:rPr lang="en-US" dirty="0">
                <a:latin typeface="Courier New" panose="02070309020205020404" pitchFamily="49" charset="0"/>
                <a:cs typeface="Courier New" panose="02070309020205020404" pitchFamily="49" charset="0"/>
              </a:rPr>
              <a:t>fraction(int n = 0, int d = 1)</a:t>
            </a:r>
          </a:p>
          <a:p>
            <a:pPr marL="0" indent="0">
              <a:buNone/>
            </a:pPr>
            <a:r>
              <a:rPr lang="en-US" dirty="0">
                <a:latin typeface="Courier New" panose="02070309020205020404" pitchFamily="49" charset="0"/>
                <a:cs typeface="Courier New" panose="02070309020205020404" pitchFamily="49" charset="0"/>
              </a:rPr>
              <a:t>    : numerator(n), denominator(d) {}</a:t>
            </a:r>
          </a:p>
        </p:txBody>
      </p:sp>
      <p:sp>
        <p:nvSpPr>
          <p:cNvPr id="5" name="Text Placeholder 4"/>
          <p:cNvSpPr>
            <a:spLocks noGrp="1"/>
          </p:cNvSpPr>
          <p:nvPr>
            <p:ph type="body" sz="quarter" idx="13"/>
          </p:nvPr>
        </p:nvSpPr>
        <p:spPr/>
        <p:txBody>
          <a:bodyPr/>
          <a:lstStyle/>
          <a:p>
            <a:r>
              <a:rPr lang="en-US" dirty="0"/>
              <a:t>C++</a:t>
            </a:r>
          </a:p>
        </p:txBody>
      </p:sp>
      <p:sp>
        <p:nvSpPr>
          <p:cNvPr id="6" name="Title 5"/>
          <p:cNvSpPr>
            <a:spLocks noGrp="1"/>
          </p:cNvSpPr>
          <p:nvPr>
            <p:ph type="title"/>
          </p:nvPr>
        </p:nvSpPr>
        <p:spPr/>
        <p:txBody>
          <a:bodyPr/>
          <a:lstStyle/>
          <a:p>
            <a:r>
              <a:rPr lang="en-US" dirty="0"/>
              <a:t>Default Arguments</a:t>
            </a:r>
            <a:br>
              <a:rPr lang="en-US" dirty="0"/>
            </a:br>
            <a:r>
              <a:rPr lang="en-US" dirty="0"/>
              <a:t>And Initializer Lists</a:t>
            </a:r>
          </a:p>
        </p:txBody>
      </p:sp>
      <p:cxnSp>
        <p:nvCxnSpPr>
          <p:cNvPr id="8" name="Straight Connector 7"/>
          <p:cNvCxnSpPr/>
          <p:nvPr/>
        </p:nvCxnSpPr>
        <p:spPr>
          <a:xfrm>
            <a:off x="6096000" y="2514600"/>
            <a:ext cx="0" cy="18288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87744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a:t>header file</a:t>
            </a:r>
          </a:p>
        </p:txBody>
      </p:sp>
      <p:sp>
        <p:nvSpPr>
          <p:cNvPr id="3" name="Content Placeholder 2"/>
          <p:cNvSpPr>
            <a:spLocks noGrp="1"/>
          </p:cNvSpPr>
          <p:nvPr>
            <p:ph sz="half" idx="2"/>
          </p:nvPr>
        </p:nvSpPr>
        <p:spPr>
          <a:xfrm>
            <a:off x="618835" y="3143250"/>
            <a:ext cx="5347855" cy="2596776"/>
          </a:xfrm>
        </p:spPr>
        <p:txBody>
          <a:bodyPr>
            <a:normAutofit/>
          </a:bodyPr>
          <a:lstStyle/>
          <a:p>
            <a:pPr marL="0" indent="0">
              <a:spcBef>
                <a:spcPts val="0"/>
              </a:spcBef>
              <a:buNone/>
            </a:pPr>
            <a:r>
              <a:rPr lang="en-US" dirty="0">
                <a:latin typeface="Courier New" panose="02070309020205020404" pitchFamily="49" charset="0"/>
                <a:cs typeface="Courier New" panose="02070309020205020404" pitchFamily="49" charset="0"/>
              </a:rPr>
              <a:t>class fraction</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r>
              <a:rPr lang="en-US" dirty="0">
                <a:latin typeface="Courier New" panose="02070309020205020404" pitchFamily="49" charset="0"/>
                <a:cs typeface="Courier New" panose="02070309020205020404" pitchFamily="49" charset="0"/>
              </a:rPr>
              <a:t>    private:</a:t>
            </a:r>
          </a:p>
          <a:p>
            <a:pPr marL="0" indent="0">
              <a:spcBef>
                <a:spcPts val="0"/>
              </a:spcBef>
              <a:buNone/>
            </a:pPr>
            <a:r>
              <a:rPr lang="en-US" dirty="0">
                <a:latin typeface="Courier New" panose="02070309020205020404" pitchFamily="49" charset="0"/>
                <a:cs typeface="Courier New" panose="02070309020205020404" pitchFamily="49" charset="0"/>
              </a:rPr>
              <a:t>	int	numerator;</a:t>
            </a:r>
          </a:p>
          <a:p>
            <a:pPr marL="0" indent="0">
              <a:spcBef>
                <a:spcPts val="0"/>
              </a:spcBef>
              <a:buNone/>
            </a:pPr>
            <a:r>
              <a:rPr lang="en-US" dirty="0">
                <a:latin typeface="Courier New" panose="02070309020205020404" pitchFamily="49" charset="0"/>
                <a:cs typeface="Courier New" panose="02070309020205020404" pitchFamily="49" charset="0"/>
              </a:rPr>
              <a:t>	int	denominator;</a:t>
            </a:r>
          </a:p>
          <a:p>
            <a:pPr marL="0" indent="0">
              <a:spcBef>
                <a:spcPts val="0"/>
              </a:spcBef>
              <a:buNone/>
            </a:pPr>
            <a:r>
              <a:rPr lang="en-US" dirty="0">
                <a:latin typeface="Courier New" panose="02070309020205020404" pitchFamily="49" charset="0"/>
                <a:cs typeface="Courier New" panose="02070309020205020404" pitchFamily="49" charset="0"/>
              </a:rPr>
              <a:t>    public:</a:t>
            </a:r>
          </a:p>
          <a:p>
            <a:pPr marL="0" indent="0">
              <a:spcBef>
                <a:spcPts val="0"/>
              </a:spcBef>
              <a:buNone/>
            </a:pPr>
            <a:r>
              <a:rPr lang="en-US" dirty="0">
                <a:latin typeface="Courier New" panose="02070309020205020404" pitchFamily="49" charset="0"/>
                <a:cs typeface="Courier New" panose="02070309020205020404" pitchFamily="49" charset="0"/>
              </a:rPr>
              <a:t>	fraction(int n = 0, int d = 1);</a:t>
            </a:r>
          </a:p>
          <a:p>
            <a:pPr marL="0" indent="0">
              <a:spcBef>
                <a:spcPts val="0"/>
              </a:spcBef>
              <a:buNone/>
            </a:pPr>
            <a:r>
              <a:rPr lang="en-US" dirty="0">
                <a:latin typeface="Courier New" panose="02070309020205020404" pitchFamily="49" charset="0"/>
                <a:cs typeface="Courier New" panose="02070309020205020404" pitchFamily="49" charset="0"/>
              </a:rPr>
              <a:t>};</a:t>
            </a:r>
          </a:p>
        </p:txBody>
      </p:sp>
      <p:sp>
        <p:nvSpPr>
          <p:cNvPr id="4" name="Content Placeholder 3"/>
          <p:cNvSpPr>
            <a:spLocks noGrp="1"/>
          </p:cNvSpPr>
          <p:nvPr>
            <p:ph sz="quarter" idx="4"/>
          </p:nvPr>
        </p:nvSpPr>
        <p:spPr>
          <a:xfrm>
            <a:off x="6338316" y="3143250"/>
            <a:ext cx="5244084" cy="2596776"/>
          </a:xfrm>
        </p:spPr>
        <p:txBody>
          <a:bodyPr>
            <a:normAutofit/>
          </a:bodyPr>
          <a:lstStyle/>
          <a:p>
            <a:pPr marL="0" indent="0">
              <a:spcBef>
                <a:spcPts val="0"/>
              </a:spcBef>
              <a:buNone/>
            </a:pPr>
            <a:r>
              <a:rPr lang="en-US" dirty="0">
                <a:latin typeface="Courier New" panose="02070309020205020404" pitchFamily="49" charset="0"/>
                <a:cs typeface="Courier New" panose="02070309020205020404" pitchFamily="49" charset="0"/>
              </a:rPr>
              <a:t>fraction::fraction(int n, int d)</a:t>
            </a:r>
          </a:p>
          <a:p>
            <a:pPr marL="0" indent="0">
              <a:spcBef>
                <a:spcPts val="0"/>
              </a:spcBef>
              <a:buNone/>
            </a:pPr>
            <a:r>
              <a:rPr lang="en-US" dirty="0">
                <a:latin typeface="Courier New" panose="02070309020205020404" pitchFamily="49" charset="0"/>
                <a:cs typeface="Courier New" panose="02070309020205020404" pitchFamily="49" charset="0"/>
              </a:rPr>
              <a:t>    : numerator(n), denominator(d)</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r>
              <a:rPr lang="en-US" dirty="0">
                <a:latin typeface="Courier New" panose="02070309020205020404" pitchFamily="49" charset="0"/>
                <a:cs typeface="Courier New" panose="02070309020205020404" pitchFamily="49" charset="0"/>
              </a:rPr>
              <a:t>	.</a:t>
            </a:r>
          </a:p>
          <a:p>
            <a:pPr marL="0" indent="0">
              <a:spcBef>
                <a:spcPts val="0"/>
              </a:spcBef>
              <a:buNone/>
            </a:pPr>
            <a:r>
              <a:rPr lang="en-US" dirty="0">
                <a:latin typeface="Courier New" panose="02070309020205020404" pitchFamily="49" charset="0"/>
                <a:cs typeface="Courier New" panose="02070309020205020404" pitchFamily="49" charset="0"/>
              </a:rPr>
              <a:t>	.</a:t>
            </a:r>
          </a:p>
          <a:p>
            <a:pPr marL="0" indent="0">
              <a:spcBef>
                <a:spcPts val="0"/>
              </a:spcBef>
              <a:buNone/>
            </a:pPr>
            <a:r>
              <a:rPr lang="en-US" dirty="0">
                <a:latin typeface="Courier New" panose="02070309020205020404" pitchFamily="49" charset="0"/>
                <a:cs typeface="Courier New" panose="02070309020205020404" pitchFamily="49" charset="0"/>
              </a:rPr>
              <a:t>	.</a:t>
            </a:r>
          </a:p>
          <a:p>
            <a:pPr marL="0" indent="0">
              <a:spcBef>
                <a:spcPts val="0"/>
              </a:spcBef>
              <a:buNone/>
            </a:pPr>
            <a:r>
              <a:rPr lang="en-US" dirty="0">
                <a:latin typeface="Courier New" panose="02070309020205020404" pitchFamily="49" charset="0"/>
                <a:cs typeface="Courier New" panose="02070309020205020404" pitchFamily="49" charset="0"/>
              </a:rPr>
              <a:t>}</a:t>
            </a:r>
          </a:p>
        </p:txBody>
      </p:sp>
      <p:sp>
        <p:nvSpPr>
          <p:cNvPr id="5" name="Text Placeholder 4"/>
          <p:cNvSpPr>
            <a:spLocks noGrp="1"/>
          </p:cNvSpPr>
          <p:nvPr>
            <p:ph type="body" sz="quarter" idx="13"/>
          </p:nvPr>
        </p:nvSpPr>
        <p:spPr/>
        <p:txBody>
          <a:bodyPr/>
          <a:lstStyle/>
          <a:p>
            <a:r>
              <a:rPr lang="en-US" dirty="0"/>
              <a:t>Source Code File</a:t>
            </a:r>
          </a:p>
        </p:txBody>
      </p:sp>
      <p:sp>
        <p:nvSpPr>
          <p:cNvPr id="6" name="Title 5"/>
          <p:cNvSpPr>
            <a:spLocks noGrp="1"/>
          </p:cNvSpPr>
          <p:nvPr>
            <p:ph type="title"/>
          </p:nvPr>
        </p:nvSpPr>
        <p:spPr/>
        <p:txBody>
          <a:bodyPr/>
          <a:lstStyle/>
          <a:p>
            <a:r>
              <a:rPr lang="en-US" dirty="0"/>
              <a:t>Default Arguments:</a:t>
            </a:r>
            <a:br>
              <a:rPr lang="en-US" dirty="0"/>
            </a:br>
            <a:r>
              <a:rPr lang="en-US" dirty="0"/>
              <a:t>Two-File Organization</a:t>
            </a:r>
          </a:p>
        </p:txBody>
      </p:sp>
      <p:cxnSp>
        <p:nvCxnSpPr>
          <p:cNvPr id="8" name="Straight Connector 7"/>
          <p:cNvCxnSpPr/>
          <p:nvPr/>
        </p:nvCxnSpPr>
        <p:spPr>
          <a:xfrm>
            <a:off x="6096000" y="2514600"/>
            <a:ext cx="0" cy="27432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0114703"/>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483</TotalTime>
  <Words>1650</Words>
  <Application>Microsoft Office PowerPoint</Application>
  <PresentationFormat>Widescreen</PresentationFormat>
  <Paragraphs>137</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Courier New</vt:lpstr>
      <vt:lpstr>Gill Sans MT</vt:lpstr>
      <vt:lpstr>Parcel</vt:lpstr>
      <vt:lpstr>Constructors and Initializer Lists</vt:lpstr>
      <vt:lpstr>Constructors and Their Characteristics</vt:lpstr>
      <vt:lpstr>Five Kinds of Constructors</vt:lpstr>
      <vt:lpstr>Initializer List Notation</vt:lpstr>
      <vt:lpstr>Example Initializer List Notation</vt:lpstr>
      <vt:lpstr>Initializing Member Variables</vt:lpstr>
      <vt:lpstr>Initializer List: Two-File Organization</vt:lpstr>
      <vt:lpstr>Default Arguments And Initializer Lists</vt:lpstr>
      <vt:lpstr>Default Arguments: Two-File Organization</vt:lpstr>
      <vt:lpstr>Limits of Direct Initialization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Operators and Operands</dc:title>
  <dc:creator>Delroy Brinkerhoff</dc:creator>
  <cp:lastModifiedBy>Delroy Brinkerhoff</cp:lastModifiedBy>
  <cp:revision>24</cp:revision>
  <dcterms:created xsi:type="dcterms:W3CDTF">2016-07-13T22:03:45Z</dcterms:created>
  <dcterms:modified xsi:type="dcterms:W3CDTF">2022-09-09T21:02:26Z</dcterms:modified>
</cp:coreProperties>
</file>