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heme/theme2.xml" ContentType="application/vnd.openxmlformats-officedocument.theme+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notesSlides/notesSlide1.xml" ContentType="application/vnd.openxmlformats-officedocument.presentationml.notesSlide+xml"/>
  <Override PartName="/ppt/tags/tag33.xml" ContentType="application/vnd.openxmlformats-officedocument.presentationml.tags+xml"/>
  <Override PartName="/ppt/tags/tag34.xml" ContentType="application/vnd.openxmlformats-officedocument.presentationml.tags+xml"/>
  <Override PartName="/ppt/notesSlides/notesSlide2.xml" ContentType="application/vnd.openxmlformats-officedocument.presentationml.notesSlide+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notesSlides/notesSlide3.xml" ContentType="application/vnd.openxmlformats-officedocument.presentationml.notesSlide+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notesSlides/notesSlide4.xml" ContentType="application/vnd.openxmlformats-officedocument.presentationml.notesSlide+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sldIdLst>
    <p:sldId id="256" r:id="rId2"/>
    <p:sldId id="257" r:id="rId3"/>
    <p:sldId id="262" r:id="rId4"/>
    <p:sldId id="261" r:id="rId5"/>
    <p:sldId id="260"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6" d="100"/>
          <a:sy n="106" d="100"/>
        </p:scale>
        <p:origin x="75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A9B5E81-C147-4DC9-B0C9-D3812F7D788A}" type="datetimeFigureOut">
              <a:rPr lang="en-US" smtClean="0"/>
              <a:t>12/4/2025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BBCB564-716D-4739-8D4C-32BD25E7623E}" type="slidenum">
              <a:rPr lang="en-US" smtClean="0"/>
              <a:t>‹#›</a:t>
            </a:fld>
            <a:endParaRPr lang="en-US"/>
          </a:p>
        </p:txBody>
      </p:sp>
    </p:spTree>
    <p:extLst>
      <p:ext uri="{BB962C8B-B14F-4D97-AF65-F5344CB8AC3E}">
        <p14:creationId xmlns:p14="http://schemas.microsoft.com/office/powerpoint/2010/main" val="14327538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Encapsulation is the first characteristic of an object-oriented system. It describes how objects package their data and operations together in an entity that programs treat as a whole. Objects expose their function signatures to client code by making them public, but hide their data by making it private. Objects never expose the bodies of their functions to client code. In this way, they separate their implementation from their public interface.</a:t>
            </a:r>
          </a:p>
          <a:p>
            <a:endParaRPr lang="en-US" dirty="0"/>
          </a:p>
        </p:txBody>
      </p:sp>
      <p:sp>
        <p:nvSpPr>
          <p:cNvPr id="4" name="Slide Number Placeholder 3"/>
          <p:cNvSpPr>
            <a:spLocks noGrp="1"/>
          </p:cNvSpPr>
          <p:nvPr>
            <p:ph type="sldNum" sz="quarter" idx="5"/>
          </p:nvPr>
        </p:nvSpPr>
        <p:spPr/>
        <p:txBody>
          <a:bodyPr/>
          <a:lstStyle/>
          <a:p>
            <a:fld id="{6BBCB564-716D-4739-8D4C-32BD25E7623E}" type="slidenum">
              <a:rPr lang="en-US" smtClean="0"/>
              <a:t>1</a:t>
            </a:fld>
            <a:endParaRPr lang="en-US"/>
          </a:p>
        </p:txBody>
      </p:sp>
    </p:spTree>
    <p:extLst>
      <p:ext uri="{BB962C8B-B14F-4D97-AF65-F5344CB8AC3E}">
        <p14:creationId xmlns:p14="http://schemas.microsoft.com/office/powerpoint/2010/main" val="17461146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Encapsulation notwithstanding, sometimes client programs have a legitimate need to access an object’s private data. The conflict seems to force developers to choose between encapsulation, denying legitimate access, and making the data public, sacrificing encapsulation. Fortunately, the object-oriented paradigm provides a third alternative: getter and setter functions.</a:t>
            </a:r>
          </a:p>
          <a:p>
            <a:r>
              <a:rPr lang="en-US" sz="1200" kern="1200" dirty="0">
                <a:solidFill>
                  <a:schemeClr val="tx1"/>
                </a:solidFill>
                <a:effectLst/>
                <a:latin typeface="+mn-lt"/>
                <a:ea typeface="+mn-ea"/>
                <a:cs typeface="+mn-cs"/>
              </a:rPr>
              <a:t>Getter functions allow clients to retrieve data from a supplier object safely. They maintain safety and encapsulation by returning a copy of the value stored in a member variable, or returning a constant pointer or reference. This technique allows a client to use the data without changing the supplier object.</a:t>
            </a:r>
          </a:p>
          <a:p>
            <a:r>
              <a:rPr lang="en-US" sz="1200" kern="1200" dirty="0">
                <a:solidFill>
                  <a:schemeClr val="tx1"/>
                </a:solidFill>
                <a:effectLst/>
                <a:latin typeface="+mn-lt"/>
                <a:ea typeface="+mn-ea"/>
                <a:cs typeface="+mn-cs"/>
              </a:rPr>
              <a:t>Although setter functions allow clients to change an object, they permit the class designer to maintain some control over the stored data by performing validation (rejecting unreasonable values), conversion (e.g., from feet to meters), and formatting (e.g., a standard date format).</a:t>
            </a:r>
          </a:p>
          <a:p>
            <a:endParaRPr lang="en-US" dirty="0"/>
          </a:p>
        </p:txBody>
      </p:sp>
      <p:sp>
        <p:nvSpPr>
          <p:cNvPr id="4" name="Slide Number Placeholder 3"/>
          <p:cNvSpPr>
            <a:spLocks noGrp="1"/>
          </p:cNvSpPr>
          <p:nvPr>
            <p:ph type="sldNum" sz="quarter" idx="5"/>
          </p:nvPr>
        </p:nvSpPr>
        <p:spPr/>
        <p:txBody>
          <a:bodyPr/>
          <a:lstStyle/>
          <a:p>
            <a:fld id="{6BBCB564-716D-4739-8D4C-32BD25E7623E}" type="slidenum">
              <a:rPr lang="en-US" smtClean="0"/>
              <a:t>2</a:t>
            </a:fld>
            <a:endParaRPr lang="en-US"/>
          </a:p>
        </p:txBody>
      </p:sp>
    </p:spTree>
    <p:extLst>
      <p:ext uri="{BB962C8B-B14F-4D97-AF65-F5344CB8AC3E}">
        <p14:creationId xmlns:p14="http://schemas.microsoft.com/office/powerpoint/2010/main" val="19307879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Some simple examples help distinguish legitimate from illegitimate variable access. First, imagine that a client program is calculating a person’s taxes using data stored in an instance of a “Person” class. In the U.S., that process requires the person’s name, address, and Social Security number. If the person moves, the program must update the address. Second, recall that we previously saw how to implement a stack as an array and use a stack pointer as an index to indicate where the next push or pop operation occurs. The stack pointer also represents the stack’s size, which a client may need.</a:t>
            </a:r>
          </a:p>
          <a:p>
            <a:r>
              <a:rPr lang="en-US" sz="1200" kern="1200" dirty="0">
                <a:solidFill>
                  <a:schemeClr val="tx1"/>
                </a:solidFill>
                <a:effectLst/>
                <a:latin typeface="+mn-lt"/>
                <a:ea typeface="+mn-ea"/>
                <a:cs typeface="+mn-cs"/>
              </a:rPr>
              <a:t>Alternatively, when the U.S. government assigns a person a Social Security number, the identification is permanent, and clients shouldn’t change it. Or, if a client changes the value of the stack pointer outside of the push or pop operations, it corrupts the stack, losing data or implying non-existent data.</a:t>
            </a:r>
          </a:p>
          <a:p>
            <a:r>
              <a:rPr lang="en-US" sz="1200" kern="1200" dirty="0">
                <a:solidFill>
                  <a:schemeClr val="tx1"/>
                </a:solidFill>
                <a:effectLst/>
                <a:latin typeface="+mn-lt"/>
                <a:ea typeface="+mn-ea"/>
                <a:cs typeface="+mn-cs"/>
              </a:rPr>
              <a:t>Class developers control access by choosing which member variables to give getter or setter functions. They are not obligated to provide all variables with access functions, or to provide both functions to any variable. Access functions help separate a class’s implementation from its public interface.</a:t>
            </a:r>
          </a:p>
          <a:p>
            <a:endParaRPr lang="en-US" dirty="0"/>
          </a:p>
        </p:txBody>
      </p:sp>
      <p:sp>
        <p:nvSpPr>
          <p:cNvPr id="4" name="Slide Number Placeholder 3"/>
          <p:cNvSpPr>
            <a:spLocks noGrp="1"/>
          </p:cNvSpPr>
          <p:nvPr>
            <p:ph type="sldNum" sz="quarter" idx="5"/>
          </p:nvPr>
        </p:nvSpPr>
        <p:spPr/>
        <p:txBody>
          <a:bodyPr/>
          <a:lstStyle/>
          <a:p>
            <a:fld id="{6BBCB564-716D-4739-8D4C-32BD25E7623E}" type="slidenum">
              <a:rPr lang="en-US" smtClean="0"/>
              <a:t>3</a:t>
            </a:fld>
            <a:endParaRPr lang="en-US"/>
          </a:p>
        </p:txBody>
      </p:sp>
    </p:spTree>
    <p:extLst>
      <p:ext uri="{BB962C8B-B14F-4D97-AF65-F5344CB8AC3E}">
        <p14:creationId xmlns:p14="http://schemas.microsoft.com/office/powerpoint/2010/main" val="713440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Class developers derive setter and getter function names from the associated member variables using a well-established naming convention. The return type of getters and the parameter type of setters match the variable’s type. Getters prepend the word “get” to the variable’s name, while setters prepend “set.” C++ developers usually follow one of two conventions: they join the “get” or “set” to the variable names using camel case (aka, camel notation) or an underscore. Sometimes developers may name access functions to reflect their purpose. For example, when returning a stack pointer as the stack’s size, the developer may name the function “</a:t>
            </a:r>
            <a:r>
              <a:rPr lang="en-US" sz="1200" kern="1200" dirty="0" err="1">
                <a:solidFill>
                  <a:schemeClr val="tx1"/>
                </a:solidFill>
                <a:effectLst/>
                <a:latin typeface="+mn-lt"/>
                <a:ea typeface="+mn-ea"/>
                <a:cs typeface="+mn-cs"/>
              </a:rPr>
              <a:t>get_size</a:t>
            </a:r>
            <a:r>
              <a:rPr lang="en-US" sz="1200" kern="1200" dirty="0">
                <a:solidFill>
                  <a:schemeClr val="tx1"/>
                </a:solidFill>
                <a:effectLst/>
                <a:latin typeface="+mn-lt"/>
                <a:ea typeface="+mn-ea"/>
                <a:cs typeface="+mn-cs"/>
              </a:rPr>
              <a:t>” or simply “size.”</a:t>
            </a:r>
          </a:p>
          <a:p>
            <a:endParaRPr lang="en-US" dirty="0"/>
          </a:p>
        </p:txBody>
      </p:sp>
      <p:sp>
        <p:nvSpPr>
          <p:cNvPr id="4" name="Slide Number Placeholder 3"/>
          <p:cNvSpPr>
            <a:spLocks noGrp="1"/>
          </p:cNvSpPr>
          <p:nvPr>
            <p:ph type="sldNum" sz="quarter" idx="5"/>
          </p:nvPr>
        </p:nvSpPr>
        <p:spPr/>
        <p:txBody>
          <a:bodyPr/>
          <a:lstStyle/>
          <a:p>
            <a:fld id="{6BBCB564-716D-4739-8D4C-32BD25E7623E}" type="slidenum">
              <a:rPr lang="en-US" smtClean="0"/>
              <a:t>4</a:t>
            </a:fld>
            <a:endParaRPr lang="en-US"/>
          </a:p>
        </p:txBody>
      </p:sp>
    </p:spTree>
    <p:extLst>
      <p:ext uri="{BB962C8B-B14F-4D97-AF65-F5344CB8AC3E}">
        <p14:creationId xmlns:p14="http://schemas.microsoft.com/office/powerpoint/2010/main" val="22093216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An example makes it much easier to understand how separating the interface from the implementation allows a class designer to modify a class. Suppose that a class designer creates a stack class with the illustrated member functions. “push” and “pop” add and remove data from the stack, and “size” returns the number of elements currently stored on the stack.</a:t>
            </a:r>
          </a:p>
          <a:p>
            <a:r>
              <a:rPr lang="en-US" sz="1200" kern="1200" dirty="0">
                <a:solidFill>
                  <a:schemeClr val="tx1"/>
                </a:solidFill>
                <a:effectLst/>
                <a:latin typeface="+mn-lt"/>
                <a:ea typeface="+mn-ea"/>
                <a:cs typeface="+mn-cs"/>
              </a:rPr>
              <a:t>Imagine that the first implementation uses an array with a stack pointer pointing to the top of the stack. Each push operation increases the stack pointer, and each pop operation decreases it. The developer </a:t>
            </a:r>
            <a:r>
              <a:rPr lang="en-US" sz="1200" i="1" kern="1200" dirty="0">
                <a:solidFill>
                  <a:schemeClr val="tx1"/>
                </a:solidFill>
                <a:effectLst/>
                <a:latin typeface="+mn-lt"/>
                <a:ea typeface="+mn-ea"/>
                <a:cs typeface="+mn-cs"/>
              </a:rPr>
              <a:t>could</a:t>
            </a:r>
            <a:r>
              <a:rPr lang="en-US" sz="1200" kern="1200" dirty="0">
                <a:solidFill>
                  <a:schemeClr val="tx1"/>
                </a:solidFill>
                <a:effectLst/>
                <a:latin typeface="+mn-lt"/>
                <a:ea typeface="+mn-ea"/>
                <a:cs typeface="+mn-cs"/>
              </a:rPr>
              <a:t> expose the stack pointer for the client to use as the stack’s size, but instead provides the “size” function.</a:t>
            </a:r>
          </a:p>
          <a:p>
            <a:r>
              <a:rPr lang="en-US" sz="1200" kern="1200" dirty="0">
                <a:solidFill>
                  <a:schemeClr val="tx1"/>
                </a:solidFill>
                <a:effectLst/>
                <a:latin typeface="+mn-lt"/>
                <a:ea typeface="+mn-ea"/>
                <a:cs typeface="+mn-cs"/>
              </a:rPr>
              <a:t>Now, imagine that for some reason, the developer chooses to reimplement the stack as a linked list. The list version organizes the stored data differently from the array version. Consequently, the “push” and “pop” functions perform their tasks differently. However, if the list version retains the function prototypes or signatures, clients can continue to use the stack “unaware” of the change.</a:t>
            </a:r>
          </a:p>
          <a:p>
            <a:r>
              <a:rPr lang="en-US" sz="1200" kern="1200" dirty="0">
                <a:solidFill>
                  <a:schemeClr val="tx1"/>
                </a:solidFill>
                <a:effectLst/>
                <a:latin typeface="+mn-lt"/>
                <a:ea typeface="+mn-ea"/>
                <a:cs typeface="+mn-cs"/>
              </a:rPr>
              <a:t>However, the list version no longer has a stack pointer. If the original array version had exposed the stack pointer, the new version would be obliged to maintain it to prevent breaking existing client code. The size function separates the implementation from the interface, allowing the class developer to provide the needed information in another way. The function bodies are free to change while the signatures remain stable. This benefit applies generally to all access functions.</a:t>
            </a:r>
          </a:p>
          <a:p>
            <a:endParaRPr lang="en-US" dirty="0"/>
          </a:p>
        </p:txBody>
      </p:sp>
      <p:sp>
        <p:nvSpPr>
          <p:cNvPr id="4" name="Slide Number Placeholder 3"/>
          <p:cNvSpPr>
            <a:spLocks noGrp="1"/>
          </p:cNvSpPr>
          <p:nvPr>
            <p:ph type="sldNum" sz="quarter" idx="5"/>
          </p:nvPr>
        </p:nvSpPr>
        <p:spPr/>
        <p:txBody>
          <a:bodyPr/>
          <a:lstStyle/>
          <a:p>
            <a:fld id="{6BBCB564-716D-4739-8D4C-32BD25E7623E}" type="slidenum">
              <a:rPr lang="en-US" smtClean="0"/>
              <a:t>5</a:t>
            </a:fld>
            <a:endParaRPr lang="en-US"/>
          </a:p>
        </p:txBody>
      </p:sp>
    </p:spTree>
    <p:extLst>
      <p:ext uri="{BB962C8B-B14F-4D97-AF65-F5344CB8AC3E}">
        <p14:creationId xmlns:p14="http://schemas.microsoft.com/office/powerpoint/2010/main" val="14642143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slideMaster" Target="../slideMasters/slideMaster1.xml"/><Relationship Id="rId5" Type="http://schemas.openxmlformats.org/officeDocument/2006/relationships/tags" Target="../tags/tag10.xml"/><Relationship Id="rId4" Type="http://schemas.openxmlformats.org/officeDocument/2006/relationships/tags" Target="../tags/tag9.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slideMaster" Target="../slideMasters/slideMaster1.xml"/><Relationship Id="rId5" Type="http://schemas.openxmlformats.org/officeDocument/2006/relationships/tags" Target="../tags/tag15.xml"/><Relationship Id="rId4" Type="http://schemas.openxmlformats.org/officeDocument/2006/relationships/tags" Target="../tags/tag1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18.xml"/><Relationship Id="rId7" Type="http://schemas.openxmlformats.org/officeDocument/2006/relationships/slideMaster" Target="../slideMasters/slideMaster1.xml"/><Relationship Id="rId2" Type="http://schemas.openxmlformats.org/officeDocument/2006/relationships/tags" Target="../tags/tag17.xml"/><Relationship Id="rId1" Type="http://schemas.openxmlformats.org/officeDocument/2006/relationships/tags" Target="../tags/tag16.xml"/><Relationship Id="rId6" Type="http://schemas.openxmlformats.org/officeDocument/2006/relationships/tags" Target="../tags/tag21.xml"/><Relationship Id="rId5" Type="http://schemas.openxmlformats.org/officeDocument/2006/relationships/tags" Target="../tags/tag20.xml"/><Relationship Id="rId4" Type="http://schemas.openxmlformats.org/officeDocument/2006/relationships/tags" Target="../tags/tag19.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29.xml"/><Relationship Id="rId3" Type="http://schemas.openxmlformats.org/officeDocument/2006/relationships/tags" Target="../tags/tag24.xml"/><Relationship Id="rId7" Type="http://schemas.openxmlformats.org/officeDocument/2006/relationships/tags" Target="../tags/tag28.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custDataLst>
              <p:tags r:id="rId2"/>
            </p:custDataLst>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12/4/2025</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12/4/2025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12/4/2025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idx="1"/>
            <p:custDataLst>
              <p:tags r:id="rId2"/>
            </p:custDataLst>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12/4/2025</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12/4/2025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sz="half" idx="1"/>
            <p:custDataLst>
              <p:tags r:id="rId2"/>
            </p:custDataLst>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custDataLst>
              <p:tags r:id="rId3"/>
            </p:custDataLst>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custDataLst>
              <p:tags r:id="rId4"/>
            </p:custDataLst>
          </p:nvPr>
        </p:nvSpPr>
        <p:spPr/>
        <p:txBody>
          <a:bodyPr/>
          <a:lstStyle/>
          <a:p>
            <a:fld id="{B40FB4B4-2185-4162-9846-7C5876CD7D32}" type="datetimeFigureOut">
              <a:rPr lang="en-US" smtClean="0"/>
              <a:t>12/4/2025</a:t>
            </a:fld>
            <a:endParaRPr lang="en-US" dirty="0"/>
          </a:p>
        </p:txBody>
      </p:sp>
      <p:sp>
        <p:nvSpPr>
          <p:cNvPr id="9" name="Footer Placeholder 8"/>
          <p:cNvSpPr>
            <a:spLocks noGrp="1"/>
          </p:cNvSpPr>
          <p:nvPr>
            <p:ph type="ftr" sz="quarter" idx="11"/>
            <p:custDataLst>
              <p:tags r:id="rId5"/>
            </p:custDataLst>
          </p:nvPr>
        </p:nvSpPr>
        <p:spPr/>
        <p:txBody>
          <a:bodyPr/>
          <a:lstStyle/>
          <a:p>
            <a:endParaRPr lang="en-US" dirty="0"/>
          </a:p>
        </p:txBody>
      </p:sp>
      <p:sp>
        <p:nvSpPr>
          <p:cNvPr id="10" name="Slide Number Placeholder 9"/>
          <p:cNvSpPr>
            <a:spLocks noGrp="1"/>
          </p:cNvSpPr>
          <p:nvPr>
            <p:ph type="sldNum" sz="quarter" idx="12"/>
            <p:custDataLst>
              <p:tags r:id="rId6"/>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custDataLst>
              <p:tags r:id="rId1"/>
            </p:custDataLst>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custDataLst>
              <p:tags r:id="rId2"/>
            </p:custDataLst>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custDataLst>
              <p:tags r:id="rId3"/>
            </p:custDataLst>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custDataLst>
              <p:tags r:id="rId4"/>
            </p:custDataLst>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custDataLst>
              <p:tags r:id="rId5"/>
            </p:custDataLst>
          </p:nvPr>
        </p:nvSpPr>
        <p:spPr/>
        <p:txBody>
          <a:bodyPr/>
          <a:lstStyle/>
          <a:p>
            <a:fld id="{B40FB4B4-2185-4162-9846-7C5876CD7D32}" type="datetimeFigureOut">
              <a:rPr lang="en-US" smtClean="0"/>
              <a:t>12/4/2025</a:t>
            </a:fld>
            <a:endParaRPr lang="en-US" dirty="0"/>
          </a:p>
        </p:txBody>
      </p:sp>
      <p:sp>
        <p:nvSpPr>
          <p:cNvPr id="8" name="Footer Placeholder 7"/>
          <p:cNvSpPr>
            <a:spLocks noGrp="1"/>
          </p:cNvSpPr>
          <p:nvPr>
            <p:ph type="ftr" sz="quarter" idx="11"/>
            <p:custDataLst>
              <p:tags r:id="rId6"/>
            </p:custDataLst>
          </p:nvPr>
        </p:nvSpPr>
        <p:spPr/>
        <p:txBody>
          <a:bodyPr/>
          <a:lstStyle/>
          <a:p>
            <a:endParaRPr lang="en-US" dirty="0"/>
          </a:p>
        </p:txBody>
      </p:sp>
      <p:sp>
        <p:nvSpPr>
          <p:cNvPr id="9" name="Slide Number Placeholder 8"/>
          <p:cNvSpPr>
            <a:spLocks noGrp="1"/>
          </p:cNvSpPr>
          <p:nvPr>
            <p:ph type="sldNum" sz="quarter" idx="12"/>
            <p:custDataLst>
              <p:tags r:id="rId7"/>
            </p:custDataLst>
          </p:nvPr>
        </p:nvSpPr>
        <p:spPr/>
        <p:txBody>
          <a:bodyPr/>
          <a:lstStyle/>
          <a:p>
            <a:fld id="{BD0C1318-927F-4BC9-B599-DD0BEB3764AB}" type="slidenum">
              <a:rPr lang="en-US" smtClean="0"/>
              <a:t>‹#›</a:t>
            </a:fld>
            <a:endParaRPr lang="en-US" dirty="0"/>
          </a:p>
        </p:txBody>
      </p:sp>
      <p:sp>
        <p:nvSpPr>
          <p:cNvPr id="10" name="Title 9"/>
          <p:cNvSpPr>
            <a:spLocks noGrp="1"/>
          </p:cNvSpPr>
          <p:nvPr>
            <p:ph type="title"/>
            <p:custDataLst>
              <p:tags r:id="rId8"/>
            </p:custDataLst>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0FB4B4-2185-4162-9846-7C5876CD7D32}" type="datetimeFigureOut">
              <a:rPr lang="en-US" smtClean="0"/>
              <a:t>12/4/2025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12/4/2025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12/4/2025</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12/4/2025</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custDataLst>
              <p:tags r:id="rId13"/>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custDataLst>
              <p:tags r:id="rId14"/>
            </p:custDataLst>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custDataLst>
              <p:tags r:id="rId15"/>
            </p:custDataLst>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12/4/2025</a:t>
            </a:fld>
            <a:endParaRPr lang="en-US" dirty="0"/>
          </a:p>
        </p:txBody>
      </p:sp>
      <p:sp>
        <p:nvSpPr>
          <p:cNvPr id="5" name="Footer Placeholder 4"/>
          <p:cNvSpPr>
            <a:spLocks noGrp="1"/>
          </p:cNvSpPr>
          <p:nvPr>
            <p:ph type="ftr" sz="quarter" idx="3"/>
            <p:custDataLst>
              <p:tags r:id="rId16"/>
            </p:custDataLst>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custDataLst>
              <p:tags r:id="rId17"/>
            </p:custDataLst>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dirty="0"/>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32.xml"/><Relationship Id="rId2" Type="http://schemas.openxmlformats.org/officeDocument/2006/relationships/tags" Target="../tags/tag31.xml"/><Relationship Id="rId1" Type="http://schemas.openxmlformats.org/officeDocument/2006/relationships/tags" Target="../tags/tag30.xml"/><Relationship Id="rId5" Type="http://schemas.openxmlformats.org/officeDocument/2006/relationships/notesSlide" Target="../notesSlides/notesSlide1.xml"/><Relationship Id="rId4"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4.xml"/><Relationship Id="rId1" Type="http://schemas.openxmlformats.org/officeDocument/2006/relationships/tags" Target="../tags/tag33.xml"/><Relationship Id="rId4"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tags" Target="../tags/tag37.xml"/><Relationship Id="rId7" Type="http://schemas.openxmlformats.org/officeDocument/2006/relationships/notesSlide" Target="../notesSlides/notesSlide3.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Layout" Target="../slideLayouts/slideLayout5.xml"/><Relationship Id="rId5" Type="http://schemas.openxmlformats.org/officeDocument/2006/relationships/tags" Target="../tags/tag39.xml"/><Relationship Id="rId4" Type="http://schemas.openxmlformats.org/officeDocument/2006/relationships/tags" Target="../tags/tag38.xml"/></Relationships>
</file>

<file path=ppt/slides/_rels/slide4.xml.rels><?xml version="1.0" encoding="UTF-8" standalone="yes"?>
<Relationships xmlns="http://schemas.openxmlformats.org/package/2006/relationships"><Relationship Id="rId3" Type="http://schemas.openxmlformats.org/officeDocument/2006/relationships/tags" Target="../tags/tag42.xml"/><Relationship Id="rId2" Type="http://schemas.openxmlformats.org/officeDocument/2006/relationships/tags" Target="../tags/tag41.xml"/><Relationship Id="rId1" Type="http://schemas.openxmlformats.org/officeDocument/2006/relationships/tags" Target="../tags/tag40.xml"/><Relationship Id="rId5" Type="http://schemas.openxmlformats.org/officeDocument/2006/relationships/notesSlide" Target="../notesSlides/notesSlide4.xml"/><Relationship Id="rId4"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tags" Target="../tags/tag45.xml"/><Relationship Id="rId7" Type="http://schemas.openxmlformats.org/officeDocument/2006/relationships/image" Target="../media/image3.png"/><Relationship Id="rId2" Type="http://schemas.openxmlformats.org/officeDocument/2006/relationships/tags" Target="../tags/tag44.xml"/><Relationship Id="rId1" Type="http://schemas.openxmlformats.org/officeDocument/2006/relationships/tags" Target="../tags/tag43.xml"/><Relationship Id="rId6" Type="http://schemas.openxmlformats.org/officeDocument/2006/relationships/image" Target="../media/image2.emf"/><Relationship Id="rId5" Type="http://schemas.openxmlformats.org/officeDocument/2006/relationships/notesSlide" Target="../notesSlides/notesSlide5.xml"/><Relationship Id="rId4"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prstGeom prst="rect">
            <a:avLst/>
          </a:prstGeom>
          <a:solidFill>
            <a:srgbClr val="FFFFFF"/>
          </a:solidFill>
          <a:ln w="38100" cap="sq">
            <a:solidFill>
              <a:srgbClr val="404040"/>
            </a:solidFill>
            <a:miter lim="800000"/>
          </a:ln>
        </p:spPr>
        <p:txBody>
          <a:bodyPr/>
          <a:lstStyle/>
          <a:p>
            <a:r>
              <a:rPr lang="en-US" dirty="0"/>
              <a:t>Access Functions</a:t>
            </a:r>
          </a:p>
        </p:txBody>
      </p:sp>
      <p:sp>
        <p:nvSpPr>
          <p:cNvPr id="3" name="Subtitle 2"/>
          <p:cNvSpPr>
            <a:spLocks noGrp="1"/>
          </p:cNvSpPr>
          <p:nvPr>
            <p:ph type="subTitle" idx="1"/>
            <p:custDataLst>
              <p:tags r:id="rId2"/>
            </p:custDataLst>
          </p:nvPr>
        </p:nvSpPr>
        <p:spPr>
          <a:xfrm>
            <a:off x="2695194" y="4352544"/>
            <a:ext cx="6801612" cy="1239894"/>
          </a:xfrm>
        </p:spPr>
        <p:txBody>
          <a:bodyPr/>
          <a:lstStyle/>
          <a:p>
            <a:r>
              <a:rPr lang="en-US" dirty="0"/>
              <a:t>Accessing object data with getters and setters</a:t>
            </a:r>
          </a:p>
        </p:txBody>
      </p:sp>
      <p:sp>
        <p:nvSpPr>
          <p:cNvPr id="4" name="TextBox 3"/>
          <p:cNvSpPr txBox="1"/>
          <p:nvPr>
            <p:custDataLst>
              <p:tags r:id="rId3"/>
            </p:custDataLst>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Access Functions:</a:t>
            </a:r>
            <a:br>
              <a:rPr lang="en-US" dirty="0"/>
            </a:br>
            <a:r>
              <a:rPr lang="en-US" dirty="0"/>
              <a:t>getters and Setters</a:t>
            </a:r>
          </a:p>
        </p:txBody>
      </p:sp>
      <p:sp>
        <p:nvSpPr>
          <p:cNvPr id="3" name="Content Placeholder 2"/>
          <p:cNvSpPr>
            <a:spLocks noGrp="1"/>
          </p:cNvSpPr>
          <p:nvPr>
            <p:ph idx="1"/>
            <p:custDataLst>
              <p:tags r:id="rId2"/>
            </p:custDataLst>
          </p:nvPr>
        </p:nvSpPr>
        <p:spPr>
          <a:xfrm>
            <a:off x="2231136" y="2638044"/>
            <a:ext cx="7948034" cy="3101983"/>
          </a:xfrm>
        </p:spPr>
        <p:txBody>
          <a:bodyPr/>
          <a:lstStyle/>
          <a:p>
            <a:r>
              <a:rPr lang="en-US" dirty="0"/>
              <a:t>A client may have a legitimate need to access a supplier object’s data</a:t>
            </a:r>
          </a:p>
          <a:p>
            <a:r>
              <a:rPr lang="en-US" dirty="0"/>
              <a:t>Making data </a:t>
            </a:r>
            <a:r>
              <a:rPr lang="en-US" dirty="0">
                <a:latin typeface="Consolas" panose="020B0609020204030204" pitchFamily="49" charset="0"/>
              </a:rPr>
              <a:t>public</a:t>
            </a:r>
            <a:r>
              <a:rPr lang="en-US" dirty="0"/>
              <a:t> allows the client to inadvertently or maliciously change data</a:t>
            </a:r>
          </a:p>
          <a:p>
            <a:r>
              <a:rPr lang="en-US" dirty="0"/>
              <a:t>Getter and setter functions provide controlled access to supplier data</a:t>
            </a:r>
          </a:p>
          <a:p>
            <a:pPr lvl="1"/>
            <a:r>
              <a:rPr lang="en-US" dirty="0"/>
              <a:t>Getters return copies or </a:t>
            </a:r>
            <a:r>
              <a:rPr lang="en-US" dirty="0">
                <a:latin typeface="Consolas" panose="020B0609020204030204" pitchFamily="49" charset="0"/>
              </a:rPr>
              <a:t>const</a:t>
            </a:r>
            <a:r>
              <a:rPr lang="en-US" dirty="0"/>
              <a:t> values, preventing change to the supplier object</a:t>
            </a:r>
          </a:p>
          <a:p>
            <a:pPr lvl="1"/>
            <a:r>
              <a:rPr lang="en-US" dirty="0"/>
              <a:t>Setters can perform validity checks and reformat input</a:t>
            </a:r>
          </a:p>
        </p:txBody>
      </p:sp>
    </p:spTree>
    <p:extLst>
      <p:ext uri="{BB962C8B-B14F-4D97-AF65-F5344CB8AC3E}">
        <p14:creationId xmlns:p14="http://schemas.microsoft.com/office/powerpoint/2010/main" val="19464133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BAB23F1-2F88-1A74-613B-B5BFEC41A4B6}"/>
              </a:ext>
            </a:extLst>
          </p:cNvPr>
          <p:cNvSpPr>
            <a:spLocks noGrp="1"/>
          </p:cNvSpPr>
          <p:nvPr>
            <p:ph type="body" idx="1"/>
            <p:custDataLst>
              <p:tags r:id="rId1"/>
            </p:custDataLst>
          </p:nvPr>
        </p:nvSpPr>
        <p:spPr>
          <a:xfrm>
            <a:off x="1583436" y="2313433"/>
            <a:ext cx="4270248" cy="704087"/>
          </a:xfrm>
        </p:spPr>
        <p:txBody>
          <a:bodyPr/>
          <a:lstStyle/>
          <a:p>
            <a:r>
              <a:rPr lang="en-US" dirty="0"/>
              <a:t>Legitimate</a:t>
            </a:r>
          </a:p>
        </p:txBody>
      </p:sp>
      <p:sp>
        <p:nvSpPr>
          <p:cNvPr id="3" name="Content Placeholder 2">
            <a:extLst>
              <a:ext uri="{FF2B5EF4-FFF2-40B4-BE49-F238E27FC236}">
                <a16:creationId xmlns:a16="http://schemas.microsoft.com/office/drawing/2014/main" id="{04850931-1B03-19FD-1504-B00AD84C75C4}"/>
              </a:ext>
            </a:extLst>
          </p:cNvPr>
          <p:cNvSpPr>
            <a:spLocks noGrp="1"/>
          </p:cNvSpPr>
          <p:nvPr>
            <p:ph sz="half" idx="2"/>
            <p:custDataLst>
              <p:tags r:id="rId2"/>
            </p:custDataLst>
          </p:nvPr>
        </p:nvSpPr>
        <p:spPr>
          <a:xfrm>
            <a:off x="1583436" y="3143250"/>
            <a:ext cx="4270248" cy="1999400"/>
          </a:xfrm>
        </p:spPr>
        <p:txBody>
          <a:bodyPr>
            <a:normAutofit lnSpcReduction="10000"/>
          </a:bodyPr>
          <a:lstStyle/>
          <a:p>
            <a:r>
              <a:rPr lang="en-US" dirty="0"/>
              <a:t>Class </a:t>
            </a:r>
            <a:r>
              <a:rPr lang="en-US" dirty="0">
                <a:latin typeface="Consolas" panose="020B0609020204030204" pitchFamily="49" charset="0"/>
              </a:rPr>
              <a:t>Person</a:t>
            </a:r>
          </a:p>
          <a:p>
            <a:pPr lvl="1"/>
            <a:r>
              <a:rPr lang="en-US" dirty="0"/>
              <a:t>Retrieve the name and social security number</a:t>
            </a:r>
          </a:p>
          <a:p>
            <a:pPr lvl="1"/>
            <a:r>
              <a:rPr lang="en-US" dirty="0"/>
              <a:t>Retrieve and change the address</a:t>
            </a:r>
          </a:p>
          <a:p>
            <a:r>
              <a:rPr lang="en-US" dirty="0"/>
              <a:t>Class </a:t>
            </a:r>
            <a:r>
              <a:rPr lang="en-US" dirty="0">
                <a:latin typeface="Consolas" panose="020B0609020204030204" pitchFamily="49" charset="0"/>
              </a:rPr>
              <a:t>Stack</a:t>
            </a:r>
          </a:p>
          <a:p>
            <a:pPr lvl="1"/>
            <a:r>
              <a:rPr lang="en-US" dirty="0"/>
              <a:t>Retrieve the stack pointer as the size</a:t>
            </a:r>
          </a:p>
          <a:p>
            <a:pPr lvl="1"/>
            <a:endParaRPr lang="en-US" dirty="0"/>
          </a:p>
        </p:txBody>
      </p:sp>
      <p:sp>
        <p:nvSpPr>
          <p:cNvPr id="4" name="Content Placeholder 3">
            <a:extLst>
              <a:ext uri="{FF2B5EF4-FFF2-40B4-BE49-F238E27FC236}">
                <a16:creationId xmlns:a16="http://schemas.microsoft.com/office/drawing/2014/main" id="{2F61AE03-2991-3C5A-6345-61703FF76370}"/>
              </a:ext>
            </a:extLst>
          </p:cNvPr>
          <p:cNvSpPr>
            <a:spLocks noGrp="1"/>
          </p:cNvSpPr>
          <p:nvPr>
            <p:ph sz="quarter" idx="4"/>
            <p:custDataLst>
              <p:tags r:id="rId3"/>
            </p:custDataLst>
          </p:nvPr>
        </p:nvSpPr>
        <p:spPr>
          <a:xfrm>
            <a:off x="6338316" y="3143250"/>
            <a:ext cx="4253484" cy="1999400"/>
          </a:xfrm>
        </p:spPr>
        <p:txBody>
          <a:bodyPr>
            <a:normAutofit lnSpcReduction="10000"/>
          </a:bodyPr>
          <a:lstStyle/>
          <a:p>
            <a:r>
              <a:rPr lang="en-US" dirty="0"/>
              <a:t>Class </a:t>
            </a:r>
            <a:r>
              <a:rPr lang="en-US" dirty="0">
                <a:latin typeface="Consolas" panose="020B0609020204030204" pitchFamily="49" charset="0"/>
              </a:rPr>
              <a:t>Person</a:t>
            </a:r>
          </a:p>
          <a:p>
            <a:pPr lvl="1"/>
            <a:r>
              <a:rPr lang="en-US" dirty="0"/>
              <a:t>Change the Social Security Number</a:t>
            </a:r>
          </a:p>
          <a:p>
            <a:r>
              <a:rPr lang="en-US" dirty="0"/>
              <a:t>Class </a:t>
            </a:r>
            <a:r>
              <a:rPr lang="en-US" dirty="0">
                <a:latin typeface="Consolas" panose="020B0609020204030204" pitchFamily="49" charset="0"/>
              </a:rPr>
              <a:t>Stack</a:t>
            </a:r>
          </a:p>
          <a:p>
            <a:pPr lvl="1"/>
            <a:r>
              <a:rPr lang="en-US" dirty="0"/>
              <a:t>Change the stack pointer</a:t>
            </a:r>
          </a:p>
        </p:txBody>
      </p:sp>
      <p:sp>
        <p:nvSpPr>
          <p:cNvPr id="5" name="Text Placeholder 4">
            <a:extLst>
              <a:ext uri="{FF2B5EF4-FFF2-40B4-BE49-F238E27FC236}">
                <a16:creationId xmlns:a16="http://schemas.microsoft.com/office/drawing/2014/main" id="{61519807-6FB9-95B7-FDA5-4980C9BD0283}"/>
              </a:ext>
            </a:extLst>
          </p:cNvPr>
          <p:cNvSpPr>
            <a:spLocks noGrp="1"/>
          </p:cNvSpPr>
          <p:nvPr>
            <p:ph type="body" sz="quarter" idx="13"/>
            <p:custDataLst>
              <p:tags r:id="rId4"/>
            </p:custDataLst>
          </p:nvPr>
        </p:nvSpPr>
        <p:spPr>
          <a:xfrm>
            <a:off x="6338316" y="2313433"/>
            <a:ext cx="4270248" cy="704087"/>
          </a:xfrm>
        </p:spPr>
        <p:txBody>
          <a:bodyPr/>
          <a:lstStyle/>
          <a:p>
            <a:r>
              <a:rPr lang="en-US" dirty="0"/>
              <a:t>illegitimate</a:t>
            </a:r>
          </a:p>
        </p:txBody>
      </p:sp>
      <p:sp>
        <p:nvSpPr>
          <p:cNvPr id="6" name="Title 5">
            <a:extLst>
              <a:ext uri="{FF2B5EF4-FFF2-40B4-BE49-F238E27FC236}">
                <a16:creationId xmlns:a16="http://schemas.microsoft.com/office/drawing/2014/main" id="{D503694C-E8A5-5A71-C8AA-E44F60238713}"/>
              </a:ext>
            </a:extLst>
          </p:cNvPr>
          <p:cNvSpPr>
            <a:spLocks noGrp="1"/>
          </p:cNvSpPr>
          <p:nvPr>
            <p:ph type="title"/>
            <p:custDataLst>
              <p:tags r:id="rId5"/>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Legitimate vs. illegitimate</a:t>
            </a:r>
            <a:br>
              <a:rPr lang="en-US" dirty="0"/>
            </a:br>
            <a:r>
              <a:rPr lang="en-US" dirty="0"/>
              <a:t>Access</a:t>
            </a:r>
          </a:p>
        </p:txBody>
      </p:sp>
      <p:pic>
        <p:nvPicPr>
          <p:cNvPr id="11" name="Picture 10">
            <a:extLst>
              <a:ext uri="{FF2B5EF4-FFF2-40B4-BE49-F238E27FC236}">
                <a16:creationId xmlns:a16="http://schemas.microsoft.com/office/drawing/2014/main" id="{B43DF152-2F5B-449C-91F5-00BB81B66E5D}"/>
              </a:ext>
            </a:extLst>
          </p:cNvPr>
          <p:cNvPicPr>
            <a:picLocks noChangeAspect="1"/>
          </p:cNvPicPr>
          <p:nvPr/>
        </p:nvPicPr>
        <p:blipFill>
          <a:blip r:embed="rId8"/>
          <a:stretch>
            <a:fillRect/>
          </a:stretch>
        </p:blipFill>
        <p:spPr>
          <a:xfrm>
            <a:off x="1529117" y="5268380"/>
            <a:ext cx="9025129" cy="902286"/>
          </a:xfrm>
          <a:prstGeom prst="rect">
            <a:avLst/>
          </a:prstGeom>
        </p:spPr>
      </p:pic>
    </p:spTree>
    <p:extLst>
      <p:ext uri="{BB962C8B-B14F-4D97-AF65-F5344CB8AC3E}">
        <p14:creationId xmlns:p14="http://schemas.microsoft.com/office/powerpoint/2010/main" val="15527655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39B816-635E-C62C-DFF6-CAF92A832F41}"/>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Naming Conventions</a:t>
            </a:r>
          </a:p>
        </p:txBody>
      </p:sp>
      <p:sp>
        <p:nvSpPr>
          <p:cNvPr id="3" name="Content Placeholder 2">
            <a:extLst>
              <a:ext uri="{FF2B5EF4-FFF2-40B4-BE49-F238E27FC236}">
                <a16:creationId xmlns:a16="http://schemas.microsoft.com/office/drawing/2014/main" id="{F8FEAEAA-5ECC-F4F8-C205-FD29C8BA0C6F}"/>
              </a:ext>
            </a:extLst>
          </p:cNvPr>
          <p:cNvSpPr>
            <a:spLocks noGrp="1"/>
          </p:cNvSpPr>
          <p:nvPr>
            <p:ph sz="half" idx="1"/>
            <p:custDataLst>
              <p:tags r:id="rId2"/>
            </p:custDataLst>
          </p:nvPr>
        </p:nvSpPr>
        <p:spPr>
          <a:xfrm>
            <a:off x="1581912" y="2638044"/>
            <a:ext cx="4271771" cy="3101982"/>
          </a:xfrm>
        </p:spPr>
        <p:txBody>
          <a:bodyPr/>
          <a:lstStyle/>
          <a:p>
            <a:r>
              <a:rPr lang="en-US" dirty="0">
                <a:latin typeface="Consolas" panose="020B0609020204030204" pitchFamily="49" charset="0"/>
              </a:rPr>
              <a:t>int age;</a:t>
            </a:r>
          </a:p>
          <a:p>
            <a:r>
              <a:rPr lang="en-US" dirty="0">
                <a:latin typeface="Consolas" panose="020B0609020204030204" pitchFamily="49" charset="0"/>
              </a:rPr>
              <a:t>string name;</a:t>
            </a:r>
          </a:p>
        </p:txBody>
      </p:sp>
      <p:sp>
        <p:nvSpPr>
          <p:cNvPr id="4" name="Content Placeholder 3">
            <a:extLst>
              <a:ext uri="{FF2B5EF4-FFF2-40B4-BE49-F238E27FC236}">
                <a16:creationId xmlns:a16="http://schemas.microsoft.com/office/drawing/2014/main" id="{1ABA24D3-EE5B-4AEC-561D-2EB7A374AAC8}"/>
              </a:ext>
            </a:extLst>
          </p:cNvPr>
          <p:cNvSpPr>
            <a:spLocks noGrp="1"/>
          </p:cNvSpPr>
          <p:nvPr>
            <p:ph sz="half" idx="2"/>
            <p:custDataLst>
              <p:tags r:id="rId3"/>
            </p:custDataLst>
          </p:nvPr>
        </p:nvSpPr>
        <p:spPr>
          <a:xfrm>
            <a:off x="6338315" y="2638043"/>
            <a:ext cx="4270247" cy="3255265"/>
          </a:xfrm>
        </p:spPr>
        <p:txBody>
          <a:bodyPr/>
          <a:lstStyle/>
          <a:p>
            <a:r>
              <a:rPr lang="en-US" dirty="0">
                <a:latin typeface="Consolas" panose="020B0609020204030204" pitchFamily="49" charset="0"/>
              </a:rPr>
              <a:t>int </a:t>
            </a:r>
            <a:r>
              <a:rPr lang="en-US" dirty="0" err="1">
                <a:latin typeface="Consolas" panose="020B0609020204030204" pitchFamily="49" charset="0"/>
              </a:rPr>
              <a:t>get_age</a:t>
            </a:r>
            <a:r>
              <a:rPr lang="en-US" dirty="0">
                <a:latin typeface="Consolas" panose="020B0609020204030204" pitchFamily="49" charset="0"/>
              </a:rPr>
              <a:t>();</a:t>
            </a:r>
          </a:p>
          <a:p>
            <a:r>
              <a:rPr lang="en-US" dirty="0">
                <a:latin typeface="Consolas" panose="020B0609020204030204" pitchFamily="49" charset="0"/>
              </a:rPr>
              <a:t>int </a:t>
            </a:r>
            <a:r>
              <a:rPr lang="en-US" dirty="0" err="1">
                <a:latin typeface="Consolas" panose="020B0609020204030204" pitchFamily="49" charset="0"/>
              </a:rPr>
              <a:t>getAge</a:t>
            </a:r>
            <a:r>
              <a:rPr lang="en-US" dirty="0">
                <a:latin typeface="Consolas" panose="020B0609020204030204" pitchFamily="49" charset="0"/>
              </a:rPr>
              <a:t>(); 	</a:t>
            </a:r>
          </a:p>
          <a:p>
            <a:r>
              <a:rPr lang="en-US" dirty="0">
                <a:latin typeface="Consolas" panose="020B0609020204030204" pitchFamily="49" charset="0"/>
              </a:rPr>
              <a:t>string </a:t>
            </a:r>
            <a:r>
              <a:rPr lang="en-US" dirty="0" err="1">
                <a:latin typeface="Consolas" panose="020B0609020204030204" pitchFamily="49" charset="0"/>
              </a:rPr>
              <a:t>get_name</a:t>
            </a:r>
            <a:r>
              <a:rPr lang="en-US" dirty="0">
                <a:latin typeface="Consolas" panose="020B0609020204030204" pitchFamily="49" charset="0"/>
              </a:rPr>
              <a:t>();</a:t>
            </a:r>
          </a:p>
          <a:p>
            <a:r>
              <a:rPr lang="en-US" dirty="0">
                <a:latin typeface="Consolas" panose="020B0609020204030204" pitchFamily="49" charset="0"/>
              </a:rPr>
              <a:t>string </a:t>
            </a:r>
            <a:r>
              <a:rPr lang="en-US" dirty="0" err="1">
                <a:latin typeface="Consolas" panose="020B0609020204030204" pitchFamily="49" charset="0"/>
              </a:rPr>
              <a:t>getName</a:t>
            </a:r>
            <a:r>
              <a:rPr lang="en-US" dirty="0">
                <a:latin typeface="Consolas" panose="020B0609020204030204" pitchFamily="49" charset="0"/>
              </a:rPr>
              <a:t>();</a:t>
            </a:r>
          </a:p>
          <a:p>
            <a:r>
              <a:rPr lang="en-US" dirty="0">
                <a:latin typeface="Consolas" panose="020B0609020204030204" pitchFamily="49" charset="0"/>
              </a:rPr>
              <a:t>void </a:t>
            </a:r>
            <a:r>
              <a:rPr lang="en-US" dirty="0" err="1">
                <a:latin typeface="Consolas" panose="020B0609020204030204" pitchFamily="49" charset="0"/>
              </a:rPr>
              <a:t>set_age</a:t>
            </a:r>
            <a:r>
              <a:rPr lang="en-US" dirty="0">
                <a:latin typeface="Consolas" panose="020B0609020204030204" pitchFamily="49" charset="0"/>
              </a:rPr>
              <a:t>(int);</a:t>
            </a:r>
          </a:p>
          <a:p>
            <a:r>
              <a:rPr lang="en-US" dirty="0">
                <a:latin typeface="Consolas" panose="020B0609020204030204" pitchFamily="49" charset="0"/>
              </a:rPr>
              <a:t>void </a:t>
            </a:r>
            <a:r>
              <a:rPr lang="en-US" dirty="0" err="1">
                <a:latin typeface="Consolas" panose="020B0609020204030204" pitchFamily="49" charset="0"/>
              </a:rPr>
              <a:t>setAge</a:t>
            </a:r>
            <a:r>
              <a:rPr lang="en-US" dirty="0">
                <a:latin typeface="Consolas" panose="020B0609020204030204" pitchFamily="49" charset="0"/>
              </a:rPr>
              <a:t>(int);</a:t>
            </a:r>
          </a:p>
          <a:p>
            <a:r>
              <a:rPr lang="en-US" dirty="0">
                <a:latin typeface="Consolas" panose="020B0609020204030204" pitchFamily="49" charset="0"/>
              </a:rPr>
              <a:t>void </a:t>
            </a:r>
            <a:r>
              <a:rPr lang="en-US" dirty="0" err="1">
                <a:latin typeface="Consolas" panose="020B0609020204030204" pitchFamily="49" charset="0"/>
              </a:rPr>
              <a:t>set_name</a:t>
            </a:r>
            <a:r>
              <a:rPr lang="en-US" dirty="0">
                <a:latin typeface="Consolas" panose="020B0609020204030204" pitchFamily="49" charset="0"/>
              </a:rPr>
              <a:t>(string);</a:t>
            </a:r>
          </a:p>
          <a:p>
            <a:r>
              <a:rPr lang="en-US" dirty="0">
                <a:latin typeface="Consolas" panose="020B0609020204030204" pitchFamily="49" charset="0"/>
              </a:rPr>
              <a:t>void </a:t>
            </a:r>
            <a:r>
              <a:rPr lang="en-US" dirty="0" err="1">
                <a:latin typeface="Consolas" panose="020B0609020204030204" pitchFamily="49" charset="0"/>
              </a:rPr>
              <a:t>setName</a:t>
            </a:r>
            <a:r>
              <a:rPr lang="en-US" dirty="0">
                <a:latin typeface="Consolas" panose="020B0609020204030204" pitchFamily="49" charset="0"/>
              </a:rPr>
              <a:t>(string);</a:t>
            </a:r>
          </a:p>
          <a:p>
            <a:endParaRPr lang="en-US" dirty="0"/>
          </a:p>
        </p:txBody>
      </p:sp>
    </p:spTree>
    <p:extLst>
      <p:ext uri="{BB962C8B-B14F-4D97-AF65-F5344CB8AC3E}">
        <p14:creationId xmlns:p14="http://schemas.microsoft.com/office/powerpoint/2010/main" val="31920791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Stack Example</a:t>
            </a:r>
          </a:p>
        </p:txBody>
      </p:sp>
      <p:pic>
        <p:nvPicPr>
          <p:cNvPr id="8" name="Content Placeholder 7">
            <a:extLst>
              <a:ext uri="{FF2B5EF4-FFF2-40B4-BE49-F238E27FC236}">
                <a16:creationId xmlns:a16="http://schemas.microsoft.com/office/drawing/2014/main" id="{E47FD0C6-F0A2-E790-3CD0-7FAC8C8584A5}"/>
              </a:ext>
            </a:extLst>
          </p:cNvPr>
          <p:cNvPicPr>
            <a:picLocks noGrp="1" noChangeAspect="1"/>
          </p:cNvPicPr>
          <p:nvPr>
            <p:ph sz="half" idx="1"/>
            <p:custDataLst>
              <p:tags r:id="rId2"/>
            </p:custDataLst>
          </p:nvPr>
        </p:nvPicPr>
        <p:blipFill>
          <a:blip r:embed="rId6"/>
          <a:stretch>
            <a:fillRect/>
          </a:stretch>
        </p:blipFill>
        <p:spPr>
          <a:xfrm>
            <a:off x="2453489" y="2507724"/>
            <a:ext cx="1897055" cy="2524652"/>
          </a:xfrm>
        </p:spPr>
      </p:pic>
      <p:pic>
        <p:nvPicPr>
          <p:cNvPr id="7" name="Content Placeholder 6">
            <a:extLst>
              <a:ext uri="{FF2B5EF4-FFF2-40B4-BE49-F238E27FC236}">
                <a16:creationId xmlns:a16="http://schemas.microsoft.com/office/drawing/2014/main" id="{56F0A518-297E-7E58-48F1-F18FB2FFC753}"/>
              </a:ext>
            </a:extLst>
          </p:cNvPr>
          <p:cNvPicPr>
            <a:picLocks noGrp="1" noChangeAspect="1"/>
          </p:cNvPicPr>
          <p:nvPr>
            <p:ph sz="half" idx="2"/>
          </p:nvPr>
        </p:nvPicPr>
        <p:blipFill>
          <a:blip r:embed="rId7">
            <a:extLst>
              <a:ext uri="{28A0092B-C50C-407E-A947-70E740481C1C}">
                <a14:useLocalDpi xmlns:a14="http://schemas.microsoft.com/office/drawing/2010/main" val="0"/>
              </a:ext>
            </a:extLst>
          </a:blip>
          <a:stretch>
            <a:fillRect/>
          </a:stretch>
        </p:blipFill>
        <p:spPr>
          <a:xfrm>
            <a:off x="7954890" y="2509171"/>
            <a:ext cx="1596516" cy="2489979"/>
          </a:xfrm>
        </p:spPr>
      </p:pic>
      <p:sp>
        <p:nvSpPr>
          <p:cNvPr id="9" name="TextBox 8">
            <a:extLst>
              <a:ext uri="{FF2B5EF4-FFF2-40B4-BE49-F238E27FC236}">
                <a16:creationId xmlns:a16="http://schemas.microsoft.com/office/drawing/2014/main" id="{5D563B57-ADE5-EFE8-5505-6D589D1FC6C7}"/>
              </a:ext>
            </a:extLst>
          </p:cNvPr>
          <p:cNvSpPr txBox="1"/>
          <p:nvPr>
            <p:custDataLst>
              <p:tags r:id="rId3"/>
            </p:custDataLst>
          </p:nvPr>
        </p:nvSpPr>
        <p:spPr>
          <a:xfrm>
            <a:off x="4825488" y="3440227"/>
            <a:ext cx="2544023" cy="923330"/>
          </a:xfrm>
          <a:prstGeom prst="rect">
            <a:avLst/>
          </a:prstGeom>
          <a:noFill/>
        </p:spPr>
        <p:txBody>
          <a:bodyPr wrap="square" rtlCol="0">
            <a:spAutoFit/>
          </a:bodyPr>
          <a:lstStyle/>
          <a:p>
            <a:pPr marL="285750" indent="-285750">
              <a:buFont typeface="Arial" panose="020B0604020202020204" pitchFamily="34" charset="0"/>
              <a:buChar char="•"/>
            </a:pPr>
            <a:r>
              <a:rPr lang="en-US" dirty="0">
                <a:latin typeface="Consolas" panose="020B0609020204030204" pitchFamily="49" charset="0"/>
              </a:rPr>
              <a:t>void push(char);</a:t>
            </a:r>
          </a:p>
          <a:p>
            <a:pPr marL="285750" indent="-285750">
              <a:buFont typeface="Arial" panose="020B0604020202020204" pitchFamily="34" charset="0"/>
              <a:buChar char="•"/>
            </a:pPr>
            <a:r>
              <a:rPr lang="en-US" dirty="0">
                <a:latin typeface="Consolas" panose="020B0609020204030204" pitchFamily="49" charset="0"/>
              </a:rPr>
              <a:t>char pop();</a:t>
            </a:r>
          </a:p>
          <a:p>
            <a:pPr marL="285750" indent="-285750">
              <a:buFont typeface="Arial" panose="020B0604020202020204" pitchFamily="34" charset="0"/>
              <a:buChar char="•"/>
            </a:pPr>
            <a:r>
              <a:rPr lang="en-US" dirty="0">
                <a:latin typeface="Consolas" panose="020B0609020204030204" pitchFamily="49" charset="0"/>
              </a:rPr>
              <a:t>int size();</a:t>
            </a:r>
          </a:p>
        </p:txBody>
      </p:sp>
    </p:spTree>
    <p:extLst>
      <p:ext uri="{BB962C8B-B14F-4D97-AF65-F5344CB8AC3E}">
        <p14:creationId xmlns:p14="http://schemas.microsoft.com/office/powerpoint/2010/main" val="276258509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2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3&quot;/&gt;&lt;/TableIndex&gt;&lt;/ShapeTextInfo&gt;"/>
</p:tagLst>
</file>

<file path=ppt/tags/tag2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3&quot;/&gt;&lt;/TableIndex&gt;&lt;/ShapeTextInfo&gt;"/>
</p:tagLst>
</file>

<file path=ppt/tags/tag2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2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2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3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6&quot;/&gt;&lt;/TableIndex&gt;&lt;/ShapeTextInfo&gt;"/>
  <p:tag name="PRESENTER_DUMMYTAG" val="&lt;DummyForForceWrite&gt;&lt;/DummyForForceWrite&gt;"/>
  <p:tag name="HTML_SHAPEINFO" val="&lt;ThreeDShapeInfo&gt;&lt;uuid val=&quot;{E105E243-30D0-4493-8EAA-6FB43DFB93CA}&quot;/&gt;&lt;isInvalidForFieldText val=&quot;0&quot;/&gt;&lt;Image&gt;&lt;filename val=&quot;C:\Users\delroy\AppData\Local\Temp\CP1722092147515Session\CPTrustFolder1722092147515\PPTImport1722096411687\data\asimages\{E105E243-30D0-4493-8EAA-6FB43DFB93CA}_1.png&quot;/&gt;&lt;left val=&quot;167&quot;/&gt;&lt;top val=&quot;249&quot;/&gt;&lt;width val=&quot;945&quot;/&gt;&lt;height val=&quot;174&quot;/&gt;&lt;hasText val=&quot;1&quot;/&gt;&lt;/Image&gt;&lt;/ThreeDShapeInfo&gt;"/>
</p:tagLst>
</file>

<file path=ppt/tags/tag3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6&quot;/&gt;&lt;/TableIndex&gt;&lt;/ShapeTextInfo&gt;"/>
  <p:tag name="PRESENTER_DUMMYTAG" val="&lt;DummyForForceWrite&gt;&lt;/DummyForForceWrite&gt;"/>
  <p:tag name="HTML_SHAPEINFO" val="&lt;ThreeDShapeInfo&gt;&lt;uuid val=&quot;{29CC834D-5215-4722-BEA1-52FE6FC0497E}&quot;/&gt;&lt;isInvalidForFieldText val=&quot;0&quot;/&gt;&lt;Image&gt;&lt;filename val=&quot;C:\Users\delroy\AppData\Local\Temp\CP1722092147515Session\CPTrustFolder1722092147515\PPTImport1722096411687\data\asimages\{29CC834D-5215-4722-BEA1-52FE6FC0497E}_1.png&quot;/&gt;&lt;left val=&quot;282&quot;/&gt;&lt;top val=&quot;452&quot;/&gt;&lt;width val=&quot;715&quot;/&gt;&lt;height val=&quot;135&quot;/&gt;&lt;hasText val=&quot;1&quot;/&gt;&lt;/Image&gt;&lt;/ThreeDShapeInfo&gt;"/>
</p:tagLst>
</file>

<file path=ppt/tags/tag3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1&quot;/&gt;&lt;/TableIndex&gt;&lt;/ShapeTextInfo&gt;"/>
  <p:tag name="PRESENTER_DUMMYTAG" val="&lt;DummyForForceWrite&gt;&lt;/DummyForForceWrite&gt;"/>
  <p:tag name="HTML_SHAPEINFO" val="&lt;ThreeDShapeInfo&gt;&lt;uuid val=&quot;{C005E3B8-E43E-4991-8F16-732FB1F4A784}&quot;/&gt;&lt;isInvalidForFieldText val=&quot;0&quot;/&gt;&lt;Image&gt;&lt;filename val=&quot;C:\Users\delroy\AppData\Local\Temp\CP1722092147515Session\CPTrustFolder1722092147515\PPTImport1722096411687\data\asimages\{C005E3B8-E43E-4991-8F16-732FB1F4A784}_1.png&quot;/&gt;&lt;left val=&quot;167&quot;/&gt;&lt;top val=&quot;647&quot;/&gt;&lt;width val=&quot;159&quot;/&gt;&lt;height val=&quot;35&quot;/&gt;&lt;hasText val=&quot;1&quot;/&gt;&lt;/Image&gt;&lt;/ThreeDShapeInfo&gt;"/>
</p:tagLst>
</file>

<file path=ppt/tags/tag3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18&quot;/&gt;&lt;lineCharCount val=&quot;19&quot;/&gt;&lt;/TableIndex&gt;&lt;/ShapeTextInfo&gt;"/>
  <p:tag name="HTML_SHAPEINFO" val="&lt;ThreeDShapeInfo&gt;&lt;uuid val=&quot;{6573BA24-369B-4E6B-A1E0-68F279B29925}&quot;/&gt;&lt;isInvalidForFieldText val=&quot;0&quot;/&gt;&lt;Image&gt;&lt;filename val=&quot;C:\Users\delroy\AppData\Local\Temp\CP1722092147515Session\CPTrustFolder1722092147515\PPTImport1722096411687\data\asimages\{6573BA24-369B-4E6B-A1E0-68F279B29925}_2.png&quot;/&gt;&lt;left val=&quot;233&quot;/&gt;&lt;top val=&quot;100&quot;/&gt;&lt;width val=&quot;813&quot;/&gt;&lt;height val=&quot;126&quot;/&gt;&lt;hasText val=&quot;1&quot;/&gt;&lt;/Image&gt;&lt;/ThreeDShapeInfo&gt;"/>
</p:tagLst>
</file>

<file path=ppt/tags/tag3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71&quot;/&gt;&lt;lineCharCount val=&quot;81&quot;/&gt;&lt;lineCharCount val=&quot;71&quot;/&gt;&lt;lineCharCount val=&quot;80&quot;/&gt;&lt;lineCharCount val=&quot;54&quot;/&gt;&lt;/TableIndex&gt;&lt;/ShapeTextInfo&gt;"/>
  <p:tag name="HTML_SHAPEINFO" val="&lt;ThreeDShapeInfo&gt;&lt;uuid val=&quot;{8207BC2D-3780-4439-B504-E8E811425177}&quot;/&gt;&lt;isInvalidForFieldText val=&quot;0&quot;/&gt;&lt;Image&gt;&lt;filename val=&quot;C:\Users\delroy\AppData\Local\Temp\CP1722092147515Session\CPTrustFolder1722092147515\PPTImport1722096411687\data\asimages\{8207BC2D-3780-4439-B504-E8E811425177}_2.png&quot;/&gt;&lt;left val=&quot;229&quot;/&gt;&lt;top val=&quot;273&quot;/&gt;&lt;width val=&quot;840&quot;/&gt;&lt;height val=&quot;329&quot;/&gt;&lt;hasText val=&quot;1&quot;/&gt;&lt;/Image&gt;&lt;/ThreeDShapeInfo&gt;"/>
</p:tagLst>
</file>

<file path=ppt/tags/tag3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0&quot;/&gt;&lt;/TableIndex&gt;&lt;/ShapeTextInfo&gt;"/>
  <p:tag name="HTML_SHAPEINFO" val="&lt;ThreeDShapeInfo&gt;&lt;uuid val=&quot;{7AF5028A-B37B-4681-A786-08FF580675F2}&quot;/&gt;&lt;isInvalidForFieldText val=&quot;0&quot;/&gt;&lt;Image&gt;&lt;filename val=&quot;C:\Users\delroy\AppData\Local\Temp\CP1722092147515Session\CPTrustFolder1722092147515\PPTImport1722096411687\data\asimages\{7AF5028A-B37B-4681-A786-08FF580675F2}_3.png&quot;/&gt;&lt;left val=&quot;165&quot;/&gt;&lt;top val=&quot;242&quot;/&gt;&lt;width val=&quot;449&quot;/&gt;&lt;height val=&quot;85&quot;/&gt;&lt;hasText val=&quot;1&quot;/&gt;&lt;/Image&gt;&lt;/ThreeDShapeInfo&gt;"/>
</p:tagLst>
</file>

<file path=ppt/tags/tag3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6&quot;/&gt;&lt;lineCharCount val=&quot;13&quot;/&gt;&lt;lineCharCount val=&quot;38&quot;/&gt;&lt;lineCharCount val=&quot;7&quot;/&gt;&lt;lineCharCount val=&quot;32&quot;/&gt;&lt;lineCharCount val=&quot;12&quot;/&gt;&lt;lineCharCount val=&quot;39&quot;/&gt;&lt;/TableIndex&gt;&lt;/ShapeTextInfo&gt;"/>
  <p:tag name="HTML_SHAPEINFO" val="&lt;ThreeDShapeInfo&gt;&lt;uuid val=&quot;{A79C849A-EDCF-4376-8CE9-7DBA7D6F914B}&quot;/&gt;&lt;isInvalidForFieldText val=&quot;0&quot;/&gt;&lt;Image&gt;&lt;filename val=&quot;C:\Users\delroy\AppData\Local\Temp\CP1722092147515Session\CPTrustFolder1722092147515\PPTImport1722096411687\data\asimages\{A79C849A-EDCF-4376-8CE9-7DBA7D6F914B}_3.png&quot;/&gt;&lt;left val=&quot;161&quot;/&gt;&lt;top val=&quot;323&quot;/&gt;&lt;width val=&quot;453&quot;/&gt;&lt;height val=&quot;222&quot;/&gt;&lt;hasText val=&quot;1&quot;/&gt;&lt;/Image&gt;&lt;/ThreeDShapeInfo&gt;"/>
</p:tagLst>
</file>

<file path=ppt/tags/tag3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4&quot;/&gt;&lt;lineCharCount val=&quot;13&quot;/&gt;&lt;lineCharCount val=&quot;34&quot;/&gt;&lt;lineCharCount val=&quot;12&quot;/&gt;&lt;lineCharCount val=&quot;24&quot;/&gt;&lt;/TableIndex&gt;&lt;/ShapeTextInfo&gt;"/>
  <p:tag name="HTML_SHAPEINFO" val="&lt;ThreeDShapeInfo&gt;&lt;uuid val=&quot;{42E6D570-8F99-453D-8466-A45D080B2576}&quot;/&gt;&lt;isInvalidForFieldText val=&quot;0&quot;/&gt;&lt;Image&gt;&lt;filename val=&quot;C:\Users\delroy\AppData\Local\Temp\CP1722092147515Session\CPTrustFolder1722092147515\PPTImport1722096411687\data\asimages\{42E6D570-8F99-453D-8466-A45D080B2576}_3.png&quot;/&gt;&lt;left val=&quot;660&quot;/&gt;&lt;top val=&quot;323&quot;/&gt;&lt;width val=&quot;452&quot;/&gt;&lt;height val=&quot;217&quot;/&gt;&lt;hasText val=&quot;1&quot;/&gt;&lt;/Image&gt;&lt;/ThreeDShapeInfo&gt;"/>
</p:tagLst>
</file>

<file path=ppt/tags/tag3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2&quot;/&gt;&lt;/TableIndex&gt;&lt;/ShapeTextInfo&gt;"/>
  <p:tag name="HTML_SHAPEINFO" val="&lt;ThreeDShapeInfo&gt;&lt;uuid val=&quot;{CED54841-527F-4CDA-9DDF-19ACAB504A47}&quot;/&gt;&lt;isInvalidForFieldText val=&quot;0&quot;/&gt;&lt;Image&gt;&lt;filename val=&quot;C:\Users\delroy\AppData\Local\Temp\CP1722092147515Session\CPTrustFolder1722092147515\PPTImport1722096411687\data\asimages\{CED54841-527F-4CDA-9DDF-19ACAB504A47}_3.png&quot;/&gt;&lt;left val=&quot;664&quot;/&gt;&lt;top val=&quot;242&quot;/&gt;&lt;width val=&quot;449&quot;/&gt;&lt;height val=&quot;85&quot;/&gt;&lt;hasText val=&quot;1&quot;/&gt;&lt;/Image&gt;&lt;/ThreeDShapeInfo&gt;"/>
</p:tagLst>
</file>

<file path=ppt/tags/tag3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8&quot;/&gt;&lt;lineCharCount val=&quot;6&quot;/&gt;&lt;/TableIndex&gt;&lt;/ShapeTextInfo&gt;"/>
  <p:tag name="HTML_SHAPEINFO" val="&lt;ThreeDShapeInfo&gt;&lt;uuid val=&quot;{7131806F-FE69-473B-99B4-8352E9C6127C}&quot;/&gt;&lt;isInvalidForFieldText val=&quot;0&quot;/&gt;&lt;Image&gt;&lt;filename val=&quot;C:\Users\delroy\AppData\Local\Temp\CP1722092147515Session\CPTrustFolder1722092147515\PPTImport1722096411687\data\asimages\{7131806F-FE69-473B-99B4-8352E9C6127C}_3.png&quot;/&gt;&lt;left val=&quot;233&quot;/&gt;&lt;top val=&quot;100&quot;/&gt;&lt;width val=&quot;813&quot;/&gt;&lt;height val=&quot;126&quot;/&gt;&lt;hasText val=&quot;1&quot;/&gt;&lt;/Image&gt;&lt;/ThreeDShapeInfo&gt;"/>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8&quot;/&gt;&lt;/TableIndex&gt;&lt;/ShapeTextInfo&gt;"/>
  <p:tag name="HTML_SHAPEINFO" val="&lt;ThreeDShapeInfo&gt;&lt;uuid val=&quot;{4B3B0669-FB13-490D-945F-142D84E88484}&quot;/&gt;&lt;isInvalidForFieldText val=&quot;0&quot;/&gt;&lt;Image&gt;&lt;filename val=&quot;C:\Users\delroy\AppData\Local\Temp\CP1722092147515Session\CPTrustFolder1722092147515\PPTImport1722096411687\data\asimages\{4B3B0669-FB13-490D-945F-142D84E88484}_4.png&quot;/&gt;&lt;left val=&quot;233&quot;/&gt;&lt;top val=&quot;100&quot;/&gt;&lt;width val=&quot;813&quot;/&gt;&lt;height val=&quot;126&quot;/&gt;&lt;hasText val=&quot;1&quot;/&gt;&lt;/Image&gt;&lt;/ThreeDShapeInfo&gt;"/>
</p:tagLst>
</file>

<file path=ppt/tags/tag4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9&quot;/&gt;&lt;lineCharCount val=&quot;12&quot;/&gt;&lt;/TableIndex&gt;&lt;/ShapeTextInfo&gt;"/>
  <p:tag name="HTML_SHAPEINFO" val="&lt;ThreeDShapeInfo&gt;&lt;uuid val=&quot;{A4C9E6AE-AD93-4F16-BA38-E84977232FA4}&quot;/&gt;&lt;isInvalidForFieldText val=&quot;0&quot;/&gt;&lt;Image&gt;&lt;filename val=&quot;C:\Users\delroy\AppData\Local\Temp\CP1722092147515Session\CPTrustFolder1722092147515\PPTImport1722096411687\data\asimages\{A4C9E6AE-AD93-4F16-BA38-E84977232FA4}_4.png&quot;/&gt;&lt;left val=&quot;161&quot;/&gt;&lt;top val=&quot;273&quot;/&gt;&lt;width val=&quot;453&quot;/&gt;&lt;height val=&quot;329&quot;/&gt;&lt;hasText val=&quot;1&quot;/&gt;&lt;/Image&gt;&lt;/ThreeDShapeInfo&gt;"/>
</p:tagLst>
</file>

<file path=ppt/tags/tag4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8&quot;/&gt;&lt;lineCharCount val=&quot;15&quot;/&gt;&lt;lineCharCount val=&quot;16&quot;/&gt;&lt;lineCharCount val=&quot;19&quot;/&gt;&lt;lineCharCount val=&quot;18&quot;/&gt;&lt;lineCharCount val=&quot;19&quot;/&gt;&lt;lineCharCount val=&quot;18&quot;/&gt;&lt;lineCharCount val=&quot;23&quot;/&gt;&lt;lineCharCount val=&quot;22&quot;/&gt;&lt;/TableIndex&gt;&lt;/ShapeTextInfo&gt;"/>
  <p:tag name="HTML_SHAPEINFO" val="&lt;ThreeDShapeInfo&gt;&lt;uuid val=&quot;{29E0C77C-98BD-439A-9334-DC79E5D8F5A5}&quot;/&gt;&lt;isInvalidForFieldText val=&quot;0&quot;/&gt;&lt;Image&gt;&lt;filename val=&quot;C:\Users\delroy\AppData\Local\Temp\CP1722092147515Session\CPTrustFolder1722092147515\PPTImport1722096411687\data\asimages\{29E0C77C-98BD-439A-9334-DC79E5D8F5A5}_4.png&quot;/&gt;&lt;left val=&quot;660&quot;/&gt;&lt;top val=&quot;273&quot;/&gt;&lt;width val=&quot;453&quot;/&gt;&lt;height val=&quot;347&quot;/&gt;&lt;hasText val=&quot;1&quot;/&gt;&lt;/Image&gt;&lt;/ThreeDShapeInfo&gt;"/>
</p:tagLst>
</file>

<file path=ppt/tags/tag4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3&quot;/&gt;&lt;/TableIndex&gt;&lt;/ShapeTextInfo&gt;"/>
  <p:tag name="HTML_SHAPEINFO" val="&lt;ThreeDShapeInfo&gt;&lt;uuid val=&quot;{3B37962D-968E-4CBE-9B7D-5CE38A1B5684}&quot;/&gt;&lt;isInvalidForFieldText val=&quot;0&quot;/&gt;&lt;Image&gt;&lt;filename val=&quot;C:\Users\delroy\AppData\Local\Temp\CP1722092147515Session\CPTrustFolder1722092147515\PPTImport1722096411687\data\asimages\{3B37962D-968E-4CBE-9B7D-5CE38A1B5684}_5.png&quot;/&gt;&lt;left val=&quot;233&quot;/&gt;&lt;top val=&quot;100&quot;/&gt;&lt;width val=&quot;813&quot;/&gt;&lt;height val=&quot;126&quot;/&gt;&lt;hasText val=&quot;1&quot;/&gt;&lt;/Image&gt;&lt;/ThreeDShapeInfo&gt;"/>
</p:tagLst>
</file>

<file path=ppt/tags/tag44.xml><?xml version="1.0" encoding="utf-8"?>
<p:tagLst xmlns:a="http://schemas.openxmlformats.org/drawingml/2006/main" xmlns:r="http://schemas.openxmlformats.org/officeDocument/2006/relationships" xmlns:p="http://schemas.openxmlformats.org/presentationml/2006/main">
  <p:tag name="HTML_AUTOSHAPE_INFO" val="&lt;ThreeDShapeInfo&gt;&lt;uuid val=&quot;{11AE367E-9E33-43B7-8AFE-20BFBA045370}&quot;/&gt;&lt;isInvalidForFieldText val=&quot;0&quot;/&gt;&lt;Image&gt;&lt;filename val=&quot;C:\Users\delroy\AppData\Local\Temp\CP1722092147515Session\CPTrustFolder1722092147515\PPTImport1722092170093\data\asimages\{11AE367E-9E33-43B7-8AFE-20BFBA045370}.png&quot;/&gt;&lt;left val=&quot;256&quot;/&gt;&lt;top val=&quot;262&quot;/&gt;&lt;width val=&quot;200&quot;/&gt;&lt;height val=&quot;266&quot;/&gt;&lt;hasText val=&quot;1&quot;/&gt;&lt;/Image&gt;&lt;/ThreeDShapeInfo&gt;"/>
</p:tagLst>
</file>

<file path=ppt/tags/tag4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3&quot;/&gt;&lt;lineCharCount val=&quot;17&quot;/&gt;&lt;lineCharCount val=&quot;12&quot;/&gt;&lt;lineCharCount val=&quot;11&quot;/&gt;&lt;/TableIndex&gt;&lt;/ShapeTextInfo&gt;"/>
  <p:tag name="HTML_SHAPEINFO" val="&lt;ThreeDShapeInfo&gt;&lt;uuid val=&quot;{0DAFA513-F1B4-4867-932C-22042E347EF0}&quot;/&gt;&lt;isInvalidForFieldText val=&quot;0&quot;/&gt;&lt;Image&gt;&lt;filename val=&quot;C:\Users\delroy\AppData\Local\Temp\CP1722092147515Session\CPTrustFolder1722092147515\PPTImport1722096411687\data\asimages\{0DAFA513-F1B4-4867-932C-22042E347EF0}_5.png&quot;/&gt;&lt;left val=&quot;501&quot;/&gt;&lt;top val=&quot;357&quot;/&gt;&lt;width val=&quot;272&quot;/&gt;&lt;height val=&quot;109&quot;/&gt;&lt;hasText val=&quot;1&quot;/&gt;&lt;/Image&gt;&lt;/ThreeDShape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7&quot;/&gt;&lt;lineCharCount val=&quot;5&quot;/&gt;&lt;/TableIndex&gt;&lt;/ShapeTextInfo&gt;"/>
</p:tagLst>
</file>

<file path=ppt/tags/tag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5&quot;/&gt;&lt;/TableIndex&gt;&lt;/ShapeTextInfo&gt;"/>
</p:tagLst>
</file>

<file path=ppt/tags/tag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1934</TotalTime>
  <Words>1074</Words>
  <Application>Microsoft Office PowerPoint</Application>
  <PresentationFormat>Widescreen</PresentationFormat>
  <Paragraphs>53</Paragraphs>
  <Slides>5</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Consolas</vt:lpstr>
      <vt:lpstr>Gill Sans MT</vt:lpstr>
      <vt:lpstr>Parcel</vt:lpstr>
      <vt:lpstr>Access Functions</vt:lpstr>
      <vt:lpstr>Access Functions: getters and Setters</vt:lpstr>
      <vt:lpstr>Legitimate vs. illegitimate Access</vt:lpstr>
      <vt:lpstr>Naming Conventions</vt:lpstr>
      <vt:lpstr>Stack Example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Setters And Getters</dc:title>
  <dc:creator>Delroy Brinkerhoff</dc:creator>
  <cp:lastModifiedBy>delroy</cp:lastModifiedBy>
  <cp:revision>34</cp:revision>
  <dcterms:created xsi:type="dcterms:W3CDTF">2016-07-13T22:03:45Z</dcterms:created>
  <dcterms:modified xsi:type="dcterms:W3CDTF">2025-12-04T20:21:35Z</dcterms:modified>
</cp:coreProperties>
</file>