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10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062E52-4B50-4381-9923-7C52FBE4B826}" type="datetimeFigureOut">
              <a:rPr lang="en-US" smtClean="0"/>
              <a:t>10/9/2022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01EBCA-4DE4-4CBB-81B5-F3D7E4BEB6F9}" type="slidenum">
              <a:rPr lang="en-US" smtClean="0"/>
              <a:t>‹#›</a:t>
            </a:fld>
            <a:endParaRPr lang="en-US"/>
          </a:p>
        </p:txBody>
      </p:sp>
    </p:spTree>
    <p:extLst>
      <p:ext uri="{BB962C8B-B14F-4D97-AF65-F5344CB8AC3E}">
        <p14:creationId xmlns:p14="http://schemas.microsoft.com/office/powerpoint/2010/main" val="2283186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static keyword alters the ownership of the features specified in a class. Static features, both variables and functions, belong to the class as a whole and not to an instance of the class, that is, not to an object.</a:t>
            </a:r>
          </a:p>
          <a:p>
            <a:endParaRPr lang="en-US" dirty="0"/>
          </a:p>
        </p:txBody>
      </p:sp>
      <p:sp>
        <p:nvSpPr>
          <p:cNvPr id="4" name="Slide Number Placeholder 3"/>
          <p:cNvSpPr>
            <a:spLocks noGrp="1"/>
          </p:cNvSpPr>
          <p:nvPr>
            <p:ph type="sldNum" sz="quarter" idx="10"/>
          </p:nvPr>
        </p:nvSpPr>
        <p:spPr/>
        <p:txBody>
          <a:bodyPr/>
          <a:lstStyle/>
          <a:p>
            <a:fld id="{2D01EBCA-4DE4-4CBB-81B5-F3D7E4BEB6F9}" type="slidenum">
              <a:rPr lang="en-US" smtClean="0"/>
              <a:t>1</a:t>
            </a:fld>
            <a:endParaRPr lang="en-US"/>
          </a:p>
        </p:txBody>
      </p:sp>
    </p:spTree>
    <p:extLst>
      <p:ext uri="{BB962C8B-B14F-4D97-AF65-F5344CB8AC3E}">
        <p14:creationId xmlns:p14="http://schemas.microsoft.com/office/powerpoint/2010/main" val="4148595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UML class diagrams denote static features by underlining them. It’s possible to have both static attributes and static operations. Programmers translate the underling appearing in UML diagrams into the static keyword when doing forward engineering, that is, when converting UML diagrams into programs.</a:t>
            </a:r>
          </a:p>
          <a:p>
            <a:r>
              <a:rPr lang="en-US" sz="1200" kern="1200" dirty="0" smtClean="0">
                <a:solidFill>
                  <a:schemeClr val="tx1"/>
                </a:solidFill>
                <a:effectLst/>
                <a:latin typeface="+mn-lt"/>
                <a:ea typeface="+mn-ea"/>
                <a:cs typeface="+mn-cs"/>
              </a:rPr>
              <a:t>It’s easier to see the impact of the static keyword on variables, so that’s where we begin.</a:t>
            </a:r>
          </a:p>
          <a:p>
            <a:r>
              <a:rPr lang="en-US" sz="1200" kern="1200" dirty="0" smtClean="0">
                <a:solidFill>
                  <a:schemeClr val="tx1"/>
                </a:solidFill>
                <a:effectLst/>
                <a:latin typeface="+mn-lt"/>
                <a:ea typeface="+mn-ea"/>
                <a:cs typeface="+mn-cs"/>
              </a:rPr>
              <a:t>The first step is to convert the UML class diagram into a C++ class. At this point we focus on the private section with the variables. Variables are private most of the time, but it’s still important to look at the visibility specifiers at the left side of each attribute. In this example, each attribute has a minus sign that indicates that the variable is private.</a:t>
            </a:r>
          </a:p>
          <a:p>
            <a:endParaRPr lang="en-US" dirty="0"/>
          </a:p>
        </p:txBody>
      </p:sp>
      <p:sp>
        <p:nvSpPr>
          <p:cNvPr id="4" name="Slide Number Placeholder 3"/>
          <p:cNvSpPr>
            <a:spLocks noGrp="1"/>
          </p:cNvSpPr>
          <p:nvPr>
            <p:ph type="sldNum" sz="quarter" idx="10"/>
          </p:nvPr>
        </p:nvSpPr>
        <p:spPr/>
        <p:txBody>
          <a:bodyPr/>
          <a:lstStyle/>
          <a:p>
            <a:fld id="{2D01EBCA-4DE4-4CBB-81B5-F3D7E4BEB6F9}" type="slidenum">
              <a:rPr lang="en-US" smtClean="0"/>
              <a:t>2</a:t>
            </a:fld>
            <a:endParaRPr lang="en-US"/>
          </a:p>
        </p:txBody>
      </p:sp>
    </p:spTree>
    <p:extLst>
      <p:ext uri="{BB962C8B-B14F-4D97-AF65-F5344CB8AC3E}">
        <p14:creationId xmlns:p14="http://schemas.microsoft.com/office/powerpoint/2010/main" val="1374080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C++ class, specifically the private section, follows directly from the UML class diagram. Once the class is specified, we can instantiate from it as many objects as needed to solve a given problem. In this example, we instantiate three objects from the class. Each object has its own, private copy of the two non-static variables, but they share a single copy of SIZE. The variables </a:t>
            </a:r>
            <a:r>
              <a:rPr lang="en-US" sz="1200" kern="1200" dirty="0" err="1"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and </a:t>
            </a:r>
            <a:r>
              <a:rPr lang="en-US" sz="1200" kern="1200" dirty="0" err="1" smtClean="0">
                <a:solidFill>
                  <a:schemeClr val="tx1"/>
                </a:solidFill>
                <a:effectLst/>
                <a:latin typeface="+mn-lt"/>
                <a:ea typeface="+mn-ea"/>
                <a:cs typeface="+mn-cs"/>
              </a:rPr>
              <a:t>sp</a:t>
            </a:r>
            <a:r>
              <a:rPr lang="en-US" sz="1200" kern="1200" dirty="0" smtClean="0">
                <a:solidFill>
                  <a:schemeClr val="tx1"/>
                </a:solidFill>
                <a:effectLst/>
                <a:latin typeface="+mn-lt"/>
                <a:ea typeface="+mn-ea"/>
                <a:cs typeface="+mn-cs"/>
              </a:rPr>
              <a:t> belong individual objects and the memory that holds the variables is allocated inside each object when the object is created and is deallocated when the object is destroyed. But SIZE belongs the class and the memory that holds it is allocated outside of any object. The memory for static data is allocated when a program using the class is first loaded into memory for execution and is not deallocated until the program ends.</a:t>
            </a:r>
          </a:p>
          <a:p>
            <a:r>
              <a:rPr lang="en-US" sz="1200" kern="1200" dirty="0" smtClean="0">
                <a:solidFill>
                  <a:schemeClr val="tx1"/>
                </a:solidFill>
                <a:effectLst/>
                <a:latin typeface="+mn-lt"/>
                <a:ea typeface="+mn-ea"/>
                <a:cs typeface="+mn-cs"/>
              </a:rPr>
              <a:t>Static variables may be accessed through an object, but Since they are not associated with a specific objet, the preferred access notation is through the class name. This notation is only allowed with static data, so using it makes it clear to a reader that the variable is static.</a:t>
            </a:r>
          </a:p>
          <a:p>
            <a:endParaRPr lang="en-US" dirty="0"/>
          </a:p>
        </p:txBody>
      </p:sp>
      <p:sp>
        <p:nvSpPr>
          <p:cNvPr id="4" name="Slide Number Placeholder 3"/>
          <p:cNvSpPr>
            <a:spLocks noGrp="1"/>
          </p:cNvSpPr>
          <p:nvPr>
            <p:ph type="sldNum" sz="quarter" idx="10"/>
          </p:nvPr>
        </p:nvSpPr>
        <p:spPr/>
        <p:txBody>
          <a:bodyPr/>
          <a:lstStyle/>
          <a:p>
            <a:fld id="{2D01EBCA-4DE4-4CBB-81B5-F3D7E4BEB6F9}" type="slidenum">
              <a:rPr lang="en-US" smtClean="0"/>
              <a:t>3</a:t>
            </a:fld>
            <a:endParaRPr lang="en-US"/>
          </a:p>
        </p:txBody>
      </p:sp>
    </p:spTree>
    <p:extLst>
      <p:ext uri="{BB962C8B-B14F-4D97-AF65-F5344CB8AC3E}">
        <p14:creationId xmlns:p14="http://schemas.microsoft.com/office/powerpoint/2010/main" val="2033533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Static functions are a little more difficult to understand. The most important difference between static and non-static functions is that static functions do not have a “this” pointer argument. Without a “this” pointer, static functions are not bound to an object, which implies that they cannot access non-static data and cannot call non-static functions. But static functions are still bound to or declared in the scope of a class are used exclusively to access static data that is also declared in the class.</a:t>
            </a:r>
          </a:p>
          <a:p>
            <a:endParaRPr lang="en-US" dirty="0"/>
          </a:p>
        </p:txBody>
      </p:sp>
      <p:sp>
        <p:nvSpPr>
          <p:cNvPr id="4" name="Slide Number Placeholder 3"/>
          <p:cNvSpPr>
            <a:spLocks noGrp="1"/>
          </p:cNvSpPr>
          <p:nvPr>
            <p:ph type="sldNum" sz="quarter" idx="10"/>
          </p:nvPr>
        </p:nvSpPr>
        <p:spPr/>
        <p:txBody>
          <a:bodyPr/>
          <a:lstStyle/>
          <a:p>
            <a:fld id="{2D01EBCA-4DE4-4CBB-81B5-F3D7E4BEB6F9}" type="slidenum">
              <a:rPr lang="en-US" smtClean="0"/>
              <a:t>4</a:t>
            </a:fld>
            <a:endParaRPr lang="en-US"/>
          </a:p>
        </p:txBody>
      </p:sp>
    </p:spTree>
    <p:extLst>
      <p:ext uri="{BB962C8B-B14F-4D97-AF65-F5344CB8AC3E}">
        <p14:creationId xmlns:p14="http://schemas.microsoft.com/office/powerpoint/2010/main" val="4252413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 simple example helps illustrate static data, static variables, and, importantly, how static data is initialized. In the previous stack example, we initialized SIZE inside the class. Doing this requires two keywords: “static” and “</a:t>
            </a:r>
            <a:r>
              <a:rPr lang="en-US" sz="1200" kern="1200" dirty="0" err="1" smtClean="0">
                <a:solidFill>
                  <a:schemeClr val="tx1"/>
                </a:solidFill>
                <a:effectLst/>
                <a:latin typeface="+mn-lt"/>
                <a:ea typeface="+mn-ea"/>
                <a:cs typeface="+mn-cs"/>
              </a:rPr>
              <a:t>const</a:t>
            </a:r>
            <a:r>
              <a:rPr lang="en-US" sz="1200" kern="1200" dirty="0" smtClean="0">
                <a:solidFill>
                  <a:schemeClr val="tx1"/>
                </a:solidFill>
                <a:effectLst/>
                <a:latin typeface="+mn-lt"/>
                <a:ea typeface="+mn-ea"/>
                <a:cs typeface="+mn-cs"/>
              </a:rPr>
              <a:t>,” which together creates a symbolic or named constant. This example still includes the “static” keyword but omits the “</a:t>
            </a:r>
            <a:r>
              <a:rPr lang="en-US" sz="1200" kern="1200" dirty="0" err="1" smtClean="0">
                <a:solidFill>
                  <a:schemeClr val="tx1"/>
                </a:solidFill>
                <a:effectLst/>
                <a:latin typeface="+mn-lt"/>
                <a:ea typeface="+mn-ea"/>
                <a:cs typeface="+mn-cs"/>
              </a:rPr>
              <a:t>const</a:t>
            </a:r>
            <a:r>
              <a:rPr lang="en-US" sz="1200" kern="1200" dirty="0" smtClean="0">
                <a:solidFill>
                  <a:schemeClr val="tx1"/>
                </a:solidFill>
                <a:effectLst/>
                <a:latin typeface="+mn-lt"/>
                <a:ea typeface="+mn-ea"/>
                <a:cs typeface="+mn-cs"/>
              </a:rPr>
              <a:t>” keyword. Thus, “counter” is a variable and not a constant, and it cannot be initialized in the class specification because it exists independent of any “foo” object. Furthermore, if we initialize it in a constructor, then the stored value will be reset whenever a new object is instantiated or created.</a:t>
            </a:r>
          </a:p>
          <a:p>
            <a:r>
              <a:rPr lang="en-US" sz="1200" kern="1200" dirty="0" smtClean="0">
                <a:solidFill>
                  <a:schemeClr val="tx1"/>
                </a:solidFill>
                <a:effectLst/>
                <a:latin typeface="+mn-lt"/>
                <a:ea typeface="+mn-ea"/>
                <a:cs typeface="+mn-cs"/>
              </a:rPr>
              <a:t>The initialization syntax unfortunately looks like a global variable, but it is still a member of the class and so it cannot be accessed outside of that scope. This statement is the actual definition of the variable, which is also initializes it in the defining statement.</a:t>
            </a:r>
          </a:p>
          <a:p>
            <a:r>
              <a:rPr lang="en-US" sz="1200" kern="1200" dirty="0" smtClean="0">
                <a:solidFill>
                  <a:schemeClr val="tx1"/>
                </a:solidFill>
                <a:effectLst/>
                <a:latin typeface="+mn-lt"/>
                <a:ea typeface="+mn-ea"/>
                <a:cs typeface="+mn-cs"/>
              </a:rPr>
              <a:t>Notice that when the declaration, appearing in a header file, is separate from the definition, appearing in a source code file, that the static keyword goes with the declaration and not with the definition.</a:t>
            </a:r>
          </a:p>
          <a:p>
            <a:endParaRPr lang="en-US" dirty="0"/>
          </a:p>
        </p:txBody>
      </p:sp>
      <p:sp>
        <p:nvSpPr>
          <p:cNvPr id="4" name="Slide Number Placeholder 3"/>
          <p:cNvSpPr>
            <a:spLocks noGrp="1"/>
          </p:cNvSpPr>
          <p:nvPr>
            <p:ph type="sldNum" sz="quarter" idx="10"/>
          </p:nvPr>
        </p:nvSpPr>
        <p:spPr/>
        <p:txBody>
          <a:bodyPr/>
          <a:lstStyle/>
          <a:p>
            <a:fld id="{2D01EBCA-4DE4-4CBB-81B5-F3D7E4BEB6F9}" type="slidenum">
              <a:rPr lang="en-US" smtClean="0"/>
              <a:t>5</a:t>
            </a:fld>
            <a:endParaRPr lang="en-US"/>
          </a:p>
        </p:txBody>
      </p:sp>
    </p:spTree>
    <p:extLst>
      <p:ext uri="{BB962C8B-B14F-4D97-AF65-F5344CB8AC3E}">
        <p14:creationId xmlns:p14="http://schemas.microsoft.com/office/powerpoint/2010/main" val="3754030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Finally, when used by client code, the static data may be accessed in two ways: either through an object that is an instance of the class, or with the preferred notation that uses the class name, the scope resolution operator, and a static function.</a:t>
            </a:r>
          </a:p>
          <a:p>
            <a:r>
              <a:rPr lang="en-US" sz="1200" kern="1200" dirty="0" smtClean="0">
                <a:solidFill>
                  <a:schemeClr val="tx1"/>
                </a:solidFill>
                <a:effectLst/>
                <a:latin typeface="+mn-lt"/>
                <a:ea typeface="+mn-ea"/>
                <a:cs typeface="+mn-cs"/>
              </a:rPr>
              <a:t>The variable “counter” may not be accessed independent of the class scope. Furthermore, since it was specified as private, it can’t it be accessed directly, even using the class and the scope resolution operator. If the variable is moved to the public section of the class, then this final notation would be valid.</a:t>
            </a:r>
          </a:p>
          <a:p>
            <a:endParaRPr lang="en-US" dirty="0"/>
          </a:p>
        </p:txBody>
      </p:sp>
      <p:sp>
        <p:nvSpPr>
          <p:cNvPr id="4" name="Slide Number Placeholder 3"/>
          <p:cNvSpPr>
            <a:spLocks noGrp="1"/>
          </p:cNvSpPr>
          <p:nvPr>
            <p:ph type="sldNum" sz="quarter" idx="10"/>
          </p:nvPr>
        </p:nvSpPr>
        <p:spPr/>
        <p:txBody>
          <a:bodyPr/>
          <a:lstStyle/>
          <a:p>
            <a:fld id="{2D01EBCA-4DE4-4CBB-81B5-F3D7E4BEB6F9}" type="slidenum">
              <a:rPr lang="en-US" smtClean="0"/>
              <a:t>6</a:t>
            </a:fld>
            <a:endParaRPr lang="en-US"/>
          </a:p>
        </p:txBody>
      </p:sp>
    </p:spTree>
    <p:extLst>
      <p:ext uri="{BB962C8B-B14F-4D97-AF65-F5344CB8AC3E}">
        <p14:creationId xmlns:p14="http://schemas.microsoft.com/office/powerpoint/2010/main" val="4129480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10/9/2022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10/9/2022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10/9/2022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10/9/2022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10/9/2022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10/9/2022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10/9/2022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10/9/2022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10/9/2022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10/9/2022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cap="none" dirty="0"/>
              <a:t>static</a:t>
            </a:r>
            <a:r>
              <a:rPr lang="en-US" dirty="0"/>
              <a:t> Data And Functions</a:t>
            </a:r>
          </a:p>
        </p:txBody>
      </p:sp>
      <p:sp>
        <p:nvSpPr>
          <p:cNvPr id="3" name="Subtitle 2"/>
          <p:cNvSpPr>
            <a:spLocks noGrp="1"/>
          </p:cNvSpPr>
          <p:nvPr>
            <p:ph type="subTitle" idx="1"/>
          </p:nvPr>
        </p:nvSpPr>
        <p:spPr/>
        <p:txBody>
          <a:bodyPr/>
          <a:lstStyle/>
          <a:p>
            <a:r>
              <a:rPr lang="en-US" dirty="0"/>
              <a:t>Class Ownership vs. Instance Ownership</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a:t>static</a:t>
            </a:r>
            <a:r>
              <a:rPr lang="en-US" dirty="0"/>
              <a:t> And UML Diagrams</a:t>
            </a:r>
          </a:p>
        </p:txBody>
      </p:sp>
      <p:sp>
        <p:nvSpPr>
          <p:cNvPr id="3" name="Content Placeholder 2"/>
          <p:cNvSpPr>
            <a:spLocks noGrp="1"/>
          </p:cNvSpPr>
          <p:nvPr>
            <p:ph sz="half" idx="1"/>
          </p:nvPr>
        </p:nvSpPr>
        <p:spPr/>
        <p:txBody>
          <a:bodyPr/>
          <a:lstStyle/>
          <a:p>
            <a:r>
              <a:rPr lang="en-US" dirty="0"/>
              <a:t>Static features are denoted by underlining their name in UML class diagrams</a:t>
            </a:r>
          </a:p>
          <a:p>
            <a:pPr lvl="1"/>
            <a:r>
              <a:rPr lang="en-US" dirty="0"/>
              <a:t>Attributes or variables</a:t>
            </a:r>
          </a:p>
          <a:p>
            <a:pPr lvl="1"/>
            <a:r>
              <a:rPr lang="en-US" dirty="0"/>
              <a:t>Operations or functions</a:t>
            </a:r>
          </a:p>
          <a:p>
            <a:r>
              <a:rPr lang="en-US" dirty="0"/>
              <a:t>C++ programmers translate the underline into the “static” keyword</a:t>
            </a:r>
          </a:p>
        </p:txBody>
      </p:sp>
      <p:pic>
        <p:nvPicPr>
          <p:cNvPr id="5" name="Content Placeholder 4"/>
          <p:cNvPicPr>
            <a:picLocks noGrp="1" noChangeAspect="1"/>
          </p:cNvPicPr>
          <p:nvPr>
            <p:ph sz="half" idx="2"/>
          </p:nvPr>
        </p:nvPicPr>
        <p:blipFill>
          <a:blip r:embed="rId3"/>
          <a:stretch>
            <a:fillRect/>
          </a:stretch>
        </p:blipFill>
        <p:spPr>
          <a:xfrm>
            <a:off x="6849275" y="2913062"/>
            <a:ext cx="3249601" cy="2552700"/>
          </a:xfrm>
          <a:prstGeom prst="rect">
            <a:avLst/>
          </a:prstGeom>
        </p:spPr>
      </p:pic>
    </p:spTree>
    <p:extLst>
      <p:ext uri="{BB962C8B-B14F-4D97-AF65-F5344CB8AC3E}">
        <p14:creationId xmlns:p14="http://schemas.microsoft.com/office/powerpoint/2010/main" val="4148393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a:t>static</a:t>
            </a:r>
            <a:r>
              <a:rPr lang="en-US" dirty="0"/>
              <a:t> data</a:t>
            </a:r>
          </a:p>
        </p:txBody>
      </p:sp>
      <p:sp>
        <p:nvSpPr>
          <p:cNvPr id="3" name="Content Placeholder 2"/>
          <p:cNvSpPr>
            <a:spLocks noGrp="1"/>
          </p:cNvSpPr>
          <p:nvPr>
            <p:ph sz="half" idx="1"/>
          </p:nvPr>
        </p:nvSpPr>
        <p:spPr>
          <a:xfrm>
            <a:off x="1581912" y="2638043"/>
            <a:ext cx="4948197" cy="3236283"/>
          </a:xfrm>
        </p:spPr>
        <p:txBody>
          <a:bodyPr>
            <a:normAutofit/>
          </a:bodyPr>
          <a:lstStyle/>
          <a:p>
            <a:pPr marL="0" indent="0">
              <a:spcBef>
                <a:spcPts val="0"/>
              </a:spcBef>
              <a:buNone/>
            </a:pPr>
            <a:r>
              <a:rPr lang="en-US" dirty="0">
                <a:latin typeface="Courier New" panose="02070309020205020404" pitchFamily="49" charset="0"/>
                <a:cs typeface="Courier New" panose="02070309020205020404" pitchFamily="49" charset="0"/>
              </a:rPr>
              <a:t>class stack</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private:</a:t>
            </a:r>
          </a:p>
          <a:p>
            <a:pPr marL="0" indent="0">
              <a:spcBef>
                <a:spcPts val="0"/>
              </a:spcBef>
              <a:buNone/>
            </a:pPr>
            <a:r>
              <a:rPr lang="en-US" dirty="0">
                <a:latin typeface="Courier New" panose="02070309020205020404" pitchFamily="49" charset="0"/>
                <a:cs typeface="Courier New" panose="02070309020205020404" pitchFamily="49" charset="0"/>
              </a:rPr>
              <a:t>	static const int SIZE = 100;</a:t>
            </a:r>
          </a:p>
          <a:p>
            <a:pPr marL="0" indent="0">
              <a:spcBef>
                <a:spcPts val="0"/>
              </a:spcBef>
              <a:buNone/>
            </a:pPr>
            <a:r>
              <a:rPr lang="en-US" dirty="0">
                <a:latin typeface="Courier New" panose="02070309020205020404" pitchFamily="49" charset="0"/>
                <a:cs typeface="Courier New" panose="02070309020205020404" pitchFamily="49" charset="0"/>
              </a:rPr>
              <a:t>	char st[SIZE];</a:t>
            </a:r>
          </a:p>
          <a:p>
            <a:pPr marL="0" indent="0">
              <a:spcBef>
                <a:spcPts val="0"/>
              </a:spcBef>
              <a:buNone/>
            </a:pPr>
            <a:r>
              <a:rPr lang="en-US" dirty="0">
                <a:latin typeface="Courier New" panose="02070309020205020404" pitchFamily="49" charset="0"/>
                <a:cs typeface="Courier New" panose="02070309020205020404" pitchFamily="49" charset="0"/>
              </a:rPr>
              <a:t>	int sp;</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stack	r;</a:t>
            </a:r>
          </a:p>
          <a:p>
            <a:pPr marL="0" indent="0">
              <a:spcBef>
                <a:spcPts val="0"/>
              </a:spcBef>
              <a:buNone/>
            </a:pPr>
            <a:r>
              <a:rPr lang="en-US" dirty="0">
                <a:latin typeface="Courier New" panose="02070309020205020404" pitchFamily="49" charset="0"/>
                <a:cs typeface="Courier New" panose="02070309020205020404" pitchFamily="49" charset="0"/>
              </a:rPr>
              <a:t>stack	s;</a:t>
            </a:r>
          </a:p>
          <a:p>
            <a:pPr marL="0" indent="0">
              <a:spcBef>
                <a:spcPts val="0"/>
              </a:spcBef>
              <a:buNone/>
            </a:pPr>
            <a:r>
              <a:rPr lang="en-US" dirty="0">
                <a:latin typeface="Courier New" panose="02070309020205020404" pitchFamily="49" charset="0"/>
                <a:cs typeface="Courier New" panose="02070309020205020404" pitchFamily="49" charset="0"/>
              </a:rPr>
              <a:t>stack	t;</a:t>
            </a:r>
          </a:p>
        </p:txBody>
      </p:sp>
      <p:sp>
        <p:nvSpPr>
          <p:cNvPr id="10" name="TextBox 9"/>
          <p:cNvSpPr txBox="1"/>
          <p:nvPr/>
        </p:nvSpPr>
        <p:spPr>
          <a:xfrm>
            <a:off x="7305964" y="5440324"/>
            <a:ext cx="2105891" cy="646331"/>
          </a:xfrm>
          <a:prstGeom prst="rect">
            <a:avLst/>
          </a:prstGeom>
          <a:noFill/>
        </p:spPr>
        <p:txBody>
          <a:bodyPr wrap="square" rtlCol="0">
            <a:spAutoFit/>
          </a:bodyPr>
          <a:lstStyle/>
          <a:p>
            <a:pPr algn="ctr"/>
            <a:r>
              <a:rPr lang="en-US" dirty="0">
                <a:latin typeface="Courier New" panose="02070309020205020404" pitchFamily="49" charset="0"/>
                <a:cs typeface="Courier New" panose="02070309020205020404" pitchFamily="49" charset="0"/>
              </a:rPr>
              <a:t>r.SIZE</a:t>
            </a:r>
          </a:p>
          <a:p>
            <a:pPr algn="ctr"/>
            <a:r>
              <a:rPr lang="en-US" dirty="0">
                <a:latin typeface="Courier New" panose="02070309020205020404" pitchFamily="49" charset="0"/>
                <a:cs typeface="Courier New" panose="02070309020205020404" pitchFamily="49" charset="0"/>
              </a:rPr>
              <a:t>stack::SIZE</a:t>
            </a:r>
          </a:p>
        </p:txBody>
      </p:sp>
      <p:pic>
        <p:nvPicPr>
          <p:cNvPr id="5" name="Content Placeholder 4"/>
          <p:cNvPicPr>
            <a:picLocks noGrp="1" noChangeAspect="1"/>
          </p:cNvPicPr>
          <p:nvPr>
            <p:ph sz="half" idx="2"/>
          </p:nvPr>
        </p:nvPicPr>
        <p:blipFill>
          <a:blip r:embed="rId3"/>
          <a:stretch>
            <a:fillRect/>
          </a:stretch>
        </p:blipFill>
        <p:spPr>
          <a:xfrm>
            <a:off x="7363372" y="3313112"/>
            <a:ext cx="2221407" cy="1752600"/>
          </a:xfrm>
          <a:prstGeom prst="rect">
            <a:avLst/>
          </a:prstGeom>
        </p:spPr>
      </p:pic>
    </p:spTree>
    <p:extLst>
      <p:ext uri="{BB962C8B-B14F-4D97-AF65-F5344CB8AC3E}">
        <p14:creationId xmlns:p14="http://schemas.microsoft.com/office/powerpoint/2010/main" val="2467970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a:t>static</a:t>
            </a:r>
            <a:r>
              <a:rPr lang="en-US" dirty="0"/>
              <a:t> functions</a:t>
            </a:r>
          </a:p>
        </p:txBody>
      </p:sp>
      <p:sp>
        <p:nvSpPr>
          <p:cNvPr id="3" name="Content Placeholder 2"/>
          <p:cNvSpPr>
            <a:spLocks noGrp="1"/>
          </p:cNvSpPr>
          <p:nvPr>
            <p:ph idx="1"/>
          </p:nvPr>
        </p:nvSpPr>
        <p:spPr/>
        <p:txBody>
          <a:bodyPr/>
          <a:lstStyle/>
          <a:p>
            <a:r>
              <a:rPr lang="en-US" dirty="0"/>
              <a:t>static functions belong to the class and not to an instance of the class</a:t>
            </a:r>
          </a:p>
          <a:p>
            <a:pPr lvl="1"/>
            <a:r>
              <a:rPr lang="en-US" dirty="0"/>
              <a:t>Are not bound to an object</a:t>
            </a:r>
          </a:p>
          <a:p>
            <a:pPr lvl="1"/>
            <a:r>
              <a:rPr lang="en-US" dirty="0"/>
              <a:t>Do not have a “this” pointer</a:t>
            </a:r>
          </a:p>
          <a:p>
            <a:pPr lvl="1"/>
            <a:r>
              <a:rPr lang="en-US" dirty="0"/>
              <a:t>Cannot access non-static data</a:t>
            </a:r>
          </a:p>
          <a:p>
            <a:pPr lvl="1"/>
            <a:r>
              <a:rPr lang="en-US" dirty="0"/>
              <a:t>Cannot call non-static functions</a:t>
            </a:r>
          </a:p>
          <a:p>
            <a:r>
              <a:rPr lang="en-US" dirty="0"/>
              <a:t>static functions are still bound to the class scope</a:t>
            </a:r>
          </a:p>
          <a:p>
            <a:pPr lvl="1"/>
            <a:r>
              <a:rPr lang="en-US" dirty="0">
                <a:latin typeface="Courier New" panose="02070309020205020404" pitchFamily="49" charset="0"/>
                <a:cs typeface="Courier New" panose="02070309020205020404" pitchFamily="49" charset="0"/>
              </a:rPr>
              <a:t>class_name::function_name();</a:t>
            </a:r>
          </a:p>
        </p:txBody>
      </p:sp>
    </p:spTree>
    <p:extLst>
      <p:ext uri="{BB962C8B-B14F-4D97-AF65-F5344CB8AC3E}">
        <p14:creationId xmlns:p14="http://schemas.microsoft.com/office/powerpoint/2010/main" val="3398319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1583436" y="1943984"/>
            <a:ext cx="4270248" cy="704087"/>
          </a:xfrm>
        </p:spPr>
        <p:txBody>
          <a:bodyPr/>
          <a:lstStyle/>
          <a:p>
            <a:r>
              <a:rPr lang="en-US" cap="none" dirty="0"/>
              <a:t>foo.h</a:t>
            </a:r>
          </a:p>
        </p:txBody>
      </p:sp>
      <p:sp>
        <p:nvSpPr>
          <p:cNvPr id="7" name="Content Placeholder 6"/>
          <p:cNvSpPr>
            <a:spLocks noGrp="1"/>
          </p:cNvSpPr>
          <p:nvPr>
            <p:ph sz="half" idx="2"/>
          </p:nvPr>
        </p:nvSpPr>
        <p:spPr>
          <a:xfrm>
            <a:off x="1320800" y="2773801"/>
            <a:ext cx="4532884" cy="2596776"/>
          </a:xfrm>
        </p:spPr>
        <p:txBody>
          <a:bodyPr>
            <a:normAutofit/>
          </a:bodyPr>
          <a:lstStyle/>
          <a:p>
            <a:pPr marL="0" indent="0">
              <a:spcBef>
                <a:spcPts val="0"/>
              </a:spcBef>
              <a:buNone/>
            </a:pPr>
            <a:r>
              <a:rPr lang="en-US" dirty="0">
                <a:latin typeface="Courier New" panose="02070309020205020404" pitchFamily="49" charset="0"/>
                <a:cs typeface="Courier New" panose="02070309020205020404" pitchFamily="49" charset="0"/>
              </a:rPr>
              <a:t>class foo</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private:</a:t>
            </a:r>
          </a:p>
          <a:p>
            <a:pPr marL="0" indent="0">
              <a:spcBef>
                <a:spcPts val="0"/>
              </a:spcBef>
              <a:buNone/>
            </a:pPr>
            <a:r>
              <a:rPr lang="en-US" dirty="0">
                <a:latin typeface="Courier New" panose="02070309020205020404" pitchFamily="49" charset="0"/>
                <a:cs typeface="Courier New" panose="02070309020205020404" pitchFamily="49" charset="0"/>
              </a:rPr>
              <a:t>	static int counter;</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foo();</a:t>
            </a:r>
          </a:p>
          <a:p>
            <a:pPr marL="0" indent="0">
              <a:spcBef>
                <a:spcPts val="0"/>
              </a:spcBef>
              <a:buNone/>
            </a:pPr>
            <a:r>
              <a:rPr lang="en-US" dirty="0">
                <a:latin typeface="Courier New" panose="02070309020205020404" pitchFamily="49" charset="0"/>
                <a:cs typeface="Courier New" panose="02070309020205020404" pitchFamily="49" charset="0"/>
              </a:rPr>
              <a:t>	static int get_counter();</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8" name="Content Placeholder 7"/>
          <p:cNvSpPr>
            <a:spLocks noGrp="1"/>
          </p:cNvSpPr>
          <p:nvPr>
            <p:ph sz="quarter" idx="4"/>
          </p:nvPr>
        </p:nvSpPr>
        <p:spPr>
          <a:xfrm>
            <a:off x="6338316" y="2773801"/>
            <a:ext cx="4253484" cy="3682417"/>
          </a:xfrm>
        </p:spPr>
        <p:txBody>
          <a:bodyPr>
            <a:normAutofit/>
          </a:bodyPr>
          <a:lstStyle/>
          <a:p>
            <a:pPr marL="0" indent="0">
              <a:spcBef>
                <a:spcPts val="0"/>
              </a:spcBef>
              <a:buNone/>
            </a:pPr>
            <a:r>
              <a:rPr lang="en-US" dirty="0">
                <a:latin typeface="Courier New" panose="02070309020205020404" pitchFamily="49" charset="0"/>
                <a:cs typeface="Courier New" panose="02070309020205020404" pitchFamily="49" charset="0"/>
              </a:rPr>
              <a:t>#include "foo.h"</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int foo::counter = 0;</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foo::foo()</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counter++;</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int foo::get_counter()</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return counter;</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9" name="Text Placeholder 8"/>
          <p:cNvSpPr>
            <a:spLocks noGrp="1"/>
          </p:cNvSpPr>
          <p:nvPr>
            <p:ph type="body" sz="quarter" idx="13"/>
          </p:nvPr>
        </p:nvSpPr>
        <p:spPr>
          <a:xfrm>
            <a:off x="6338316" y="1943984"/>
            <a:ext cx="4270248" cy="704087"/>
          </a:xfrm>
        </p:spPr>
        <p:txBody>
          <a:bodyPr/>
          <a:lstStyle/>
          <a:p>
            <a:r>
              <a:rPr lang="en-US" cap="none" dirty="0"/>
              <a:t>foo.cpp</a:t>
            </a:r>
          </a:p>
        </p:txBody>
      </p:sp>
      <p:sp>
        <p:nvSpPr>
          <p:cNvPr id="5" name="Title 4"/>
          <p:cNvSpPr>
            <a:spLocks noGrp="1"/>
          </p:cNvSpPr>
          <p:nvPr>
            <p:ph type="title"/>
          </p:nvPr>
        </p:nvSpPr>
        <p:spPr/>
        <p:txBody>
          <a:bodyPr/>
          <a:lstStyle/>
          <a:p>
            <a:r>
              <a:rPr lang="en-US" cap="none" dirty="0"/>
              <a:t>static</a:t>
            </a:r>
            <a:r>
              <a:rPr lang="en-US" dirty="0"/>
              <a:t> Example:</a:t>
            </a:r>
            <a:br>
              <a:rPr lang="en-US" dirty="0"/>
            </a:br>
            <a:r>
              <a:rPr lang="en-US" dirty="0"/>
              <a:t>part 1</a:t>
            </a:r>
          </a:p>
        </p:txBody>
      </p:sp>
    </p:spTree>
    <p:extLst>
      <p:ext uri="{BB962C8B-B14F-4D97-AF65-F5344CB8AC3E}">
        <p14:creationId xmlns:p14="http://schemas.microsoft.com/office/powerpoint/2010/main" val="99460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8835" y="2838831"/>
            <a:ext cx="3892573" cy="1188720"/>
          </a:xfrm>
        </p:spPr>
        <p:txBody>
          <a:bodyPr/>
          <a:lstStyle/>
          <a:p>
            <a:r>
              <a:rPr lang="en-US" cap="none" dirty="0"/>
              <a:t>static</a:t>
            </a:r>
            <a:r>
              <a:rPr lang="en-US" dirty="0"/>
              <a:t> Example</a:t>
            </a:r>
            <a:br>
              <a:rPr lang="en-US" dirty="0"/>
            </a:br>
            <a:r>
              <a:rPr lang="en-US" dirty="0"/>
              <a:t>Part 2</a:t>
            </a:r>
          </a:p>
        </p:txBody>
      </p:sp>
      <p:sp>
        <p:nvSpPr>
          <p:cNvPr id="3" name="TextBox 2"/>
          <p:cNvSpPr txBox="1"/>
          <p:nvPr/>
        </p:nvSpPr>
        <p:spPr>
          <a:xfrm>
            <a:off x="5112882" y="894034"/>
            <a:ext cx="6451046" cy="5078313"/>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#include &lt;iostream&gt;</a:t>
            </a:r>
          </a:p>
          <a:p>
            <a:r>
              <a:rPr lang="en-US" dirty="0">
                <a:latin typeface="Courier New" panose="02070309020205020404" pitchFamily="49" charset="0"/>
                <a:cs typeface="Courier New" panose="02070309020205020404" pitchFamily="49" charset="0"/>
              </a:rPr>
              <a:t>#include "foo.h"</a:t>
            </a:r>
          </a:p>
          <a:p>
            <a:r>
              <a:rPr lang="en-US" dirty="0">
                <a:latin typeface="Courier New" panose="02070309020205020404" pitchFamily="49" charset="0"/>
                <a:cs typeface="Courier New" panose="02070309020205020404" pitchFamily="49" charset="0"/>
              </a:rPr>
              <a:t>using namespace std;</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int main()</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foo	f0;</a:t>
            </a:r>
          </a:p>
          <a:p>
            <a:r>
              <a:rPr lang="en-US" dirty="0">
                <a:latin typeface="Courier New" panose="02070309020205020404" pitchFamily="49" charset="0"/>
                <a:cs typeface="Courier New" panose="02070309020205020404" pitchFamily="49" charset="0"/>
              </a:rPr>
              <a:t>    foo	f1;</a:t>
            </a:r>
          </a:p>
          <a:p>
            <a:r>
              <a:rPr lang="en-US" dirty="0">
                <a:latin typeface="Courier New" panose="02070309020205020404" pitchFamily="49" charset="0"/>
                <a:cs typeface="Courier New" panose="02070309020205020404" pitchFamily="49" charset="0"/>
              </a:rPr>
              <a:t>    foo	f2;</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cout &lt;&lt; f0.get_counter() &lt;&lt; endl;</a:t>
            </a:r>
          </a:p>
          <a:p>
            <a:r>
              <a:rPr lang="en-US" dirty="0">
                <a:latin typeface="Courier New" panose="02070309020205020404" pitchFamily="49" charset="0"/>
                <a:cs typeface="Courier New" panose="02070309020205020404" pitchFamily="49" charset="0"/>
              </a:rPr>
              <a:t>    cout &lt;&lt; foo::get_counter() &lt;&lt; endl;</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//cout &lt;&lt; counter &lt;&lt; endl;       // error</a:t>
            </a:r>
          </a:p>
          <a:p>
            <a:r>
              <a:rPr lang="en-US" dirty="0">
                <a:latin typeface="Courier New" panose="02070309020205020404" pitchFamily="49" charset="0"/>
                <a:cs typeface="Courier New" panose="02070309020205020404" pitchFamily="49" charset="0"/>
              </a:rPr>
              <a:t>    //cout &lt;&lt; foo::counter &lt;&lt; endl;  // error</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return 0;</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43806440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175</TotalTime>
  <Words>1116</Words>
  <Application>Microsoft Office PowerPoint</Application>
  <PresentationFormat>Widescreen</PresentationFormat>
  <Paragraphs>92</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Courier New</vt:lpstr>
      <vt:lpstr>Gill Sans MT</vt:lpstr>
      <vt:lpstr>Parcel</vt:lpstr>
      <vt:lpstr>static Data And Functions</vt:lpstr>
      <vt:lpstr>static And UML Diagrams</vt:lpstr>
      <vt:lpstr>static data</vt:lpstr>
      <vt:lpstr>static functions</vt:lpstr>
      <vt:lpstr>static Example: part 1</vt:lpstr>
      <vt:lpstr>static Example Part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16</cp:revision>
  <dcterms:created xsi:type="dcterms:W3CDTF">2016-07-13T22:03:45Z</dcterms:created>
  <dcterms:modified xsi:type="dcterms:W3CDTF">2022-10-09T18:07:31Z</dcterms:modified>
</cp:coreProperties>
</file>