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2.xml" ContentType="application/vnd.openxmlformats-officedocument.theme+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1.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2.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3.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notesSlides/notesSlide4.xml" ContentType="application/vnd.openxmlformats-officedocument.presentationml.notesSlide+xml"/>
  <Override PartName="/ppt/tags/tag43.xml" ContentType="application/vnd.openxmlformats-officedocument.presentationml.tags+xml"/>
  <Override PartName="/ppt/tags/tag44.xml" ContentType="application/vnd.openxmlformats-officedocument.presentationml.tags+xml"/>
  <Override PartName="/ppt/notesSlides/notesSlide5.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notesSlides/notesSlide6.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931D88-35B1-4B5E-A8CB-AF34C67C04CD}" type="datetimeFigureOut">
              <a:rPr lang="en-US" smtClean="0"/>
              <a:t>12/15/2025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B96790-EC7A-4C56-B6E4-365023E894C5}" type="slidenum">
              <a:rPr lang="en-US" smtClean="0"/>
              <a:t>‹#›</a:t>
            </a:fld>
            <a:endParaRPr lang="en-US"/>
          </a:p>
        </p:txBody>
      </p:sp>
    </p:spTree>
    <p:extLst>
      <p:ext uri="{BB962C8B-B14F-4D97-AF65-F5344CB8AC3E}">
        <p14:creationId xmlns:p14="http://schemas.microsoft.com/office/powerpoint/2010/main" val="14313107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concept of time makes a good programming example because it's familiar, allowing us to focus on programming rather than the problem. Restricting its representation to hours, minutes, and seconds will also enable it to illustrate structures and classes. Chapters 5 and 6 included examples relying on "Time" structures. Converting a "Time" structure to a "Time" class underscores some crucial aspects of object-oriented programming.</a:t>
            </a:r>
          </a:p>
          <a:p>
            <a:endParaRPr lang="en-US" dirty="0"/>
          </a:p>
        </p:txBody>
      </p:sp>
      <p:sp>
        <p:nvSpPr>
          <p:cNvPr id="4" name="Slide Number Placeholder 3"/>
          <p:cNvSpPr>
            <a:spLocks noGrp="1"/>
          </p:cNvSpPr>
          <p:nvPr>
            <p:ph type="sldNum" sz="quarter" idx="5"/>
          </p:nvPr>
        </p:nvSpPr>
        <p:spPr/>
        <p:txBody>
          <a:bodyPr/>
          <a:lstStyle/>
          <a:p>
            <a:fld id="{C2B96790-EC7A-4C56-B6E4-365023E894C5}" type="slidenum">
              <a:rPr lang="en-US" smtClean="0"/>
              <a:t>1</a:t>
            </a:fld>
            <a:endParaRPr lang="en-US"/>
          </a:p>
        </p:txBody>
      </p:sp>
    </p:spTree>
    <p:extLst>
      <p:ext uri="{BB962C8B-B14F-4D97-AF65-F5344CB8AC3E}">
        <p14:creationId xmlns:p14="http://schemas.microsoft.com/office/powerpoint/2010/main" val="2242131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UML class diagram is relatively straightforward. The member variables are private, and the member functions are public. The class has three constructors, allowing programs to create Time objects in three ways. It has one input function and one output. From the object-oriented perspective, the add function is the most compelling. The key to understanding the conversion and the resulting member functions is to remember that, while they execute, they are bound to an object via the "this" pointer.</a:t>
            </a:r>
          </a:p>
          <a:p>
            <a:endParaRPr lang="en-US" dirty="0"/>
          </a:p>
        </p:txBody>
      </p:sp>
      <p:sp>
        <p:nvSpPr>
          <p:cNvPr id="4" name="Slide Number Placeholder 3"/>
          <p:cNvSpPr>
            <a:spLocks noGrp="1"/>
          </p:cNvSpPr>
          <p:nvPr>
            <p:ph type="sldNum" sz="quarter" idx="5"/>
          </p:nvPr>
        </p:nvSpPr>
        <p:spPr/>
        <p:txBody>
          <a:bodyPr/>
          <a:lstStyle/>
          <a:p>
            <a:fld id="{C2B96790-EC7A-4C56-B6E4-365023E894C5}" type="slidenum">
              <a:rPr lang="en-US" smtClean="0"/>
              <a:t>2</a:t>
            </a:fld>
            <a:endParaRPr lang="en-US"/>
          </a:p>
        </p:txBody>
      </p:sp>
    </p:spTree>
    <p:extLst>
      <p:ext uri="{BB962C8B-B14F-4D97-AF65-F5344CB8AC3E}">
        <p14:creationId xmlns:p14="http://schemas.microsoft.com/office/powerpoint/2010/main" val="1465981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Dividing the functions into two groups clarifies the difference between structure and member functions. The structure functions that create objects return them by value. Constructors don't return a value, but they do have a hidden "this" pointer. The pointer serves as an INOUT parameter, allowing the functions to return newly constructed objects through it.</a:t>
            </a:r>
          </a:p>
          <a:p>
            <a:r>
              <a:rPr lang="en-US" sz="1200" kern="1200" dirty="0">
                <a:solidFill>
                  <a:schemeClr val="tx1"/>
                </a:solidFill>
                <a:effectLst/>
                <a:latin typeface="+mn-lt"/>
                <a:ea typeface="+mn-ea"/>
                <a:cs typeface="+mn-cs"/>
              </a:rPr>
              <a:t>Similarly, the structure and member functions have the same number of parameters. The structure functions always have one more explicit parameter in the parameter list than the corresponding member functions. That seemingly "missing" parameter is there as the "this" pointer. The following slides elaborate a few representative functions.</a:t>
            </a:r>
          </a:p>
          <a:p>
            <a:endParaRPr lang="en-US" dirty="0"/>
          </a:p>
        </p:txBody>
      </p:sp>
      <p:sp>
        <p:nvSpPr>
          <p:cNvPr id="4" name="Slide Number Placeholder 3"/>
          <p:cNvSpPr>
            <a:spLocks noGrp="1"/>
          </p:cNvSpPr>
          <p:nvPr>
            <p:ph type="sldNum" sz="quarter" idx="5"/>
          </p:nvPr>
        </p:nvSpPr>
        <p:spPr/>
        <p:txBody>
          <a:bodyPr/>
          <a:lstStyle/>
          <a:p>
            <a:fld id="{C2B96790-EC7A-4C56-B6E4-365023E894C5}" type="slidenum">
              <a:rPr lang="en-US" smtClean="0"/>
              <a:t>3</a:t>
            </a:fld>
            <a:endParaRPr lang="en-US"/>
          </a:p>
        </p:txBody>
      </p:sp>
    </p:spTree>
    <p:extLst>
      <p:ext uri="{BB962C8B-B14F-4D97-AF65-F5344CB8AC3E}">
        <p14:creationId xmlns:p14="http://schemas.microsoft.com/office/powerpoint/2010/main" val="2124733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Programs can create an object from a structure without a function, but C++ requires a constructor to create an object from a class. The first default constructor uses an initializer list to initialize the member variables. Alternatively, class developers can initialize the variables in the class specification. However, initializing members in the class specification often also requires a "dummy" or no-op default constructor. This situation occurs if the class defines one or more non-default constructors - constructors with parameters. Without a default constructor, the compiler requires programs to build objects using one of the existing constructors. In a sense, the no-op default constructor gives programs "permission" to make an object without providing any arguments.</a:t>
            </a:r>
          </a:p>
          <a:p>
            <a:endParaRPr lang="en-US" dirty="0"/>
          </a:p>
        </p:txBody>
      </p:sp>
      <p:sp>
        <p:nvSpPr>
          <p:cNvPr id="4" name="Slide Number Placeholder 3"/>
          <p:cNvSpPr>
            <a:spLocks noGrp="1"/>
          </p:cNvSpPr>
          <p:nvPr>
            <p:ph type="sldNum" sz="quarter" idx="5"/>
          </p:nvPr>
        </p:nvSpPr>
        <p:spPr/>
        <p:txBody>
          <a:bodyPr/>
          <a:lstStyle/>
          <a:p>
            <a:fld id="{C2B96790-EC7A-4C56-B6E4-365023E894C5}" type="slidenum">
              <a:rPr lang="en-US" smtClean="0"/>
              <a:t>4</a:t>
            </a:fld>
            <a:endParaRPr lang="en-US"/>
          </a:p>
        </p:txBody>
      </p:sp>
    </p:spTree>
    <p:extLst>
      <p:ext uri="{BB962C8B-B14F-4D97-AF65-F5344CB8AC3E}">
        <p14:creationId xmlns:p14="http://schemas.microsoft.com/office/powerpoint/2010/main" val="38970564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general, addition operations combine two or more values. The combination depends on the types of values, but there is always more than one value. The Time add function combines two Time objects: the first is explicitly specified in the parameter list, whereas the behavior of member functions implies the second. Some programmers explicitly name the "this" pointer when accessing member variables, but this practice is optional.</a:t>
            </a:r>
          </a:p>
          <a:p>
            <a:endParaRPr lang="en-US" dirty="0"/>
          </a:p>
        </p:txBody>
      </p:sp>
      <p:sp>
        <p:nvSpPr>
          <p:cNvPr id="4" name="Slide Number Placeholder 3"/>
          <p:cNvSpPr>
            <a:spLocks noGrp="1"/>
          </p:cNvSpPr>
          <p:nvPr>
            <p:ph type="sldNum" sz="quarter" idx="5"/>
          </p:nvPr>
        </p:nvSpPr>
        <p:spPr/>
        <p:txBody>
          <a:bodyPr/>
          <a:lstStyle/>
          <a:p>
            <a:fld id="{C2B96790-EC7A-4C56-B6E4-365023E894C5}" type="slidenum">
              <a:rPr lang="en-US" smtClean="0"/>
              <a:t>5</a:t>
            </a:fld>
            <a:endParaRPr lang="en-US"/>
          </a:p>
        </p:txBody>
      </p:sp>
    </p:spTree>
    <p:extLst>
      <p:ext uri="{BB962C8B-B14F-4D97-AF65-F5344CB8AC3E}">
        <p14:creationId xmlns:p14="http://schemas.microsoft.com/office/powerpoint/2010/main" val="41442276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read function is interesting because it returns a value through a parameter, which requires either a pointer or a reference. Fortunately, "this" is always a pointer, so when functions use it explicitly, the arrow operator is necessary to select specific member variables. However, even when programmers don't explicitly state it, it is there, and it is a pointer.</a:t>
            </a:r>
          </a:p>
          <a:p>
            <a:endParaRPr lang="en-US" dirty="0"/>
          </a:p>
        </p:txBody>
      </p:sp>
      <p:sp>
        <p:nvSpPr>
          <p:cNvPr id="4" name="Slide Number Placeholder 3"/>
          <p:cNvSpPr>
            <a:spLocks noGrp="1"/>
          </p:cNvSpPr>
          <p:nvPr>
            <p:ph type="sldNum" sz="quarter" idx="5"/>
          </p:nvPr>
        </p:nvSpPr>
        <p:spPr/>
        <p:txBody>
          <a:bodyPr/>
          <a:lstStyle/>
          <a:p>
            <a:fld id="{C2B96790-EC7A-4C56-B6E4-365023E894C5}" type="slidenum">
              <a:rPr lang="en-US" smtClean="0"/>
              <a:t>6</a:t>
            </a:fld>
            <a:endParaRPr lang="en-US"/>
          </a:p>
        </p:txBody>
      </p:sp>
    </p:spTree>
    <p:extLst>
      <p:ext uri="{BB962C8B-B14F-4D97-AF65-F5344CB8AC3E}">
        <p14:creationId xmlns:p14="http://schemas.microsoft.com/office/powerpoint/2010/main" val="25758621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 few representative client statements using the Time class illustrate its member functions. First, the client creates a Time object named 't' using the no-op default constructor, which enables the variable initialization in the class specification. Although the constructor's body is empty, we'll learn later that the compiler can inject operations in the constructor that support an advanced object-oriented feature called polymorphism.</a:t>
            </a:r>
          </a:p>
          <a:p>
            <a:r>
              <a:rPr lang="en-US" sz="1200" kern="1200" dirty="0">
                <a:solidFill>
                  <a:schemeClr val="tx1"/>
                </a:solidFill>
                <a:effectLst/>
                <a:latin typeface="+mn-lt"/>
                <a:ea typeface="+mn-ea"/>
                <a:cs typeface="+mn-cs"/>
              </a:rPr>
              <a:t>The read function prompts the user to enter values for object t's hours, minutes, and seconds, and returns the filled object through the "this" pointer. Similarly, the print function formats and displays the stored values.</a:t>
            </a:r>
          </a:p>
          <a:p>
            <a:r>
              <a:rPr lang="en-US" sz="1200" kern="1200" dirty="0">
                <a:solidFill>
                  <a:schemeClr val="tx1"/>
                </a:solidFill>
                <a:effectLst/>
                <a:latin typeface="+mn-lt"/>
                <a:ea typeface="+mn-ea"/>
                <a:cs typeface="+mn-cs"/>
              </a:rPr>
              <a:t>The client creates a second Time object named 's' using a general constructor and the three provided time values. Finally, it adds 't' and 's' and stores the sum in object 'u.' The function call passes the address of 't' to the "this" pointer in the add function, and 's' as the explicit parameter inside the parentheses.</a:t>
            </a:r>
          </a:p>
          <a:p>
            <a:endParaRPr lang="en-US" dirty="0"/>
          </a:p>
        </p:txBody>
      </p:sp>
      <p:sp>
        <p:nvSpPr>
          <p:cNvPr id="4" name="Slide Number Placeholder 3"/>
          <p:cNvSpPr>
            <a:spLocks noGrp="1"/>
          </p:cNvSpPr>
          <p:nvPr>
            <p:ph type="sldNum" sz="quarter" idx="5"/>
          </p:nvPr>
        </p:nvSpPr>
        <p:spPr/>
        <p:txBody>
          <a:bodyPr/>
          <a:lstStyle/>
          <a:p>
            <a:fld id="{C2B96790-EC7A-4C56-B6E4-365023E894C5}" type="slidenum">
              <a:rPr lang="en-US" smtClean="0"/>
              <a:t>7</a:t>
            </a:fld>
            <a:endParaRPr lang="en-US"/>
          </a:p>
        </p:txBody>
      </p:sp>
    </p:spTree>
    <p:extLst>
      <p:ext uri="{BB962C8B-B14F-4D97-AF65-F5344CB8AC3E}">
        <p14:creationId xmlns:p14="http://schemas.microsoft.com/office/powerpoint/2010/main" val="30026634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8.xml"/><Relationship Id="rId7"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9.xml"/><Relationship Id="rId3" Type="http://schemas.openxmlformats.org/officeDocument/2006/relationships/tags" Target="../tags/tag24.xml"/><Relationship Id="rId7" Type="http://schemas.openxmlformats.org/officeDocument/2006/relationships/tags" Target="../tags/tag28.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12/15/2025</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12/15/2025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12/15/2025</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12/15/2025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12/15/2025</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12/15/2025</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40FB4B4-2185-4162-9846-7C5876CD7D32}" type="datetimeFigureOut">
              <a:rPr lang="en-US" smtClean="0"/>
              <a:t>12/15/2025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12/15/2025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12/15/2025</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12/15/2025</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12/15/2025</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image" Target="../media/image1.png"/><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tags" Target="../tags/tag37.xml"/><Relationship Id="rId7" Type="http://schemas.openxmlformats.org/officeDocument/2006/relationships/notesSlide" Target="../notesSlides/notesSlide3.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Layout" Target="../slideLayouts/slideLayout5.xml"/><Relationship Id="rId5" Type="http://schemas.openxmlformats.org/officeDocument/2006/relationships/tags" Target="../tags/tag39.xml"/><Relationship Id="rId4" Type="http://schemas.openxmlformats.org/officeDocument/2006/relationships/tags" Target="../tags/tag38.xml"/></Relationships>
</file>

<file path=ppt/slides/_rels/slide4.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4.xml"/><Relationship Id="rId1" Type="http://schemas.openxmlformats.org/officeDocument/2006/relationships/tags" Target="../tags/tag43.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6.xml"/><Relationship Id="rId1" Type="http://schemas.openxmlformats.org/officeDocument/2006/relationships/tags" Target="../tags/tag45.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8.xml"/><Relationship Id="rId1" Type="http://schemas.openxmlformats.org/officeDocument/2006/relationships/tags" Target="../tags/tag47.xml"/><Relationship Id="rId4"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The </a:t>
            </a:r>
            <a:r>
              <a:rPr lang="en-US" cap="none" dirty="0">
                <a:latin typeface="Consolas" panose="020B0609020204030204" pitchFamily="49" charset="0"/>
              </a:rPr>
              <a:t>time</a:t>
            </a:r>
            <a:r>
              <a:rPr lang="en-US" dirty="0"/>
              <a:t> class Example</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Converting a structure to a class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C7445-5767-949E-253A-E5668C8E858B}"/>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a:t>
            </a:r>
            <a:r>
              <a:rPr lang="en-US" cap="none" dirty="0">
                <a:latin typeface="Consolas" panose="020B0609020204030204" pitchFamily="49" charset="0"/>
              </a:rPr>
              <a:t>Time</a:t>
            </a:r>
            <a:r>
              <a:rPr lang="en-US" dirty="0"/>
              <a:t> class</a:t>
            </a:r>
          </a:p>
        </p:txBody>
      </p:sp>
      <p:pic>
        <p:nvPicPr>
          <p:cNvPr id="6" name="Content Placeholder 5">
            <a:extLst>
              <a:ext uri="{FF2B5EF4-FFF2-40B4-BE49-F238E27FC236}">
                <a16:creationId xmlns:a16="http://schemas.microsoft.com/office/drawing/2014/main" id="{8F2504D6-3B38-6561-9A8D-BE44FBCCFEAE}"/>
              </a:ext>
            </a:extLst>
          </p:cNvPr>
          <p:cNvPicPr>
            <a:picLocks noGrp="1" noChangeAspect="1"/>
          </p:cNvPicPr>
          <p:nvPr>
            <p:ph sz="half" idx="1"/>
          </p:nvPr>
        </p:nvPicPr>
        <p:blipFill>
          <a:blip r:embed="rId5">
            <a:extLst>
              <a:ext uri="{28A0092B-C50C-407E-A947-70E740481C1C}">
                <a14:useLocalDpi xmlns:a14="http://schemas.microsoft.com/office/drawing/2010/main" val="0"/>
              </a:ext>
            </a:extLst>
          </a:blip>
          <a:stretch>
            <a:fillRect/>
          </a:stretch>
        </p:blipFill>
        <p:spPr>
          <a:xfrm>
            <a:off x="2230126" y="2788467"/>
            <a:ext cx="3363247" cy="2779543"/>
          </a:xfrm>
        </p:spPr>
      </p:pic>
      <p:sp>
        <p:nvSpPr>
          <p:cNvPr id="4" name="Content Placeholder 3">
            <a:extLst>
              <a:ext uri="{FF2B5EF4-FFF2-40B4-BE49-F238E27FC236}">
                <a16:creationId xmlns:a16="http://schemas.microsoft.com/office/drawing/2014/main" id="{CA134336-F15F-9506-CBFF-39CDB0DDA5BA}"/>
              </a:ext>
            </a:extLst>
          </p:cNvPr>
          <p:cNvSpPr>
            <a:spLocks noGrp="1"/>
          </p:cNvSpPr>
          <p:nvPr>
            <p:ph sz="half" idx="2"/>
            <p:custDataLst>
              <p:tags r:id="rId2"/>
            </p:custDataLst>
          </p:nvPr>
        </p:nvSpPr>
        <p:spPr>
          <a:xfrm>
            <a:off x="6338315" y="2638044"/>
            <a:ext cx="4270247" cy="3101982"/>
          </a:xfrm>
        </p:spPr>
        <p:txBody>
          <a:bodyPr/>
          <a:lstStyle/>
          <a:p>
            <a:r>
              <a:rPr lang="en-US" dirty="0"/>
              <a:t>Three private member variables</a:t>
            </a:r>
          </a:p>
          <a:p>
            <a:r>
              <a:rPr lang="en-US" dirty="0"/>
              <a:t>All operations public</a:t>
            </a:r>
          </a:p>
          <a:p>
            <a:pPr lvl="1"/>
            <a:r>
              <a:rPr lang="en-US" dirty="0"/>
              <a:t>Three constructors</a:t>
            </a:r>
          </a:p>
          <a:p>
            <a:pPr lvl="1"/>
            <a:r>
              <a:rPr lang="en-US" dirty="0"/>
              <a:t>Three operations</a:t>
            </a:r>
          </a:p>
          <a:p>
            <a:r>
              <a:rPr lang="en-US" dirty="0"/>
              <a:t>All operations bound to an object with the “this” pointer</a:t>
            </a:r>
          </a:p>
        </p:txBody>
      </p:sp>
    </p:spTree>
    <p:extLst>
      <p:ext uri="{BB962C8B-B14F-4D97-AF65-F5344CB8AC3E}">
        <p14:creationId xmlns:p14="http://schemas.microsoft.com/office/powerpoint/2010/main" val="513907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0E1098A-FCFB-E543-B0F5-593159E42D73}"/>
              </a:ext>
            </a:extLst>
          </p:cNvPr>
          <p:cNvSpPr>
            <a:spLocks noGrp="1"/>
          </p:cNvSpPr>
          <p:nvPr>
            <p:ph type="body" idx="1"/>
            <p:custDataLst>
              <p:tags r:id="rId1"/>
            </p:custDataLst>
          </p:nvPr>
        </p:nvSpPr>
        <p:spPr>
          <a:xfrm>
            <a:off x="1583436" y="2313433"/>
            <a:ext cx="4270248" cy="704087"/>
          </a:xfrm>
        </p:spPr>
        <p:txBody>
          <a:bodyPr/>
          <a:lstStyle/>
          <a:p>
            <a:r>
              <a:rPr lang="en-US" dirty="0"/>
              <a:t>structure</a:t>
            </a:r>
          </a:p>
        </p:txBody>
      </p:sp>
      <p:sp>
        <p:nvSpPr>
          <p:cNvPr id="3" name="Content Placeholder 2">
            <a:extLst>
              <a:ext uri="{FF2B5EF4-FFF2-40B4-BE49-F238E27FC236}">
                <a16:creationId xmlns:a16="http://schemas.microsoft.com/office/drawing/2014/main" id="{648E0085-A2F2-93A1-9483-F629D545790E}"/>
              </a:ext>
            </a:extLst>
          </p:cNvPr>
          <p:cNvSpPr>
            <a:spLocks noGrp="1"/>
          </p:cNvSpPr>
          <p:nvPr>
            <p:ph sz="half" idx="2"/>
            <p:custDataLst>
              <p:tags r:id="rId2"/>
            </p:custDataLst>
          </p:nvPr>
        </p:nvSpPr>
        <p:spPr>
          <a:xfrm>
            <a:off x="1583436" y="3143250"/>
            <a:ext cx="4270248" cy="2596776"/>
          </a:xfrm>
        </p:spPr>
        <p:txBody>
          <a:bodyPr/>
          <a:lstStyle/>
          <a:p>
            <a:endParaRPr lang="en-US" dirty="0"/>
          </a:p>
          <a:p>
            <a:r>
              <a:rPr lang="en-US" dirty="0">
                <a:latin typeface="Consolas" panose="020B0609020204030204" pitchFamily="49" charset="0"/>
              </a:rPr>
              <a:t>Time make_time(int, int, int)</a:t>
            </a:r>
          </a:p>
          <a:p>
            <a:r>
              <a:rPr lang="en-US" dirty="0">
                <a:latin typeface="Consolas" panose="020B0609020204030204" pitchFamily="49" charset="0"/>
              </a:rPr>
              <a:t>Time make_time(int)</a:t>
            </a:r>
          </a:p>
          <a:p>
            <a:r>
              <a:rPr lang="en-US" dirty="0">
                <a:latin typeface="Consolas" panose="020B0609020204030204" pitchFamily="49" charset="0"/>
              </a:rPr>
              <a:t>Time add(Time, Time)</a:t>
            </a:r>
          </a:p>
          <a:p>
            <a:r>
              <a:rPr lang="en-US" dirty="0">
                <a:latin typeface="Consolas" panose="020B0609020204030204" pitchFamily="49" charset="0"/>
              </a:rPr>
              <a:t>void print(Time&amp;)</a:t>
            </a:r>
          </a:p>
          <a:p>
            <a:r>
              <a:rPr lang="en-US" dirty="0">
                <a:latin typeface="Consolas" panose="020B0609020204030204" pitchFamily="49" charset="0"/>
              </a:rPr>
              <a:t>void read(Time*)</a:t>
            </a:r>
          </a:p>
        </p:txBody>
      </p:sp>
      <p:sp>
        <p:nvSpPr>
          <p:cNvPr id="4" name="Content Placeholder 3">
            <a:extLst>
              <a:ext uri="{FF2B5EF4-FFF2-40B4-BE49-F238E27FC236}">
                <a16:creationId xmlns:a16="http://schemas.microsoft.com/office/drawing/2014/main" id="{23C6F23B-86C7-40F2-BF17-CEC89B78AEBB}"/>
              </a:ext>
            </a:extLst>
          </p:cNvPr>
          <p:cNvSpPr>
            <a:spLocks noGrp="1"/>
          </p:cNvSpPr>
          <p:nvPr>
            <p:ph sz="quarter" idx="4"/>
            <p:custDataLst>
              <p:tags r:id="rId3"/>
            </p:custDataLst>
          </p:nvPr>
        </p:nvSpPr>
        <p:spPr>
          <a:xfrm>
            <a:off x="6338316" y="3143250"/>
            <a:ext cx="4253484" cy="2596776"/>
          </a:xfrm>
        </p:spPr>
        <p:txBody>
          <a:bodyPr/>
          <a:lstStyle/>
          <a:p>
            <a:r>
              <a:rPr lang="en-US" dirty="0">
                <a:latin typeface="Consolas" panose="020B0609020204030204" pitchFamily="49" charset="0"/>
              </a:rPr>
              <a:t>Time()</a:t>
            </a:r>
          </a:p>
          <a:p>
            <a:r>
              <a:rPr lang="en-US" dirty="0">
                <a:latin typeface="Consolas" panose="020B0609020204030204" pitchFamily="49" charset="0"/>
              </a:rPr>
              <a:t>Time(int, int, int)</a:t>
            </a:r>
          </a:p>
          <a:p>
            <a:r>
              <a:rPr lang="en-US" dirty="0">
                <a:latin typeface="Consolas" panose="020B0609020204030204" pitchFamily="49" charset="0"/>
              </a:rPr>
              <a:t>Time(int)</a:t>
            </a:r>
          </a:p>
          <a:p>
            <a:r>
              <a:rPr lang="en-US" dirty="0">
                <a:latin typeface="Consolas" panose="020B0609020204030204" pitchFamily="49" charset="0"/>
              </a:rPr>
              <a:t>Time add(Time)</a:t>
            </a:r>
          </a:p>
          <a:p>
            <a:r>
              <a:rPr lang="en-US" dirty="0">
                <a:latin typeface="Consolas" panose="020B0609020204030204" pitchFamily="49" charset="0"/>
              </a:rPr>
              <a:t>void print()</a:t>
            </a:r>
          </a:p>
          <a:p>
            <a:r>
              <a:rPr lang="en-US" dirty="0">
                <a:latin typeface="Consolas" panose="020B0609020204030204" pitchFamily="49" charset="0"/>
              </a:rPr>
              <a:t>void read()</a:t>
            </a:r>
          </a:p>
        </p:txBody>
      </p:sp>
      <p:sp>
        <p:nvSpPr>
          <p:cNvPr id="5" name="Text Placeholder 4">
            <a:extLst>
              <a:ext uri="{FF2B5EF4-FFF2-40B4-BE49-F238E27FC236}">
                <a16:creationId xmlns:a16="http://schemas.microsoft.com/office/drawing/2014/main" id="{D35AFD7C-D7EF-4B85-6616-5F1A5B068C1E}"/>
              </a:ext>
            </a:extLst>
          </p:cNvPr>
          <p:cNvSpPr>
            <a:spLocks noGrp="1"/>
          </p:cNvSpPr>
          <p:nvPr>
            <p:ph type="body" sz="quarter" idx="13"/>
            <p:custDataLst>
              <p:tags r:id="rId4"/>
            </p:custDataLst>
          </p:nvPr>
        </p:nvSpPr>
        <p:spPr>
          <a:xfrm>
            <a:off x="6338316" y="2313433"/>
            <a:ext cx="4270248" cy="704087"/>
          </a:xfrm>
        </p:spPr>
        <p:txBody>
          <a:bodyPr/>
          <a:lstStyle/>
          <a:p>
            <a:r>
              <a:rPr lang="en-US" dirty="0"/>
              <a:t>Member</a:t>
            </a:r>
          </a:p>
        </p:txBody>
      </p:sp>
      <p:sp>
        <p:nvSpPr>
          <p:cNvPr id="6" name="Title 5">
            <a:extLst>
              <a:ext uri="{FF2B5EF4-FFF2-40B4-BE49-F238E27FC236}">
                <a16:creationId xmlns:a16="http://schemas.microsoft.com/office/drawing/2014/main" id="{E244942F-3106-7D72-3D45-9E38EBEC1466}"/>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Converting structure functions</a:t>
            </a:r>
            <a:br>
              <a:rPr lang="en-US" dirty="0"/>
            </a:br>
            <a:r>
              <a:rPr lang="en-US" dirty="0"/>
              <a:t>to member functions</a:t>
            </a:r>
          </a:p>
        </p:txBody>
      </p:sp>
    </p:spTree>
    <p:extLst>
      <p:ext uri="{BB962C8B-B14F-4D97-AF65-F5344CB8AC3E}">
        <p14:creationId xmlns:p14="http://schemas.microsoft.com/office/powerpoint/2010/main" val="2497112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D0021-E7A9-6B9B-ED05-A1901A627DE0}"/>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Member initialization</a:t>
            </a:r>
            <a:br>
              <a:rPr lang="en-US" dirty="0"/>
            </a:br>
            <a:r>
              <a:rPr lang="en-US" dirty="0"/>
              <a:t>Default constructors</a:t>
            </a:r>
          </a:p>
        </p:txBody>
      </p:sp>
      <p:sp>
        <p:nvSpPr>
          <p:cNvPr id="3" name="Content Placeholder 2">
            <a:extLst>
              <a:ext uri="{FF2B5EF4-FFF2-40B4-BE49-F238E27FC236}">
                <a16:creationId xmlns:a16="http://schemas.microsoft.com/office/drawing/2014/main" id="{226B752B-4E8B-1F09-D5E8-A751A2156C1A}"/>
              </a:ext>
            </a:extLst>
          </p:cNvPr>
          <p:cNvSpPr>
            <a:spLocks noGrp="1"/>
          </p:cNvSpPr>
          <p:nvPr>
            <p:ph sz="half" idx="1"/>
            <p:custDataLst>
              <p:tags r:id="rId2"/>
            </p:custDataLst>
          </p:nvPr>
        </p:nvSpPr>
        <p:spPr>
          <a:xfrm>
            <a:off x="1536077" y="2638044"/>
            <a:ext cx="5688587" cy="3101982"/>
          </a:xfrm>
        </p:spPr>
        <p:txBody>
          <a:bodyPr>
            <a:normAutofit/>
          </a:bodyPr>
          <a:lstStyle/>
          <a:p>
            <a:pPr marL="0" indent="0">
              <a:spcBef>
                <a:spcPts val="0"/>
              </a:spcBef>
              <a:buNone/>
            </a:pPr>
            <a:r>
              <a:rPr lang="en-US" sz="1600" dirty="0">
                <a:latin typeface="Consolas" panose="020B0609020204030204" pitchFamily="49" charset="0"/>
              </a:rPr>
              <a:t>class Time</a:t>
            </a:r>
          </a:p>
          <a:p>
            <a:pPr marL="0" indent="0">
              <a:spcBef>
                <a:spcPts val="0"/>
              </a:spcBef>
              <a:buNone/>
            </a:pPr>
            <a:r>
              <a:rPr lang="en-US" sz="1600" dirty="0">
                <a:latin typeface="Consolas" panose="020B0609020204030204" pitchFamily="49" charset="0"/>
              </a:rPr>
              <a:t>{</a:t>
            </a:r>
          </a:p>
          <a:p>
            <a:pPr marL="0" indent="0">
              <a:spcBef>
                <a:spcPts val="0"/>
              </a:spcBef>
              <a:buNone/>
            </a:pPr>
            <a:r>
              <a:rPr lang="en-US" sz="1600" dirty="0">
                <a:latin typeface="Consolas" panose="020B0609020204030204" pitchFamily="49" charset="0"/>
              </a:rPr>
              <a:t>    private:</a:t>
            </a:r>
          </a:p>
          <a:p>
            <a:pPr marL="0" indent="0">
              <a:spcBef>
                <a:spcPts val="0"/>
              </a:spcBef>
              <a:buNone/>
            </a:pPr>
            <a:r>
              <a:rPr lang="en-US" sz="1600" dirty="0">
                <a:latin typeface="Consolas" panose="020B0609020204030204" pitchFamily="49" charset="0"/>
              </a:rPr>
              <a:t>        int hours;</a:t>
            </a:r>
          </a:p>
          <a:p>
            <a:pPr marL="0" indent="0">
              <a:spcBef>
                <a:spcPts val="0"/>
              </a:spcBef>
              <a:buNone/>
            </a:pPr>
            <a:r>
              <a:rPr lang="en-US" sz="1600" dirty="0">
                <a:latin typeface="Consolas" panose="020B0609020204030204" pitchFamily="49" charset="0"/>
              </a:rPr>
              <a:t>        int minutes;</a:t>
            </a:r>
          </a:p>
          <a:p>
            <a:pPr marL="0" indent="0">
              <a:spcBef>
                <a:spcPts val="0"/>
              </a:spcBef>
              <a:buNone/>
            </a:pPr>
            <a:r>
              <a:rPr lang="en-US" sz="1600" dirty="0">
                <a:latin typeface="Consolas" panose="020B0609020204030204" pitchFamily="49" charset="0"/>
              </a:rPr>
              <a:t>        int seconds;</a:t>
            </a:r>
          </a:p>
          <a:p>
            <a:pPr marL="0" indent="0">
              <a:spcBef>
                <a:spcPts val="0"/>
              </a:spcBef>
              <a:buNone/>
            </a:pPr>
            <a:endParaRPr lang="en-US" sz="1600" dirty="0">
              <a:latin typeface="Consolas" panose="020B0609020204030204" pitchFamily="49" charset="0"/>
            </a:endParaRPr>
          </a:p>
          <a:p>
            <a:pPr marL="0" indent="0">
              <a:spcBef>
                <a:spcPts val="0"/>
              </a:spcBef>
              <a:buNone/>
            </a:pPr>
            <a:r>
              <a:rPr lang="en-US" sz="1600" dirty="0">
                <a:latin typeface="Consolas" panose="020B0609020204030204" pitchFamily="49" charset="0"/>
              </a:rPr>
              <a:t>    public:</a:t>
            </a:r>
          </a:p>
          <a:p>
            <a:pPr marL="0" indent="0">
              <a:spcBef>
                <a:spcPts val="0"/>
              </a:spcBef>
              <a:buNone/>
            </a:pPr>
            <a:r>
              <a:rPr lang="en-US" sz="1600" dirty="0">
                <a:latin typeface="Consolas" panose="020B0609020204030204" pitchFamily="49" charset="0"/>
              </a:rPr>
              <a:t>        Time()</a:t>
            </a:r>
          </a:p>
          <a:p>
            <a:pPr marL="0" indent="0">
              <a:spcBef>
                <a:spcPts val="0"/>
              </a:spcBef>
              <a:buNone/>
            </a:pPr>
            <a:r>
              <a:rPr lang="en-US" sz="1600" dirty="0">
                <a:latin typeface="Consolas" panose="020B0609020204030204" pitchFamily="49" charset="0"/>
              </a:rPr>
              <a:t>            : hours(0), minutes(0), seconds(0) {}</a:t>
            </a:r>
          </a:p>
          <a:p>
            <a:pPr marL="0" indent="0">
              <a:spcBef>
                <a:spcPts val="0"/>
              </a:spcBef>
              <a:buNone/>
            </a:pPr>
            <a:r>
              <a:rPr lang="en-US" sz="1600" dirty="0">
                <a:latin typeface="Consolas" panose="020B0609020204030204" pitchFamily="49" charset="0"/>
              </a:rPr>
              <a:t>};</a:t>
            </a:r>
          </a:p>
        </p:txBody>
      </p:sp>
      <p:sp>
        <p:nvSpPr>
          <p:cNvPr id="4" name="Content Placeholder 3">
            <a:extLst>
              <a:ext uri="{FF2B5EF4-FFF2-40B4-BE49-F238E27FC236}">
                <a16:creationId xmlns:a16="http://schemas.microsoft.com/office/drawing/2014/main" id="{576C241D-4270-C904-4D81-46549C9E1D86}"/>
              </a:ext>
            </a:extLst>
          </p:cNvPr>
          <p:cNvSpPr>
            <a:spLocks noGrp="1"/>
          </p:cNvSpPr>
          <p:nvPr>
            <p:ph sz="half" idx="2"/>
            <p:custDataLst>
              <p:tags r:id="rId3"/>
            </p:custDataLst>
          </p:nvPr>
        </p:nvSpPr>
        <p:spPr>
          <a:xfrm>
            <a:off x="7686392" y="2638044"/>
            <a:ext cx="2969531" cy="3101982"/>
          </a:xfrm>
        </p:spPr>
        <p:txBody>
          <a:bodyPr>
            <a:normAutofit/>
          </a:bodyPr>
          <a:lstStyle/>
          <a:p>
            <a:pPr marL="0" indent="0">
              <a:spcBef>
                <a:spcPts val="0"/>
              </a:spcBef>
              <a:buNone/>
            </a:pPr>
            <a:r>
              <a:rPr lang="en-US" sz="1600" dirty="0">
                <a:latin typeface="Consolas" panose="020B0609020204030204" pitchFamily="49" charset="0"/>
              </a:rPr>
              <a:t>class Time</a:t>
            </a:r>
          </a:p>
          <a:p>
            <a:pPr marL="0" indent="0">
              <a:spcBef>
                <a:spcPts val="0"/>
              </a:spcBef>
              <a:buNone/>
            </a:pPr>
            <a:r>
              <a:rPr lang="en-US" sz="1600" dirty="0">
                <a:latin typeface="Consolas" panose="020B0609020204030204" pitchFamily="49" charset="0"/>
              </a:rPr>
              <a:t>{</a:t>
            </a:r>
          </a:p>
          <a:p>
            <a:pPr marL="0" indent="0">
              <a:spcBef>
                <a:spcPts val="0"/>
              </a:spcBef>
              <a:buNone/>
            </a:pPr>
            <a:r>
              <a:rPr lang="en-US" sz="1600" dirty="0">
                <a:latin typeface="Consolas" panose="020B0609020204030204" pitchFamily="49" charset="0"/>
              </a:rPr>
              <a:t>    private:</a:t>
            </a:r>
          </a:p>
          <a:p>
            <a:pPr marL="0" indent="0">
              <a:spcBef>
                <a:spcPts val="0"/>
              </a:spcBef>
              <a:buNone/>
            </a:pPr>
            <a:r>
              <a:rPr lang="en-US" sz="1600" dirty="0">
                <a:latin typeface="Consolas" panose="020B0609020204030204" pitchFamily="49" charset="0"/>
              </a:rPr>
              <a:t>        int hours = 0;</a:t>
            </a:r>
          </a:p>
          <a:p>
            <a:pPr marL="0" indent="0">
              <a:spcBef>
                <a:spcPts val="0"/>
              </a:spcBef>
              <a:buNone/>
            </a:pPr>
            <a:r>
              <a:rPr lang="en-US" sz="1600" dirty="0">
                <a:latin typeface="Consolas" panose="020B0609020204030204" pitchFamily="49" charset="0"/>
              </a:rPr>
              <a:t>        int minutes = 0;</a:t>
            </a:r>
          </a:p>
          <a:p>
            <a:pPr marL="0" indent="0">
              <a:spcBef>
                <a:spcPts val="0"/>
              </a:spcBef>
              <a:buNone/>
            </a:pPr>
            <a:r>
              <a:rPr lang="en-US" sz="1600" dirty="0">
                <a:latin typeface="Consolas" panose="020B0609020204030204" pitchFamily="49" charset="0"/>
              </a:rPr>
              <a:t>        int seconds = 0;</a:t>
            </a:r>
          </a:p>
          <a:p>
            <a:pPr marL="0" indent="0">
              <a:spcBef>
                <a:spcPts val="0"/>
              </a:spcBef>
              <a:buNone/>
            </a:pPr>
            <a:endParaRPr lang="en-US" sz="1600" dirty="0">
              <a:latin typeface="Consolas" panose="020B0609020204030204" pitchFamily="49" charset="0"/>
            </a:endParaRPr>
          </a:p>
          <a:p>
            <a:pPr marL="0" indent="0">
              <a:spcBef>
                <a:spcPts val="0"/>
              </a:spcBef>
              <a:buNone/>
            </a:pPr>
            <a:r>
              <a:rPr lang="en-US" sz="1600" dirty="0">
                <a:latin typeface="Consolas" panose="020B0609020204030204" pitchFamily="49" charset="0"/>
              </a:rPr>
              <a:t>    public:</a:t>
            </a:r>
          </a:p>
          <a:p>
            <a:pPr marL="0" indent="0">
              <a:spcBef>
                <a:spcPts val="0"/>
              </a:spcBef>
              <a:buNone/>
            </a:pPr>
            <a:r>
              <a:rPr lang="en-US" sz="1600" dirty="0">
                <a:latin typeface="Consolas" panose="020B0609020204030204" pitchFamily="49" charset="0"/>
              </a:rPr>
              <a:t>        Time() {}</a:t>
            </a:r>
          </a:p>
          <a:p>
            <a:pPr marL="0" indent="0">
              <a:spcBef>
                <a:spcPts val="0"/>
              </a:spcBef>
              <a:buNone/>
            </a:pPr>
            <a:r>
              <a:rPr lang="en-US" sz="1600" dirty="0">
                <a:latin typeface="Consolas" panose="020B0609020204030204" pitchFamily="49" charset="0"/>
              </a:rPr>
              <a:t>};</a:t>
            </a:r>
          </a:p>
          <a:p>
            <a:pPr marL="0" indent="0">
              <a:buNone/>
            </a:pPr>
            <a:endParaRPr lang="en-US" dirty="0"/>
          </a:p>
        </p:txBody>
      </p:sp>
      <p:cxnSp>
        <p:nvCxnSpPr>
          <p:cNvPr id="6" name="Straight Connector 5">
            <a:extLst>
              <a:ext uri="{FF2B5EF4-FFF2-40B4-BE49-F238E27FC236}">
                <a16:creationId xmlns:a16="http://schemas.microsoft.com/office/drawing/2014/main" id="{B1F8C4C8-F48E-79C7-EFC6-8E41D680E574}"/>
              </a:ext>
            </a:extLst>
          </p:cNvPr>
          <p:cNvCxnSpPr>
            <a:cxnSpLocks/>
          </p:cNvCxnSpPr>
          <p:nvPr/>
        </p:nvCxnSpPr>
        <p:spPr>
          <a:xfrm>
            <a:off x="7315200" y="2489703"/>
            <a:ext cx="63374" cy="2806574"/>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744035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33492-AA85-2112-0F5A-39B9FB29E73C}"/>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a:t>
            </a:r>
            <a:r>
              <a:rPr lang="en-US" cap="none" dirty="0">
                <a:latin typeface="Consolas" panose="020B0609020204030204" pitchFamily="49" charset="0"/>
              </a:rPr>
              <a:t>add</a:t>
            </a:r>
            <a:r>
              <a:rPr lang="en-US" dirty="0"/>
              <a:t> function</a:t>
            </a:r>
          </a:p>
        </p:txBody>
      </p:sp>
      <p:sp>
        <p:nvSpPr>
          <p:cNvPr id="3" name="Content Placeholder 2">
            <a:extLst>
              <a:ext uri="{FF2B5EF4-FFF2-40B4-BE49-F238E27FC236}">
                <a16:creationId xmlns:a16="http://schemas.microsoft.com/office/drawing/2014/main" id="{C747AB32-1C7C-FD5F-5044-C226B31D121B}"/>
              </a:ext>
            </a:extLst>
          </p:cNvPr>
          <p:cNvSpPr>
            <a:spLocks noGrp="1"/>
          </p:cNvSpPr>
          <p:nvPr>
            <p:ph idx="1"/>
            <p:custDataLst>
              <p:tags r:id="rId2"/>
            </p:custDataLst>
          </p:nvPr>
        </p:nvSpPr>
        <p:spPr>
          <a:xfrm>
            <a:off x="1530036" y="2638044"/>
            <a:ext cx="9134946" cy="3101983"/>
          </a:xfrm>
        </p:spPr>
        <p:txBody>
          <a:bodyPr/>
          <a:lstStyle/>
          <a:p>
            <a:pPr marL="0" indent="0">
              <a:spcBef>
                <a:spcPts val="0"/>
              </a:spcBef>
              <a:buNone/>
            </a:pPr>
            <a:r>
              <a:rPr lang="en-US" dirty="0">
                <a:latin typeface="Consolas" panose="020B0609020204030204" pitchFamily="49" charset="0"/>
              </a:rPr>
              <a:t>Time Time::add(Time t2)</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int i1 = hours * 3600 + minutes * 60 + seconds;</a:t>
            </a:r>
          </a:p>
          <a:p>
            <a:pPr marL="0" indent="0">
              <a:spcBef>
                <a:spcPts val="0"/>
              </a:spcBef>
              <a:buNone/>
            </a:pPr>
            <a:r>
              <a:rPr lang="en-US" dirty="0">
                <a:latin typeface="Consolas" panose="020B0609020204030204" pitchFamily="49" charset="0"/>
              </a:rPr>
              <a:t>    //int i1 = </a:t>
            </a:r>
            <a:r>
              <a:rPr lang="en-US" dirty="0">
                <a:solidFill>
                  <a:srgbClr val="FF0000"/>
                </a:solidFill>
                <a:latin typeface="Consolas" panose="020B0609020204030204" pitchFamily="49" charset="0"/>
              </a:rPr>
              <a:t>this-&gt;</a:t>
            </a:r>
            <a:r>
              <a:rPr lang="en-US" dirty="0">
                <a:latin typeface="Consolas" panose="020B0609020204030204" pitchFamily="49" charset="0"/>
              </a:rPr>
              <a:t>hours * 3600 + </a:t>
            </a:r>
            <a:r>
              <a:rPr lang="en-US" dirty="0">
                <a:solidFill>
                  <a:srgbClr val="FF0000"/>
                </a:solidFill>
                <a:latin typeface="Consolas" panose="020B0609020204030204" pitchFamily="49" charset="0"/>
              </a:rPr>
              <a:t>this-&gt;</a:t>
            </a:r>
            <a:r>
              <a:rPr lang="en-US" dirty="0">
                <a:latin typeface="Consolas" panose="020B0609020204030204" pitchFamily="49" charset="0"/>
              </a:rPr>
              <a:t>minutes * 60 + </a:t>
            </a:r>
            <a:r>
              <a:rPr lang="en-US" dirty="0">
                <a:solidFill>
                  <a:srgbClr val="FF0000"/>
                </a:solidFill>
                <a:latin typeface="Consolas" panose="020B0609020204030204" pitchFamily="49" charset="0"/>
              </a:rPr>
              <a:t>this-&gt;</a:t>
            </a:r>
            <a:r>
              <a:rPr lang="en-US" dirty="0">
                <a:latin typeface="Consolas" panose="020B0609020204030204" pitchFamily="49" charset="0"/>
              </a:rPr>
              <a:t>seconds;</a:t>
            </a:r>
          </a:p>
          <a:p>
            <a:pPr marL="0" indent="0">
              <a:spcBef>
                <a:spcPts val="0"/>
              </a:spcBef>
              <a:buNone/>
            </a:pPr>
            <a:r>
              <a:rPr lang="en-US" dirty="0">
                <a:latin typeface="Consolas" panose="020B0609020204030204" pitchFamily="49" charset="0"/>
              </a:rPr>
              <a:t>    int i2 = </a:t>
            </a:r>
            <a:r>
              <a:rPr lang="en-US" dirty="0">
                <a:solidFill>
                  <a:srgbClr val="FF0000"/>
                </a:solidFill>
                <a:latin typeface="Consolas" panose="020B0609020204030204" pitchFamily="49" charset="0"/>
              </a:rPr>
              <a:t>t2.</a:t>
            </a:r>
            <a:r>
              <a:rPr lang="en-US" dirty="0">
                <a:latin typeface="Consolas" panose="020B0609020204030204" pitchFamily="49" charset="0"/>
              </a:rPr>
              <a:t>hours * 3600 + </a:t>
            </a:r>
            <a:r>
              <a:rPr lang="en-US" dirty="0">
                <a:solidFill>
                  <a:srgbClr val="FF0000"/>
                </a:solidFill>
                <a:latin typeface="Consolas" panose="020B0609020204030204" pitchFamily="49" charset="0"/>
              </a:rPr>
              <a:t>t2.</a:t>
            </a:r>
            <a:r>
              <a:rPr lang="en-US" dirty="0">
                <a:latin typeface="Consolas" panose="020B0609020204030204" pitchFamily="49" charset="0"/>
              </a:rPr>
              <a:t>minutes * 60 + </a:t>
            </a:r>
            <a:r>
              <a:rPr lang="en-US" dirty="0">
                <a:solidFill>
                  <a:srgbClr val="FF0000"/>
                </a:solidFill>
                <a:latin typeface="Consolas" panose="020B0609020204030204" pitchFamily="49" charset="0"/>
              </a:rPr>
              <a:t>t2.</a:t>
            </a:r>
            <a:r>
              <a:rPr lang="en-US" dirty="0">
                <a:latin typeface="Consolas" panose="020B0609020204030204" pitchFamily="49" charset="0"/>
              </a:rPr>
              <a:t>seconds;</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return Time(i1 + i2);</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1905834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284608-B637-98C6-5456-91F68E499589}"/>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a:t>
            </a:r>
            <a:r>
              <a:rPr lang="en-US" cap="none" dirty="0">
                <a:latin typeface="Consolas" panose="020B0609020204030204" pitchFamily="49" charset="0"/>
              </a:rPr>
              <a:t>read</a:t>
            </a:r>
            <a:r>
              <a:rPr lang="en-US" dirty="0"/>
              <a:t> function</a:t>
            </a:r>
          </a:p>
        </p:txBody>
      </p:sp>
      <p:sp>
        <p:nvSpPr>
          <p:cNvPr id="3" name="Content Placeholder 2">
            <a:extLst>
              <a:ext uri="{FF2B5EF4-FFF2-40B4-BE49-F238E27FC236}">
                <a16:creationId xmlns:a16="http://schemas.microsoft.com/office/drawing/2014/main" id="{4B8123A0-5B4F-28E6-1751-0A5512EB0A58}"/>
              </a:ext>
            </a:extLst>
          </p:cNvPr>
          <p:cNvSpPr>
            <a:spLocks noGrp="1"/>
          </p:cNvSpPr>
          <p:nvPr>
            <p:ph idx="1"/>
            <p:custDataLst>
              <p:tags r:id="rId2"/>
            </p:custDataLst>
          </p:nvPr>
        </p:nvSpPr>
        <p:spPr>
          <a:xfrm>
            <a:off x="2231136" y="2638044"/>
            <a:ext cx="7729728" cy="3101983"/>
          </a:xfrm>
        </p:spPr>
        <p:txBody>
          <a:bodyPr>
            <a:normAutofit lnSpcReduction="10000"/>
          </a:bodyPr>
          <a:lstStyle/>
          <a:p>
            <a:pPr marL="0" indent="0">
              <a:spcBef>
                <a:spcPts val="0"/>
              </a:spcBef>
              <a:buNone/>
            </a:pPr>
            <a:r>
              <a:rPr lang="en-US" dirty="0">
                <a:latin typeface="Consolas" panose="020B0609020204030204" pitchFamily="49" charset="0"/>
              </a:rPr>
              <a:t>void Time::read()</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cout &lt;&lt; "Please enter the hours: ";</a:t>
            </a:r>
          </a:p>
          <a:p>
            <a:pPr marL="0" indent="0">
              <a:spcBef>
                <a:spcPts val="0"/>
              </a:spcBef>
              <a:buNone/>
            </a:pPr>
            <a:r>
              <a:rPr lang="en-US" dirty="0">
                <a:latin typeface="Consolas" panose="020B0609020204030204" pitchFamily="49" charset="0"/>
              </a:rPr>
              <a:t>    cin &gt;&gt; </a:t>
            </a:r>
            <a:r>
              <a:rPr lang="en-US" dirty="0">
                <a:solidFill>
                  <a:srgbClr val="FF0000"/>
                </a:solidFill>
                <a:latin typeface="Consolas" panose="020B0609020204030204" pitchFamily="49" charset="0"/>
              </a:rPr>
              <a:t>this-&gt;</a:t>
            </a:r>
            <a:r>
              <a:rPr lang="en-US" dirty="0">
                <a:latin typeface="Consolas" panose="020B0609020204030204" pitchFamily="49" charset="0"/>
              </a:rPr>
              <a:t>hours;</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cout &lt;&lt; "Please enter the minutes: ";</a:t>
            </a:r>
          </a:p>
          <a:p>
            <a:pPr marL="0" indent="0">
              <a:spcBef>
                <a:spcPts val="0"/>
              </a:spcBef>
              <a:buNone/>
            </a:pPr>
            <a:r>
              <a:rPr lang="en-US" dirty="0">
                <a:latin typeface="Consolas" panose="020B0609020204030204" pitchFamily="49" charset="0"/>
              </a:rPr>
              <a:t>    cin &gt;&gt; minutes;</a:t>
            </a:r>
          </a:p>
          <a:p>
            <a:pPr marL="0" indent="0">
              <a:spcBef>
                <a:spcPts val="0"/>
              </a:spcBef>
              <a:buNone/>
            </a:pPr>
            <a:endParaRPr lang="en-US" dirty="0">
              <a:latin typeface="Consolas" panose="020B0609020204030204" pitchFamily="49" charset="0"/>
            </a:endParaRPr>
          </a:p>
          <a:p>
            <a:pPr marL="0" indent="0">
              <a:spcBef>
                <a:spcPts val="0"/>
              </a:spcBef>
              <a:buNone/>
            </a:pPr>
            <a:r>
              <a:rPr lang="en-US" dirty="0">
                <a:latin typeface="Consolas" panose="020B0609020204030204" pitchFamily="49" charset="0"/>
              </a:rPr>
              <a:t>    cout &lt;&lt; "Please enter the seconds: ";</a:t>
            </a:r>
          </a:p>
          <a:p>
            <a:pPr marL="0" indent="0">
              <a:spcBef>
                <a:spcPts val="0"/>
              </a:spcBef>
              <a:buNone/>
            </a:pPr>
            <a:r>
              <a:rPr lang="en-US" dirty="0">
                <a:latin typeface="Consolas" panose="020B0609020204030204" pitchFamily="49" charset="0"/>
              </a:rPr>
              <a:t>    cin &gt;&gt; seconds;</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15029190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A9CB6-CF7E-F6AA-CC0E-EBA49C41EFDA}"/>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Client Code</a:t>
            </a:r>
          </a:p>
        </p:txBody>
      </p:sp>
      <p:sp>
        <p:nvSpPr>
          <p:cNvPr id="3" name="Content Placeholder 2">
            <a:extLst>
              <a:ext uri="{FF2B5EF4-FFF2-40B4-BE49-F238E27FC236}">
                <a16:creationId xmlns:a16="http://schemas.microsoft.com/office/drawing/2014/main" id="{2B225C74-8C85-7853-2079-9CC61E874FDC}"/>
              </a:ext>
            </a:extLst>
          </p:cNvPr>
          <p:cNvSpPr>
            <a:spLocks noGrp="1"/>
          </p:cNvSpPr>
          <p:nvPr>
            <p:ph idx="1"/>
            <p:custDataLst>
              <p:tags r:id="rId2"/>
            </p:custDataLst>
          </p:nvPr>
        </p:nvSpPr>
        <p:spPr>
          <a:xfrm>
            <a:off x="2231136" y="2638044"/>
            <a:ext cx="7729728" cy="3101983"/>
          </a:xfrm>
        </p:spPr>
        <p:txBody>
          <a:bodyPr/>
          <a:lstStyle/>
          <a:p>
            <a:r>
              <a:rPr lang="en-US" dirty="0">
                <a:latin typeface="Consolas" panose="020B0609020204030204" pitchFamily="49" charset="0"/>
              </a:rPr>
              <a:t>Time t;</a:t>
            </a:r>
          </a:p>
          <a:p>
            <a:r>
              <a:rPr lang="en-US" dirty="0">
                <a:latin typeface="Consolas" panose="020B0609020204030204" pitchFamily="49" charset="0"/>
              </a:rPr>
              <a:t>t.read();</a:t>
            </a:r>
          </a:p>
          <a:p>
            <a:r>
              <a:rPr lang="en-US" dirty="0">
                <a:latin typeface="Consolas" panose="020B0609020204030204" pitchFamily="49" charset="0"/>
              </a:rPr>
              <a:t>t.print();</a:t>
            </a:r>
          </a:p>
          <a:p>
            <a:r>
              <a:rPr lang="en-US" dirty="0">
                <a:latin typeface="Consolas" panose="020B0609020204030204" pitchFamily="49" charset="0"/>
              </a:rPr>
              <a:t>Time s(1, 30, 4);</a:t>
            </a:r>
          </a:p>
          <a:p>
            <a:r>
              <a:rPr lang="en-US" dirty="0">
                <a:latin typeface="Consolas" panose="020B0609020204030204" pitchFamily="49" charset="0"/>
              </a:rPr>
              <a:t>Time u = t.add(s);</a:t>
            </a:r>
          </a:p>
        </p:txBody>
      </p:sp>
    </p:spTree>
    <p:extLst>
      <p:ext uri="{BB962C8B-B14F-4D97-AF65-F5344CB8AC3E}">
        <p14:creationId xmlns:p14="http://schemas.microsoft.com/office/powerpoint/2010/main" val="313130837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PRESENTER_DUMMYTAG" val="&lt;DummyForForceWrite&gt;&lt;/DummyForForceWrite&gt;"/>
  <p:tag name="HTML_SHAPEINFO" val="&lt;ThreeDShapeInfo&gt;&lt;uuid val=&quot;{8179640A-E322-4746-809D-757222783BAB}&quot;/&gt;&lt;isInvalidForFieldText val=&quot;0&quot;/&gt;&lt;Image&gt;&lt;filename val=&quot;C:\Users\delroy\AppData\Local\Temp\CP124813605750Session\CPTrustFolder124813605750\PPTImport124813646578\data\asimages\{8179640A-E322-4746-809D-757222783BAB}_1.png&quot;/&gt;&lt;left val=&quot;167&quot;/&gt;&lt;top val=&quot;249&quot;/&gt;&lt;width val=&quot;945&quot;/&gt;&lt;height val=&quot;174&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3&quot;/&gt;&lt;/TableIndex&gt;&lt;/ShapeTextInfo&gt;"/>
  <p:tag name="PRESENTER_DUMMYTAG" val="&lt;DummyForForceWrite&gt;&lt;/DummyForForceWrite&gt;"/>
  <p:tag name="HTML_SHAPEINFO" val="&lt;ThreeDShapeInfo&gt;&lt;uuid val=&quot;{CB789DFC-318E-4904-B87A-DDEDFADED595}&quot;/&gt;&lt;isInvalidForFieldText val=&quot;0&quot;/&gt;&lt;Image&gt;&lt;filename val=&quot;C:\Users\delroy\AppData\Local\Temp\CP124813605750Session\CPTrustFolder124813605750\PPTImport124813646578\data\asimages\{CB789DFC-318E-4904-B87A-DDEDFADED595}_1.png&quot;/&gt;&lt;left val=&quot;282&quot;/&gt;&lt;top val=&quot;452&quot;/&gt;&lt;width val=&quot;715&quot;/&gt;&lt;height val=&quot;135&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35B7CA62-B462-4515-ADE1-C8B65EAB0D73}&quot;/&gt;&lt;isInvalidForFieldText val=&quot;0&quot;/&gt;&lt;Image&gt;&lt;filename val=&quot;C:\Users\delroy\AppData\Local\Temp\CP124813605750Session\CPTrustFolder124813605750\PPTImport124813646578\data\asimages\{35B7CA62-B462-4515-ADE1-C8B65EAB0D73}_1.png&quot;/&gt;&lt;left val=&quot;167&quot;/&gt;&lt;top val=&quot;647&quot;/&gt;&lt;width val=&quot;159&quot;/&gt;&lt;height val=&quot;35&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4&quot;/&gt;&lt;/TableIndex&gt;&lt;/ShapeTextInfo&gt;"/>
  <p:tag name="HTML_SHAPEINFO" val="&lt;ThreeDShapeInfo&gt;&lt;uuid val=&quot;{B523D8EA-72DC-4292-B461-1FACC662EC13}&quot;/&gt;&lt;isInvalidForFieldText val=&quot;0&quot;/&gt;&lt;Image&gt;&lt;filename val=&quot;C:\Users\delroy\AppData\Local\Temp\CP124813605750Session\CPTrustFolder124813605750\PPTImport124813646578\data\asimages\{B523D8EA-72DC-4292-B461-1FACC662EC13}_2.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31&quot;/&gt;&lt;lineCharCount val=&quot;22&quot;/&gt;&lt;lineCharCount val=&quot;19&quot;/&gt;&lt;lineCharCount val=&quot;17&quot;/&gt;&lt;lineCharCount val=&quot;39&quot;/&gt;&lt;lineCharCount val=&quot;18&quot;/&gt;&lt;/TableIndex&gt;&lt;/ShapeTextInfo&gt;"/>
  <p:tag name="HTML_SHAPEINFO" val="&lt;ThreeDShapeInfo&gt;&lt;uuid val=&quot;{68D67266-5156-4131-839E-1EC7348AC8A5}&quot;/&gt;&lt;isInvalidForFieldText val=&quot;0&quot;/&gt;&lt;Image&gt;&lt;filename val=&quot;C:\Users\delroy\AppData\Local\Temp\CP124813605750Session\CPTrustFolder124813605750\PPTImport124813646578\data\asimages\{68D67266-5156-4131-839E-1EC7348AC8A5}_2.png&quot;/&gt;&lt;left val=&quot;660&quot;/&gt;&lt;top val=&quot;273&quot;/&gt;&lt;width val=&quot;453&quot;/&gt;&lt;height val=&quot;329&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 name="HTML_SHAPEINFO" val="&lt;ThreeDShapeInfo&gt;&lt;uuid val=&quot;{E9EA0A9C-1CA3-4CEC-A902-3E97BB364473}&quot;/&gt;&lt;isInvalidForFieldText val=&quot;0&quot;/&gt;&lt;Image&gt;&lt;filename val=&quot;C:\Users\delroy\AppData\Local\Temp\CP124813605750Session\CPTrustFolder124813605750\PPTImport124813646578\data\asimages\{E9EA0A9C-1CA3-4CEC-A902-3E97BB364473}_3.png&quot;/&gt;&lt;left val=&quot;165&quot;/&gt;&lt;top val=&quot;242&quot;/&gt;&lt;width val=&quot;449&quot;/&gt;&lt;height val=&quot;85&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1&quot;/&gt;&lt;lineCharCount val=&quot;30&quot;/&gt;&lt;lineCharCount val=&quot;20&quot;/&gt;&lt;lineCharCount val=&quot;21&quot;/&gt;&lt;lineCharCount val=&quot;18&quot;/&gt;&lt;lineCharCount val=&quot;16&quot;/&gt;&lt;/TableIndex&gt;&lt;/ShapeTextInfo&gt;"/>
  <p:tag name="HTML_SHAPEINFO" val="&lt;ThreeDShapeInfo&gt;&lt;uuid val=&quot;{526799F4-83C0-49C4-891B-AA6C0C58931E}&quot;/&gt;&lt;isInvalidForFieldText val=&quot;0&quot;/&gt;&lt;Image&gt;&lt;filename val=&quot;C:\Users\delroy\AppData\Local\Temp\CP124813605750Session\CPTrustFolder124813605750\PPTImport124813646578\data\asimages\{526799F4-83C0-49C4-891B-AA6C0C58931E}_3.png&quot;/&gt;&lt;left val=&quot;161&quot;/&gt;&lt;top val=&quot;329&quot;/&gt;&lt;width val=&quot;453&quot;/&gt;&lt;height val=&quot;274&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7&quot;/&gt;&lt;lineCharCount val=&quot;20&quot;/&gt;&lt;lineCharCount val=&quot;10&quot;/&gt;&lt;lineCharCount val=&quot;15&quot;/&gt;&lt;lineCharCount val=&quot;13&quot;/&gt;&lt;lineCharCount val=&quot;11&quot;/&gt;&lt;/TableIndex&gt;&lt;/ShapeTextInfo&gt;"/>
  <p:tag name="HTML_SHAPEINFO" val="&lt;ThreeDShapeInfo&gt;&lt;uuid val=&quot;{D536BEC7-A3A4-4F7B-8255-EDF32B4627BF}&quot;/&gt;&lt;isInvalidForFieldText val=&quot;0&quot;/&gt;&lt;Image&gt;&lt;filename val=&quot;C:\Users\delroy\AppData\Local\Temp\CP124813605750Session\CPTrustFolder124813605750\PPTImport124813646578\data\asimages\{D536BEC7-A3A4-4F7B-8255-EDF32B4627BF}_3.png&quot;/&gt;&lt;left val=&quot;660&quot;/&gt;&lt;top val=&quot;326&quot;/&gt;&lt;width val=&quot;452&quot;/&gt;&lt;height val=&quot;276&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6&quot;/&gt;&lt;/TableIndex&gt;&lt;/ShapeTextInfo&gt;"/>
  <p:tag name="HTML_SHAPEINFO" val="&lt;ThreeDShapeInfo&gt;&lt;uuid val=&quot;{67C080F5-50AB-461E-9B65-9D25899E002F}&quot;/&gt;&lt;isInvalidForFieldText val=&quot;0&quot;/&gt;&lt;Image&gt;&lt;filename val=&quot;C:\Users\delroy\AppData\Local\Temp\CP124813605750Session\CPTrustFolder124813605750\PPTImport124813646578\data\asimages\{67C080F5-50AB-461E-9B65-9D25899E002F}_3.png&quot;/&gt;&lt;left val=&quot;664&quot;/&gt;&lt;top val=&quot;242&quot;/&gt;&lt;width val=&quot;449&quot;/&gt;&lt;height val=&quot;85&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31&quot;/&gt;&lt;lineCharCount val=&quot;19&quot;/&gt;&lt;/TableIndex&gt;&lt;/ShapeTextInfo&gt;"/>
  <p:tag name="HTML_SHAPEINFO" val="&lt;ThreeDShapeInfo&gt;&lt;uuid val=&quot;{42E706D3-67E2-4F9A-AE25-9E8630C4A6F5}&quot;/&gt;&lt;isInvalidForFieldText val=&quot;0&quot;/&gt;&lt;Image&gt;&lt;filename val=&quot;C:\Users\delroy\AppData\Local\Temp\CP124813605750Session\CPTrustFolder124813605750\PPTImport124813646578\data\asimages\{42E706D3-67E2-4F9A-AE25-9E8630C4A6F5}_3.png&quot;/&gt;&lt;left val=&quot;233&quot;/&gt;&lt;top val=&quot;100&quot;/&gt;&lt;width val=&quot;813&quot;/&gt;&lt;height val=&quot;12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2&quot;/&gt;&lt;lineCharCount val=&quot;20&quot;/&gt;&lt;/TableIndex&gt;&lt;/ShapeTextInfo&gt;"/>
  <p:tag name="HTML_SHAPEINFO" val="&lt;ThreeDShapeInfo&gt;&lt;uuid val=&quot;{FA47ABF8-1106-4D1B-BFC4-CF49271618AD}&quot;/&gt;&lt;isInvalidForFieldText val=&quot;0&quot;/&gt;&lt;Image&gt;&lt;filename val=&quot;C:\Users\delroy\AppData\Local\Temp\CP124813605750Session\CPTrustFolder124813605750\PPTImport124813646578\data\asimages\{FA47ABF8-1106-4D1B-BFC4-CF49271618AD}_4.png&quot;/&gt;&lt;left val=&quot;233&quot;/&gt;&lt;top val=&quot;100&quot;/&gt;&lt;width val=&quot;813&quot;/&gt;&lt;height val=&quot;126&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11&quot;/&gt;&lt;lineCharCount val=&quot;2&quot;/&gt;&lt;lineCharCount val=&quot;13&quot;/&gt;&lt;lineCharCount val=&quot;19&quot;/&gt;&lt;lineCharCount val=&quot;21&quot;/&gt;&lt;lineCharCount val=&quot;21&quot;/&gt;&lt;lineCharCount val=&quot;1&quot;/&gt;&lt;lineCharCount val=&quot;12&quot;/&gt;&lt;lineCharCount val=&quot;15&quot;/&gt;&lt;lineCharCount val=&quot;50&quot;/&gt;&lt;lineCharCount val=&quot;2&quot;/&gt;&lt;/TableIndex&gt;&lt;/ShapeTextInfo&gt;"/>
  <p:tag name="HTML_SHAPEINFO" val="&lt;ThreeDShapeInfo&gt;&lt;uuid val=&quot;{5DCBDE59-28EF-49E4-8739-2ED7C778F916}&quot;/&gt;&lt;isInvalidForFieldText val=&quot;0&quot;/&gt;&lt;Image&gt;&lt;filename val=&quot;C:\Users\delroy\AppData\Local\Temp\CP124813605750Session\CPTrustFolder124813605750\PPTImport124813646578\data\asimages\{5DCBDE59-28EF-49E4-8739-2ED7C778F916}_4.png&quot;/&gt;&lt;left val=&quot;157&quot;/&gt;&lt;top val=&quot;274&quot;/&gt;&lt;width val=&quot;602&quot;/&gt;&lt;height val=&quot;328&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11&quot;/&gt;&lt;lineCharCount val=&quot;2&quot;/&gt;&lt;lineCharCount val=&quot;13&quot;/&gt;&lt;lineCharCount val=&quot;23&quot;/&gt;&lt;lineCharCount val=&quot;25&quot;/&gt;&lt;lineCharCount val=&quot;25&quot;/&gt;&lt;lineCharCount val=&quot;1&quot;/&gt;&lt;lineCharCount val=&quot;12&quot;/&gt;&lt;lineCharCount val=&quot;18&quot;/&gt;&lt;lineCharCount val=&quot;3&quot;/&gt;&lt;/TableIndex&gt;&lt;/ShapeTextInfo&gt;"/>
  <p:tag name="HTML_SHAPEINFO" val="&lt;ThreeDShapeInfo&gt;&lt;uuid val=&quot;{F9E491BC-388C-4665-87AA-2048831C7FFF}&quot;/&gt;&lt;isInvalidForFieldText val=&quot;0&quot;/&gt;&lt;Image&gt;&lt;filename val=&quot;C:\Users\delroy\AppData\Local\Temp\CP124813605750Session\CPTrustFolder124813605750\PPTImport124813646578\data\asimages\{F9E491BC-388C-4665-87AA-2048831C7FFF}_4.png&quot;/&gt;&lt;left val=&quot;802&quot;/&gt;&lt;top val=&quot;274&quot;/&gt;&lt;width val=&quot;316&quot;/&gt;&lt;height val=&quot;328&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6&quot;/&gt;&lt;/TableIndex&gt;&lt;/ShapeTextInfo&gt;"/>
  <p:tag name="HTML_SHAPEINFO" val="&lt;ThreeDShapeInfo&gt;&lt;uuid val=&quot;{97DC9FB8-C93F-4CE9-B723-DDA9051C6445}&quot;/&gt;&lt;isInvalidForFieldText val=&quot;0&quot;/&gt;&lt;Image&gt;&lt;filename val=&quot;C:\Users\delroy\AppData\Local\Temp\CP124813605750Session\CPTrustFolder124813605750\PPTImport124813646578\data\asimages\{97DC9FB8-C93F-4CE9-B723-DDA9051C6445}_5.png&quot;/&gt;&lt;left val=&quot;233&quot;/&gt;&lt;top val=&quot;100&quot;/&gt;&lt;width val=&quot;813&quot;/&gt;&lt;height val=&quot;126&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24&quot;/&gt;&lt;lineCharCount val=&quot;2&quot;/&gt;&lt;lineCharCount val=&quot;52&quot;/&gt;&lt;lineCharCount val=&quot;72&quot;/&gt;&lt;lineCharCount val=&quot;61&quot;/&gt;&lt;lineCharCount val=&quot;1&quot;/&gt;&lt;lineCharCount val=&quot;26&quot;/&gt;&lt;lineCharCount val=&quot;1&quot;/&gt;&lt;/TableIndex&gt;&lt;/ShapeTextInfo&gt;"/>
  <p:tag name="HTML_SHAPEINFO" val="&lt;ThreeDShapeInfo&gt;&lt;uuid val=&quot;{0751E3AA-D208-4534-AD44-B61A64D2980B}&quot;/&gt;&lt;isInvalidForFieldText val=&quot;0&quot;/&gt;&lt;Image&gt;&lt;filename val=&quot;C:\Users\delroy\AppData\Local\Temp\CP124813605750Session\CPTrustFolder124813605750\PPTImport124813646578\data\asimages\{0751E3AA-D208-4534-AD44-B61A64D2980B}_5.png&quot;/&gt;&lt;left val=&quot;154&quot;/&gt;&lt;top val=&quot;273&quot;/&gt;&lt;width val=&quot;965&quot;/&gt;&lt;height val=&quot;329&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C030EF4E-A9B2-451A-A278-5EEE25DD2825}&quot;/&gt;&lt;isInvalidForFieldText val=&quot;0&quot;/&gt;&lt;Image&gt;&lt;filename val=&quot;C:\Users\delroy\AppData\Local\Temp\CP124813605750Session\CPTrustFolder124813605750\PPTImport124813646578\data\asimages\{C030EF4E-A9B2-451A-A278-5EEE25DD2825}_6.png&quot;/&gt;&lt;left val=&quot;233&quot;/&gt;&lt;top val=&quot;100&quot;/&gt;&lt;width val=&quot;813&quot;/&gt;&lt;height val=&quot;126&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18&quot;/&gt;&lt;lineCharCount val=&quot;2&quot;/&gt;&lt;lineCharCount val=&quot;40&quot;/&gt;&lt;lineCharCount val=&quot;24&quot;/&gt;&lt;lineCharCount val=&quot;1&quot;/&gt;&lt;lineCharCount val=&quot;42&quot;/&gt;&lt;lineCharCount val=&quot;20&quot;/&gt;&lt;lineCharCount val=&quot;1&quot;/&gt;&lt;lineCharCount val=&quot;42&quot;/&gt;&lt;lineCharCount val=&quot;20&quot;/&gt;&lt;lineCharCount val=&quot;1&quot;/&gt;&lt;/TableIndex&gt;&lt;/ShapeTextInfo&gt;"/>
  <p:tag name="HTML_SHAPEINFO" val="&lt;ThreeDShapeInfo&gt;&lt;uuid val=&quot;{63F92A52-0F35-455C-8BB0-7381CAC9FD2C}&quot;/&gt;&lt;isInvalidForFieldText val=&quot;0&quot;/&gt;&lt;Image&gt;&lt;filename val=&quot;C:\Users\delroy\AppData\Local\Temp\CP124813605750Session\CPTrustFolder124813605750\PPTImport124813646578\data\asimages\{63F92A52-0F35-455C-8BB0-7381CAC9FD2C}_6.png&quot;/&gt;&lt;left val=&quot;228&quot;/&gt;&lt;top val=&quot;270&quot;/&gt;&lt;width val=&quot;818&quot;/&gt;&lt;height val=&quot;332&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1&quot;/&gt;&lt;/TableIndex&gt;&lt;/ShapeTextInfo&gt;"/>
  <p:tag name="HTML_SHAPEINFO" val="&lt;ThreeDShapeInfo&gt;&lt;uuid val=&quot;{14ED3103-5EBD-415B-A2C1-3A0FAB3F1B35}&quot;/&gt;&lt;isInvalidForFieldText val=&quot;0&quot;/&gt;&lt;Image&gt;&lt;filename val=&quot;C:\Users\delroy\AppData\Local\Temp\CP124813605750Session\CPTrustFolder124813605750\PPTImport124813646578\data\asimages\{14ED3103-5EBD-415B-A2C1-3A0FAB3F1B35}_7.png&quot;/&gt;&lt;left val=&quot;233&quot;/&gt;&lt;top val=&quot;100&quot;/&gt;&lt;width val=&quot;813&quot;/&gt;&lt;height val=&quot;126&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8&quot;/&gt;&lt;lineCharCount val=&quot;10&quot;/&gt;&lt;lineCharCount val=&quot;11&quot;/&gt;&lt;lineCharCount val=&quot;18&quot;/&gt;&lt;lineCharCount val=&quot;18&quot;/&gt;&lt;/TableIndex&gt;&lt;/ShapeTextInfo&gt;"/>
  <p:tag name="HTML_SHAPEINFO" val="&lt;ThreeDShapeInfo&gt;&lt;uuid val=&quot;{AEBFBFDA-31DE-4D07-96EF-9FF92BF691A9}&quot;/&gt;&lt;isInvalidForFieldText val=&quot;0&quot;/&gt;&lt;Image&gt;&lt;filename val=&quot;C:\Users\delroy\AppData\Local\Temp\CP124813605750Session\CPTrustFolder124813605750\PPTImport124813646578\data\asimages\{AEBFBFDA-31DE-4D07-96EF-9FF92BF691A9}_7.png&quot;/&gt;&lt;left val=&quot;229&quot;/&gt;&lt;top val=&quot;273&quot;/&gt;&lt;width val=&quot;817&quot;/&gt;&lt;height val=&quot;329&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457</TotalTime>
  <Words>1106</Words>
  <Application>Microsoft Office PowerPoint</Application>
  <PresentationFormat>Widescreen</PresentationFormat>
  <Paragraphs>90</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Consolas</vt:lpstr>
      <vt:lpstr>Gill Sans MT</vt:lpstr>
      <vt:lpstr>Parcel</vt:lpstr>
      <vt:lpstr>The time class Example</vt:lpstr>
      <vt:lpstr>The Time class</vt:lpstr>
      <vt:lpstr>Converting structure functions to member functions</vt:lpstr>
      <vt:lpstr>Member initialization Default constructors</vt:lpstr>
      <vt:lpstr>The add function</vt:lpstr>
      <vt:lpstr>The read function</vt:lpstr>
      <vt:lpstr>Client Code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Time Class</dc:title>
  <dc:creator>Delroy Brinkerhoff</dc:creator>
  <cp:lastModifiedBy>delroy</cp:lastModifiedBy>
  <cp:revision>10</cp:revision>
  <dcterms:created xsi:type="dcterms:W3CDTF">2016-07-13T22:03:45Z</dcterms:created>
  <dcterms:modified xsi:type="dcterms:W3CDTF">2025-12-15T20:37:09Z</dcterms:modified>
</cp:coreProperties>
</file>