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notesSlides/notesSlide3.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4.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6.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7.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535" autoAdjust="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BC4113-365C-44F8-AF3C-CE5001DBD73A}"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5DF507-91C3-4671-A1E9-E80272D71436}" type="slidenum">
              <a:rPr lang="en-US" smtClean="0"/>
              <a:t>‹#›</a:t>
            </a:fld>
            <a:endParaRPr lang="en-US"/>
          </a:p>
        </p:txBody>
      </p:sp>
    </p:spTree>
    <p:extLst>
      <p:ext uri="{BB962C8B-B14F-4D97-AF65-F5344CB8AC3E}">
        <p14:creationId xmlns:p14="http://schemas.microsoft.com/office/powerpoint/2010/main" val="26830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or generalization is the most fundamental class relationship. Beginning with this section, we explore inheritance and how to implement and use it in C++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1</a:t>
            </a:fld>
            <a:endParaRPr lang="en-US"/>
          </a:p>
        </p:txBody>
      </p:sp>
    </p:spTree>
    <p:extLst>
      <p:ext uri="{BB962C8B-B14F-4D97-AF65-F5344CB8AC3E}">
        <p14:creationId xmlns:p14="http://schemas.microsoft.com/office/powerpoint/2010/main" val="414962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UML represents inheritance as two connected class symbols. Each class plays a distinct role, and several role names are frequently used. The UML and the object-oriented paradigm use the names "superclass" and "subclass." C++ programmers call them "base class" and "derived class." Other names are based on biological relationships: "parent" and "child," or "ancestor" and "descendant."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connecting line is decorated with a hollow, three-sided arrowhead at one end and undecorated at the other. The arrowhead is attached to the superclass, and the undecorated end is attached to the subclass. It is customary to draw the superclass above all subclasses, but sometimes that's impossible. So, it's crucial to follow the arrow's direction because the direction of the relationship can't change regardless of the relative orientation of the two classes.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2</a:t>
            </a:fld>
            <a:endParaRPr lang="en-US"/>
          </a:p>
        </p:txBody>
      </p:sp>
    </p:spTree>
    <p:extLst>
      <p:ext uri="{BB962C8B-B14F-4D97-AF65-F5344CB8AC3E}">
        <p14:creationId xmlns:p14="http://schemas.microsoft.com/office/powerpoint/2010/main" val="3120022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possible to draw individual arrows between the superclass and its subclasses when there are only a few subclasses. But the diagram may become cluttered with arrows when there are many subclasses. One way to reduce the clutter is to draw one arrowhead whose tail splits to connect all the subclasses.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Software developers also call inheritance "generalization" because the superclass is general while the subclasses are more specific. For example, a car is general, while a sedan and a convertible are more specific kinds of cars. Inheritance hierarchies are also called gen-spec diagrams.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3</a:t>
            </a:fld>
            <a:endParaRPr lang="en-US"/>
          </a:p>
        </p:txBody>
      </p:sp>
    </p:spTree>
    <p:extLst>
      <p:ext uri="{BB962C8B-B14F-4D97-AF65-F5344CB8AC3E}">
        <p14:creationId xmlns:p14="http://schemas.microsoft.com/office/powerpoint/2010/main" val="1622241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relationship has a meaning called its semantics. Whenever we model a real-world situation with objects, we must match the relationships found in the real world with the best class relationship. Inheritance is an "is-a" relationship, so a sedan is a car, and a convertible is a car.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Subclasses inherit all the variables and functions, collectively called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features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or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members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that a superclass has. As such, inheritance is a way of reusing and avoiding duplicating code. Imagine a car has a variable denoting its color and a function starting the car. Both a sedan and a convertible inherit the variable and the function.</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4</a:t>
            </a:fld>
            <a:endParaRPr lang="en-US"/>
          </a:p>
        </p:txBody>
      </p:sp>
    </p:spTree>
    <p:extLst>
      <p:ext uri="{BB962C8B-B14F-4D97-AF65-F5344CB8AC3E}">
        <p14:creationId xmlns:p14="http://schemas.microsoft.com/office/powerpoint/2010/main" val="159168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Programming languages often implement inheritance by instantiating objects for a class and all its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superclasses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For example, if a program instantiates an object from sedan, it simultaneously instantiates an object from car. Furthermore, the superclass object, car in this example, is nested or embedded inside the sedan object and forms the first part of the sedan object.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describes how two classes are similar and how they are different. A Venn diagram is an easy way to illustrate the similarities and differences. A sedan has everything – variables and functions – a car has. In that sense, they are the same. But a sedan has some functions (it could also have additional variables) that a car doesn't. In that sense, they are different.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5</a:t>
            </a:fld>
            <a:endParaRPr lang="en-US"/>
          </a:p>
        </p:txBody>
      </p:sp>
    </p:spTree>
    <p:extLst>
      <p:ext uri="{BB962C8B-B14F-4D97-AF65-F5344CB8AC3E}">
        <p14:creationId xmlns:p14="http://schemas.microsoft.com/office/powerpoint/2010/main" val="2581554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also supports substitutability. That is, anywhere an instance of a superclass can appear, a programmer may replace it with an instance of one of its subclasses. So, the render function has a Shape parameter, but we can pass an instance of a Circle, a Rectangle, or a Triangle to it, thus substituting a subclass object for a Shape. We'll explore the significance of passing the object by pointer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6</a:t>
            </a:fld>
            <a:endParaRPr lang="en-US"/>
          </a:p>
        </p:txBody>
      </p:sp>
    </p:spTree>
    <p:extLst>
      <p:ext uri="{BB962C8B-B14F-4D97-AF65-F5344CB8AC3E}">
        <p14:creationId xmlns:p14="http://schemas.microsoft.com/office/powerpoint/2010/main" val="1466146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is unidirectional, which means that it operates in only one direction – specifically from the child or subclass to the parent or superclass. There are several ways of looking at directionality.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example, a child may send a message to a parent, and while the parent may respond to a child's message, the parent cannot initiate message passing.</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also possible to say that a child "knows" about a parent, which means that the child class may include code that accesses or uses features in the parent class, but none of the code in the parent class can access or use the child class.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if a program can access the child object, it can navigate to or reach the parent object. However, a program cannot move from or reach the child from the parent.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7</a:t>
            </a:fld>
            <a:endParaRPr lang="en-US"/>
          </a:p>
        </p:txBody>
      </p:sp>
    </p:spTree>
    <p:extLst>
      <p:ext uri="{BB962C8B-B14F-4D97-AF65-F5344CB8AC3E}">
        <p14:creationId xmlns:p14="http://schemas.microsoft.com/office/powerpoint/2010/main" val="2357460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binds the superclass object tightly, with great strength, to the subclass object. This results from implementing inheritance by embedding the superclass object inside the subclass object. Consequently, the objects bound by inheritance have simultaneous lifetimes – they are created and destroyed simultaneously – and the child cannot share its superclass object with other program objects.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Here it is imperative to distinguish between classes and objects. Previous inheritance diagrams illustrate sedan and convertible sharing the car superclass. But when the program instantiates a subclass (convertible or sedan), the resulting subclass and superclass objects form an exclusive relationship – the former doesn't share the latter.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5DF507-91C3-4671-A1E9-E80272D71436}" type="slidenum">
              <a:rPr lang="en-US" smtClean="0"/>
              <a:t>8</a:t>
            </a:fld>
            <a:endParaRPr lang="en-US"/>
          </a:p>
        </p:txBody>
      </p:sp>
    </p:spTree>
    <p:extLst>
      <p:ext uri="{BB962C8B-B14F-4D97-AF65-F5344CB8AC3E}">
        <p14:creationId xmlns:p14="http://schemas.microsoft.com/office/powerpoint/2010/main" val="1815547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1/25/2023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1/25/2023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1/25/2023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1/25/2023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1/25/2023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1/25/2023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1/25/2023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1.emf"/><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5.xml"/><Relationship Id="rId5" Type="http://schemas.openxmlformats.org/officeDocument/2006/relationships/image" Target="../media/image3.emf"/><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5.emf"/><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4.emf"/><Relationship Id="rId5" Type="http://schemas.openxmlformats.org/officeDocument/2006/relationships/notesSlide" Target="../notesSlides/notesSlide5.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image" Target="../media/image6.emf"/><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4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7.emf"/><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image" Target="../media/image8.emf"/><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Inheritance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Also known as “Generalization”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CF6D-AF60-4767-ABED-F27B728FD6B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Class Roles</a:t>
            </a:r>
          </a:p>
        </p:txBody>
      </p:sp>
      <p:pic>
        <p:nvPicPr>
          <p:cNvPr id="5" name="Content Placeholder 4">
            <a:extLst>
              <a:ext uri="{FF2B5EF4-FFF2-40B4-BE49-F238E27FC236}">
                <a16:creationId xmlns:a16="http://schemas.microsoft.com/office/drawing/2014/main" id="{87B857E8-C707-46AB-BB22-F82AED1BE324}"/>
              </a:ext>
            </a:extLst>
          </p:cNvPr>
          <p:cNvPicPr>
            <a:picLocks noGrp="1" noChangeAspect="1"/>
          </p:cNvPicPr>
          <p:nvPr>
            <p:ph sz="half" idx="1"/>
          </p:nvPr>
        </p:nvPicPr>
        <p:blipFill>
          <a:blip r:embed="rId5"/>
          <a:stretch>
            <a:fillRect/>
          </a:stretch>
        </p:blipFill>
        <p:spPr>
          <a:xfrm>
            <a:off x="2109430" y="2637196"/>
            <a:ext cx="3217944" cy="3101982"/>
          </a:xfrm>
          <a:prstGeom prst="rect">
            <a:avLst/>
          </a:prstGeom>
        </p:spPr>
      </p:pic>
      <p:sp>
        <p:nvSpPr>
          <p:cNvPr id="4" name="Content Placeholder 3">
            <a:extLst>
              <a:ext uri="{FF2B5EF4-FFF2-40B4-BE49-F238E27FC236}">
                <a16:creationId xmlns:a16="http://schemas.microsoft.com/office/drawing/2014/main" id="{15089D52-85DE-4B41-A639-F749B29521FE}"/>
              </a:ext>
            </a:extLst>
          </p:cNvPr>
          <p:cNvSpPr>
            <a:spLocks noGrp="1"/>
          </p:cNvSpPr>
          <p:nvPr>
            <p:ph sz="half" idx="2"/>
            <p:custDataLst>
              <p:tags r:id="rId2"/>
            </p:custDataLst>
          </p:nvPr>
        </p:nvSpPr>
        <p:spPr>
          <a:xfrm>
            <a:off x="6338315" y="2638044"/>
            <a:ext cx="4270247" cy="3101982"/>
          </a:xfrm>
        </p:spPr>
        <p:txBody>
          <a:bodyPr/>
          <a:lstStyle/>
          <a:p>
            <a:r>
              <a:rPr lang="en-US" dirty="0"/>
              <a:t>Each related class plays a distinct role</a:t>
            </a:r>
          </a:p>
          <a:p>
            <a:pPr lvl="1"/>
            <a:r>
              <a:rPr lang="en-US" dirty="0"/>
              <a:t>Parent/Child</a:t>
            </a:r>
          </a:p>
          <a:p>
            <a:pPr lvl="1"/>
            <a:r>
              <a:rPr lang="en-US" dirty="0"/>
              <a:t>Superclass/Subclass</a:t>
            </a:r>
          </a:p>
          <a:p>
            <a:pPr lvl="1"/>
            <a:r>
              <a:rPr lang="en-US" dirty="0"/>
              <a:t>Base class/derived class</a:t>
            </a:r>
          </a:p>
          <a:p>
            <a:pPr lvl="1"/>
            <a:r>
              <a:rPr lang="en-US" dirty="0"/>
              <a:t>Ancestor/Descendant</a:t>
            </a:r>
          </a:p>
          <a:p>
            <a:r>
              <a:rPr lang="en-US" dirty="0"/>
              <a:t>UML symbol is a line with a hollow, three-sided arrowhead at one end and undecorated at the other end</a:t>
            </a:r>
          </a:p>
        </p:txBody>
      </p:sp>
    </p:spTree>
    <p:extLst>
      <p:ext uri="{BB962C8B-B14F-4D97-AF65-F5344CB8AC3E}">
        <p14:creationId xmlns:p14="http://schemas.microsoft.com/office/powerpoint/2010/main" val="4185856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3623C-91A4-4122-A1CB-E2C48B3366BD}"/>
              </a:ext>
            </a:extLst>
          </p:cNvPr>
          <p:cNvSpPr>
            <a:spLocks noGrp="1"/>
          </p:cNvSpPr>
          <p:nvPr>
            <p:ph type="title"/>
            <p:custDataLst>
              <p:tags r:id="rId1"/>
            </p:custDataLst>
          </p:nvPr>
        </p:nvSpPr>
        <p:spPr bwMode="black">
          <a:xfrm>
            <a:off x="2233247" y="964692"/>
            <a:ext cx="7728438" cy="1188720"/>
          </a:xfrm>
          <a:prstGeom prst="rect">
            <a:avLst/>
          </a:prstGeom>
        </p:spPr>
        <p:txBody>
          <a:bodyPr vert="horz" lIns="182880" tIns="182880" rIns="182880" bIns="182880" rtlCol="0" anchor="ctr">
            <a:normAutofit/>
          </a:bodyPr>
          <a:lstStyle/>
          <a:p>
            <a:r>
              <a:rPr lang="en-US" dirty="0"/>
              <a:t>UML Inheritance Symbol</a:t>
            </a:r>
          </a:p>
        </p:txBody>
      </p:sp>
      <p:sp>
        <p:nvSpPr>
          <p:cNvPr id="16" name="Content Placeholder 9">
            <a:extLst>
              <a:ext uri="{FF2B5EF4-FFF2-40B4-BE49-F238E27FC236}">
                <a16:creationId xmlns:a16="http://schemas.microsoft.com/office/drawing/2014/main" id="{2008C0ED-FCF7-4B56-848E-5B0F74E16503}"/>
              </a:ext>
            </a:extLst>
          </p:cNvPr>
          <p:cNvSpPr>
            <a:spLocks noGrp="1"/>
          </p:cNvSpPr>
          <p:nvPr>
            <p:ph sz="half" idx="1"/>
          </p:nvPr>
        </p:nvSpPr>
        <p:spPr>
          <a:xfrm>
            <a:off x="960121" y="2509935"/>
            <a:ext cx="3707652" cy="3230092"/>
          </a:xfrm>
        </p:spPr>
        <p:txBody>
          <a:bodyPr vert="horz" lIns="91440" tIns="45720" rIns="91440" bIns="45720" rtlCol="0">
            <a:normAutofit/>
          </a:bodyPr>
          <a:lstStyle/>
          <a:p>
            <a:r>
              <a:rPr lang="en-US" dirty="0"/>
              <a:t>Two styles used</a:t>
            </a:r>
          </a:p>
          <a:p>
            <a:pPr lvl="1"/>
            <a:r>
              <a:rPr lang="en-US" dirty="0"/>
              <a:t>Individual arrows for a few subclasses</a:t>
            </a:r>
          </a:p>
          <a:p>
            <a:pPr lvl="1"/>
            <a:r>
              <a:rPr lang="en-US" dirty="0"/>
              <a:t>Shared arrows for many subclasses</a:t>
            </a:r>
          </a:p>
          <a:p>
            <a:r>
              <a:rPr lang="en-US" dirty="0"/>
              <a:t>Generalization</a:t>
            </a:r>
          </a:p>
          <a:p>
            <a:pPr lvl="1"/>
            <a:r>
              <a:rPr lang="en-US" dirty="0"/>
              <a:t>car is general</a:t>
            </a:r>
          </a:p>
          <a:p>
            <a:pPr lvl="1"/>
            <a:r>
              <a:rPr lang="en-US" dirty="0"/>
              <a:t>sedan and convertible are more specific</a:t>
            </a:r>
          </a:p>
        </p:txBody>
      </p:sp>
      <p:pic>
        <p:nvPicPr>
          <p:cNvPr id="8" name="Picture 7">
            <a:extLst>
              <a:ext uri="{FF2B5EF4-FFF2-40B4-BE49-F238E27FC236}">
                <a16:creationId xmlns:a16="http://schemas.microsoft.com/office/drawing/2014/main" id="{272429C7-77F7-4849-AE4B-86178930D3E4}"/>
              </a:ext>
            </a:extLst>
          </p:cNvPr>
          <p:cNvPicPr>
            <a:picLocks noChangeAspect="1"/>
          </p:cNvPicPr>
          <p:nvPr/>
        </p:nvPicPr>
        <p:blipFill>
          <a:blip r:embed="rId4"/>
          <a:stretch>
            <a:fillRect/>
          </a:stretch>
        </p:blipFill>
        <p:spPr>
          <a:xfrm>
            <a:off x="5203583" y="2614140"/>
            <a:ext cx="2820953" cy="2986891"/>
          </a:xfrm>
          <a:prstGeom prst="rect">
            <a:avLst/>
          </a:prstGeom>
          <a:ln w="31750" cap="sq">
            <a:solidFill>
              <a:srgbClr val="FFFFFF"/>
            </a:solidFill>
            <a:miter lim="800000"/>
          </a:ln>
        </p:spPr>
      </p:pic>
      <p:pic>
        <p:nvPicPr>
          <p:cNvPr id="12" name="Content Placeholder 11">
            <a:extLst>
              <a:ext uri="{FF2B5EF4-FFF2-40B4-BE49-F238E27FC236}">
                <a16:creationId xmlns:a16="http://schemas.microsoft.com/office/drawing/2014/main" id="{C05C3F5C-7B2F-496B-8C25-BBA656DC1CE3}"/>
              </a:ext>
            </a:extLst>
          </p:cNvPr>
          <p:cNvPicPr>
            <a:picLocks noGrp="1" noChangeAspect="1"/>
          </p:cNvPicPr>
          <p:nvPr>
            <p:ph sz="half" idx="2"/>
          </p:nvPr>
        </p:nvPicPr>
        <p:blipFill>
          <a:blip r:embed="rId5"/>
          <a:stretch>
            <a:fillRect/>
          </a:stretch>
        </p:blipFill>
        <p:spPr>
          <a:xfrm>
            <a:off x="8346269" y="2579910"/>
            <a:ext cx="2885611" cy="3055352"/>
          </a:xfrm>
          <a:prstGeom prst="rect">
            <a:avLst/>
          </a:prstGeom>
          <a:ln w="31750" cap="sq">
            <a:solidFill>
              <a:srgbClr val="FFFFFF"/>
            </a:solidFill>
            <a:miter lim="800000"/>
          </a:ln>
        </p:spPr>
      </p:pic>
    </p:spTree>
    <p:extLst>
      <p:ext uri="{BB962C8B-B14F-4D97-AF65-F5344CB8AC3E}">
        <p14:creationId xmlns:p14="http://schemas.microsoft.com/office/powerpoint/2010/main" val="243743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6F33C-F8BC-47A2-8838-1F82A22A6FA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Inheritance</a:t>
            </a:r>
            <a:br>
              <a:rPr lang="en-US" dirty="0"/>
            </a:br>
            <a:r>
              <a:rPr lang="en-US" dirty="0"/>
              <a:t>Semantics / Meaning</a:t>
            </a:r>
          </a:p>
        </p:txBody>
      </p:sp>
      <p:sp>
        <p:nvSpPr>
          <p:cNvPr id="3" name="Content Placeholder 2">
            <a:extLst>
              <a:ext uri="{FF2B5EF4-FFF2-40B4-BE49-F238E27FC236}">
                <a16:creationId xmlns:a16="http://schemas.microsoft.com/office/drawing/2014/main" id="{01E75CE3-5C55-4E44-9D0D-99F0AF0C1DB1}"/>
              </a:ext>
            </a:extLst>
          </p:cNvPr>
          <p:cNvSpPr>
            <a:spLocks noGrp="1"/>
          </p:cNvSpPr>
          <p:nvPr>
            <p:ph idx="1"/>
            <p:custDataLst>
              <p:tags r:id="rId2"/>
            </p:custDataLst>
          </p:nvPr>
        </p:nvSpPr>
        <p:spPr>
          <a:xfrm>
            <a:off x="2231136" y="2638044"/>
            <a:ext cx="7729728" cy="3101983"/>
          </a:xfrm>
        </p:spPr>
        <p:txBody>
          <a:bodyPr/>
          <a:lstStyle/>
          <a:p>
            <a:r>
              <a:rPr lang="en-US" dirty="0"/>
              <a:t>An </a:t>
            </a:r>
            <a:r>
              <a:rPr lang="en-US" i="1" dirty="0"/>
              <a:t>is a</a:t>
            </a:r>
            <a:r>
              <a:rPr lang="en-US" dirty="0"/>
              <a:t> relationship</a:t>
            </a:r>
          </a:p>
          <a:p>
            <a:pPr lvl="1"/>
            <a:r>
              <a:rPr lang="en-US" dirty="0"/>
              <a:t>A sedan </a:t>
            </a:r>
            <a:r>
              <a:rPr lang="en-US" i="1" dirty="0"/>
              <a:t>is a</a:t>
            </a:r>
            <a:r>
              <a:rPr lang="en-US" dirty="0"/>
              <a:t> car</a:t>
            </a:r>
          </a:p>
          <a:p>
            <a:pPr lvl="1"/>
            <a:r>
              <a:rPr lang="en-US" dirty="0"/>
              <a:t>A convertible </a:t>
            </a:r>
            <a:r>
              <a:rPr lang="en-US" i="1" dirty="0"/>
              <a:t>is a</a:t>
            </a:r>
            <a:r>
              <a:rPr lang="en-US" dirty="0"/>
              <a:t> car</a:t>
            </a:r>
          </a:p>
          <a:p>
            <a:r>
              <a:rPr lang="en-US" dirty="0"/>
              <a:t>Each subclass inherits all features (members) defined in the superclass</a:t>
            </a:r>
          </a:p>
          <a:p>
            <a:pPr lvl="1"/>
            <a:r>
              <a:rPr lang="en-US" dirty="0"/>
              <a:t>Inheritance is a kind of code reuse – subclasses do not need to redefine features</a:t>
            </a:r>
          </a:p>
          <a:p>
            <a:pPr lvl="1"/>
            <a:r>
              <a:rPr lang="en-US" dirty="0"/>
              <a:t>If a car has a color variable, then both sedan and convertible inherit the color</a:t>
            </a:r>
          </a:p>
          <a:p>
            <a:pPr lvl="1"/>
            <a:r>
              <a:rPr lang="en-US" dirty="0"/>
              <a:t>If a car has a start function, both sedan and convertible inherit the function</a:t>
            </a:r>
          </a:p>
        </p:txBody>
      </p:sp>
    </p:spTree>
    <p:extLst>
      <p:ext uri="{BB962C8B-B14F-4D97-AF65-F5344CB8AC3E}">
        <p14:creationId xmlns:p14="http://schemas.microsoft.com/office/powerpoint/2010/main" val="962529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5437776-970F-474F-9EC6-8B7B02D09FC6}"/>
              </a:ext>
            </a:extLst>
          </p:cNvPr>
          <p:cNvSpPr>
            <a:spLocks noGrp="1"/>
          </p:cNvSpPr>
          <p:nvPr>
            <p:ph type="body" idx="1"/>
            <p:custDataLst>
              <p:tags r:id="rId1"/>
            </p:custDataLst>
          </p:nvPr>
        </p:nvSpPr>
        <p:spPr>
          <a:xfrm>
            <a:off x="1583436" y="2313433"/>
            <a:ext cx="4270248" cy="704087"/>
          </a:xfrm>
        </p:spPr>
        <p:txBody>
          <a:bodyPr/>
          <a:lstStyle/>
          <a:p>
            <a:r>
              <a:rPr lang="en-US" dirty="0"/>
              <a:t>Objects</a:t>
            </a:r>
          </a:p>
        </p:txBody>
      </p:sp>
      <p:pic>
        <p:nvPicPr>
          <p:cNvPr id="8" name="Content Placeholder 7">
            <a:extLst>
              <a:ext uri="{FF2B5EF4-FFF2-40B4-BE49-F238E27FC236}">
                <a16:creationId xmlns:a16="http://schemas.microsoft.com/office/drawing/2014/main" id="{60B951CB-8ECD-4E16-90FD-DDC8C510A104}"/>
              </a:ext>
            </a:extLst>
          </p:cNvPr>
          <p:cNvPicPr>
            <a:picLocks noGrp="1" noChangeAspect="1"/>
          </p:cNvPicPr>
          <p:nvPr>
            <p:ph sz="quarter" idx="4"/>
          </p:nvPr>
        </p:nvPicPr>
        <p:blipFill>
          <a:blip r:embed="rId6"/>
          <a:stretch>
            <a:fillRect/>
          </a:stretch>
        </p:blipFill>
        <p:spPr>
          <a:xfrm>
            <a:off x="7298531" y="3275012"/>
            <a:ext cx="2333625" cy="2333625"/>
          </a:xfrm>
          <a:prstGeom prst="rect">
            <a:avLst/>
          </a:prstGeom>
        </p:spPr>
      </p:pic>
      <p:sp>
        <p:nvSpPr>
          <p:cNvPr id="5" name="Text Placeholder 4">
            <a:extLst>
              <a:ext uri="{FF2B5EF4-FFF2-40B4-BE49-F238E27FC236}">
                <a16:creationId xmlns:a16="http://schemas.microsoft.com/office/drawing/2014/main" id="{0A1A6A01-7ADB-4341-ACD7-FC05BA44F3B6}"/>
              </a:ext>
            </a:extLst>
          </p:cNvPr>
          <p:cNvSpPr>
            <a:spLocks noGrp="1"/>
          </p:cNvSpPr>
          <p:nvPr>
            <p:ph type="body" sz="quarter" idx="13"/>
            <p:custDataLst>
              <p:tags r:id="rId2"/>
            </p:custDataLst>
          </p:nvPr>
        </p:nvSpPr>
        <p:spPr>
          <a:xfrm>
            <a:off x="6338316" y="2313433"/>
            <a:ext cx="4270248" cy="704087"/>
          </a:xfrm>
        </p:spPr>
        <p:txBody>
          <a:bodyPr/>
          <a:lstStyle/>
          <a:p>
            <a:r>
              <a:rPr lang="en-US" dirty="0"/>
              <a:t>Similarities &amp; Differences</a:t>
            </a:r>
          </a:p>
        </p:txBody>
      </p:sp>
      <p:sp>
        <p:nvSpPr>
          <p:cNvPr id="6" name="Title 5">
            <a:extLst>
              <a:ext uri="{FF2B5EF4-FFF2-40B4-BE49-F238E27FC236}">
                <a16:creationId xmlns:a16="http://schemas.microsoft.com/office/drawing/2014/main" id="{9BE56273-EE26-4440-8B14-57197532FCD8}"/>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Implementing Inheritance</a:t>
            </a:r>
          </a:p>
        </p:txBody>
      </p:sp>
      <p:pic>
        <p:nvPicPr>
          <p:cNvPr id="11" name="Content Placeholder 10">
            <a:extLst>
              <a:ext uri="{FF2B5EF4-FFF2-40B4-BE49-F238E27FC236}">
                <a16:creationId xmlns:a16="http://schemas.microsoft.com/office/drawing/2014/main" id="{E410E73A-4256-44C0-AAF3-5FA2758BE80D}"/>
              </a:ext>
            </a:extLst>
          </p:cNvPr>
          <p:cNvPicPr>
            <a:picLocks noGrp="1" noChangeAspect="1"/>
          </p:cNvPicPr>
          <p:nvPr>
            <p:ph sz="half" idx="2"/>
          </p:nvPr>
        </p:nvPicPr>
        <p:blipFill>
          <a:blip r:embed="rId7"/>
          <a:stretch>
            <a:fillRect/>
          </a:stretch>
        </p:blipFill>
        <p:spPr>
          <a:xfrm>
            <a:off x="2277108" y="3653929"/>
            <a:ext cx="2916329" cy="1557263"/>
          </a:xfrm>
          <a:prstGeom prst="rect">
            <a:avLst/>
          </a:prstGeom>
        </p:spPr>
      </p:pic>
    </p:spTree>
    <p:extLst>
      <p:ext uri="{BB962C8B-B14F-4D97-AF65-F5344CB8AC3E}">
        <p14:creationId xmlns:p14="http://schemas.microsoft.com/office/powerpoint/2010/main" val="65081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2566-01F7-4A1D-B68A-02E715C5E312}"/>
              </a:ext>
            </a:extLst>
          </p:cNvPr>
          <p:cNvSpPr>
            <a:spLocks noGrp="1"/>
          </p:cNvSpPr>
          <p:nvPr>
            <p:ph type="title"/>
            <p:custDataLst>
              <p:tags r:id="rId1"/>
            </p:custDataLst>
          </p:nvPr>
        </p:nvSpPr>
        <p:spPr bwMode="black">
          <a:xfrm>
            <a:off x="8312677" y="964692"/>
            <a:ext cx="306693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000" dirty="0"/>
              <a:t>Substitutability</a:t>
            </a:r>
          </a:p>
        </p:txBody>
      </p:sp>
      <p:sp>
        <p:nvSpPr>
          <p:cNvPr id="21" name="Rectangle 16">
            <a:extLst>
              <a:ext uri="{FF2B5EF4-FFF2-40B4-BE49-F238E27FC236}">
                <a16:creationId xmlns:a16="http://schemas.microsoft.com/office/drawing/2014/main" id="{A99FE660-E3DF-47E7-962D-66C6F6CE0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14795"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8">
            <a:extLst>
              <a:ext uri="{FF2B5EF4-FFF2-40B4-BE49-F238E27FC236}">
                <a16:creationId xmlns:a16="http://schemas.microsoft.com/office/drawing/2014/main" id="{38C29FEE-8E8F-43D5-AD23-EB4060B4D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78415" y="1128683"/>
            <a:ext cx="6558192"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a:extLst>
              <a:ext uri="{FF2B5EF4-FFF2-40B4-BE49-F238E27FC236}">
                <a16:creationId xmlns:a16="http://schemas.microsoft.com/office/drawing/2014/main" id="{44C58BEA-B9A7-4C80-A7F3-434942C3929D}"/>
              </a:ext>
            </a:extLst>
          </p:cNvPr>
          <p:cNvPicPr>
            <a:picLocks noGrp="1" noChangeAspect="1"/>
          </p:cNvPicPr>
          <p:nvPr>
            <p:ph sz="half" idx="1"/>
          </p:nvPr>
        </p:nvPicPr>
        <p:blipFill>
          <a:blip r:embed="rId7"/>
          <a:stretch>
            <a:fillRect/>
          </a:stretch>
        </p:blipFill>
        <p:spPr>
          <a:xfrm>
            <a:off x="1143979" y="1524677"/>
            <a:ext cx="6227064" cy="3816587"/>
          </a:xfrm>
          <a:prstGeom prst="rect">
            <a:avLst/>
          </a:prstGeom>
        </p:spPr>
      </p:pic>
      <p:sp>
        <p:nvSpPr>
          <p:cNvPr id="9" name="TextBox 8">
            <a:extLst>
              <a:ext uri="{FF2B5EF4-FFF2-40B4-BE49-F238E27FC236}">
                <a16:creationId xmlns:a16="http://schemas.microsoft.com/office/drawing/2014/main" id="{97ED6C81-6D4C-464E-8C04-F2782AA9B8A8}"/>
              </a:ext>
            </a:extLst>
          </p:cNvPr>
          <p:cNvSpPr txBox="1"/>
          <p:nvPr>
            <p:custDataLst>
              <p:tags r:id="rId4"/>
            </p:custDataLst>
          </p:nvPr>
        </p:nvSpPr>
        <p:spPr>
          <a:xfrm>
            <a:off x="8310268" y="2947386"/>
            <a:ext cx="3066937" cy="1938992"/>
          </a:xfrm>
          <a:prstGeom prst="rect">
            <a:avLst/>
          </a:prstGeom>
          <a:noFill/>
        </p:spPr>
        <p:txBody>
          <a:bodyPr wrap="square" rtlCol="0">
            <a:spAutoFit/>
          </a:bodyPr>
          <a:lstStyle/>
          <a:p>
            <a:r>
              <a:rPr lang="en-US" sz="2000" dirty="0"/>
              <a:t>void render(Shape</a:t>
            </a:r>
            <a:r>
              <a:rPr lang="en-US" sz="2000" dirty="0">
                <a:solidFill>
                  <a:srgbClr val="FF0000"/>
                </a:solidFill>
              </a:rPr>
              <a:t>*</a:t>
            </a:r>
            <a:r>
              <a:rPr lang="en-US" sz="2000" dirty="0"/>
              <a:t> s) { . . . }</a:t>
            </a:r>
          </a:p>
          <a:p>
            <a:endParaRPr lang="en-US" sz="2000" dirty="0"/>
          </a:p>
          <a:p>
            <a:r>
              <a:rPr lang="en-US" sz="2000" dirty="0"/>
              <a:t>	. . .</a:t>
            </a:r>
          </a:p>
          <a:p>
            <a:endParaRPr lang="en-US" sz="2000" dirty="0"/>
          </a:p>
          <a:p>
            <a:r>
              <a:rPr lang="en-US" sz="2000" dirty="0"/>
              <a:t>Circle  c;</a:t>
            </a:r>
          </a:p>
          <a:p>
            <a:r>
              <a:rPr lang="en-US" sz="2000" dirty="0"/>
              <a:t>render(</a:t>
            </a:r>
            <a:r>
              <a:rPr lang="en-US" sz="2000" dirty="0">
                <a:solidFill>
                  <a:srgbClr val="FF0000"/>
                </a:solidFill>
              </a:rPr>
              <a:t>&amp;</a:t>
            </a:r>
            <a:r>
              <a:rPr lang="en-US" sz="2000" dirty="0"/>
              <a:t>c);</a:t>
            </a:r>
          </a:p>
        </p:txBody>
      </p:sp>
    </p:spTree>
    <p:extLst>
      <p:ext uri="{BB962C8B-B14F-4D97-AF65-F5344CB8AC3E}">
        <p14:creationId xmlns:p14="http://schemas.microsoft.com/office/powerpoint/2010/main" val="3068841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BD3FFC-C351-4F5A-B422-CE8C3B3706E0}"/>
              </a:ext>
            </a:extLst>
          </p:cNvPr>
          <p:cNvSpPr>
            <a:spLocks noGrp="1"/>
          </p:cNvSpPr>
          <p:nvPr>
            <p:ph type="title"/>
            <p:custDataLst>
              <p:tags r:id="rId2"/>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Directionality</a:t>
            </a:r>
          </a:p>
        </p:txBody>
      </p:sp>
      <p:pic>
        <p:nvPicPr>
          <p:cNvPr id="4" name="Content Placeholder 3">
            <a:extLst>
              <a:ext uri="{FF2B5EF4-FFF2-40B4-BE49-F238E27FC236}">
                <a16:creationId xmlns:a16="http://schemas.microsoft.com/office/drawing/2014/main" id="{2FC8084E-088A-4821-9690-20FA7F62E00A}"/>
              </a:ext>
            </a:extLst>
          </p:cNvPr>
          <p:cNvPicPr>
            <a:picLocks noGrp="1" noChangeAspect="1"/>
          </p:cNvPicPr>
          <p:nvPr>
            <p:ph idx="1"/>
          </p:nvPr>
        </p:nvPicPr>
        <p:blipFill>
          <a:blip r:embed="rId5"/>
          <a:stretch>
            <a:fillRect/>
          </a:stretch>
        </p:blipFill>
        <p:spPr>
          <a:xfrm>
            <a:off x="1444752" y="2620049"/>
            <a:ext cx="9314170" cy="2655745"/>
          </a:xfrm>
          <a:prstGeom prst="rect">
            <a:avLst/>
          </a:prstGeom>
        </p:spPr>
      </p:pic>
    </p:spTree>
    <p:extLst>
      <p:ext uri="{BB962C8B-B14F-4D97-AF65-F5344CB8AC3E}">
        <p14:creationId xmlns:p14="http://schemas.microsoft.com/office/powerpoint/2010/main" val="3715708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F6C4E-7096-4139-8C92-46309C300F7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Binding Strength</a:t>
            </a:r>
            <a:br>
              <a:rPr lang="en-US" dirty="0"/>
            </a:br>
            <a:r>
              <a:rPr lang="en-US" dirty="0"/>
              <a:t>Lifetime and sharing</a:t>
            </a:r>
          </a:p>
        </p:txBody>
      </p:sp>
      <p:sp>
        <p:nvSpPr>
          <p:cNvPr id="3" name="Content Placeholder 2">
            <a:extLst>
              <a:ext uri="{FF2B5EF4-FFF2-40B4-BE49-F238E27FC236}">
                <a16:creationId xmlns:a16="http://schemas.microsoft.com/office/drawing/2014/main" id="{50CC01AB-FB14-439D-8DEB-9149119587D6}"/>
              </a:ext>
            </a:extLst>
          </p:cNvPr>
          <p:cNvSpPr>
            <a:spLocks noGrp="1"/>
          </p:cNvSpPr>
          <p:nvPr>
            <p:ph sz="half" idx="1"/>
            <p:custDataLst>
              <p:tags r:id="rId2"/>
            </p:custDataLst>
          </p:nvPr>
        </p:nvSpPr>
        <p:spPr>
          <a:xfrm>
            <a:off x="2221992" y="2638044"/>
            <a:ext cx="3631692" cy="3101983"/>
          </a:xfrm>
        </p:spPr>
        <p:txBody>
          <a:bodyPr vert="horz" lIns="91440" tIns="45720" rIns="91440" bIns="45720" rtlCol="0">
            <a:normAutofit/>
          </a:bodyPr>
          <a:lstStyle/>
          <a:p>
            <a:r>
              <a:rPr lang="en-US" dirty="0"/>
              <a:t>Parent is strongly/tightly bound to child</a:t>
            </a:r>
          </a:p>
          <a:p>
            <a:pPr lvl="1"/>
            <a:r>
              <a:rPr lang="en-US" dirty="0"/>
              <a:t>Parent and child are created and destroyed simultaneously (they live and die at the same time)</a:t>
            </a:r>
          </a:p>
          <a:p>
            <a:pPr lvl="1"/>
            <a:r>
              <a:rPr lang="en-US" dirty="0"/>
              <a:t>The child does not share its parent </a:t>
            </a:r>
            <a:r>
              <a:rPr lang="en-US" i="1" dirty="0"/>
              <a:t>object</a:t>
            </a:r>
            <a:r>
              <a:rPr lang="en-US" dirty="0"/>
              <a:t> with any other object</a:t>
            </a:r>
          </a:p>
        </p:txBody>
      </p:sp>
      <p:pic>
        <p:nvPicPr>
          <p:cNvPr id="5" name="Content Placeholder 4">
            <a:extLst>
              <a:ext uri="{FF2B5EF4-FFF2-40B4-BE49-F238E27FC236}">
                <a16:creationId xmlns:a16="http://schemas.microsoft.com/office/drawing/2014/main" id="{19D574F9-1EEC-4AB6-B753-B1C94FB9D046}"/>
              </a:ext>
            </a:extLst>
          </p:cNvPr>
          <p:cNvPicPr>
            <a:picLocks noGrp="1" noChangeAspect="1"/>
          </p:cNvPicPr>
          <p:nvPr>
            <p:ph sz="half" idx="2"/>
          </p:nvPr>
        </p:nvPicPr>
        <p:blipFill>
          <a:blip r:embed="rId5"/>
          <a:stretch>
            <a:fillRect/>
          </a:stretch>
        </p:blipFill>
        <p:spPr>
          <a:xfrm>
            <a:off x="6338316" y="2743200"/>
            <a:ext cx="3613403" cy="1929487"/>
          </a:xfrm>
          <a:prstGeom prst="rect">
            <a:avLst/>
          </a:prstGeom>
          <a:ln w="31750" cap="sq">
            <a:solidFill>
              <a:srgbClr val="FFFFFF"/>
            </a:solidFill>
            <a:miter lim="800000"/>
          </a:ln>
        </p:spPr>
      </p:pic>
    </p:spTree>
    <p:extLst>
      <p:ext uri="{BB962C8B-B14F-4D97-AF65-F5344CB8AC3E}">
        <p14:creationId xmlns:p14="http://schemas.microsoft.com/office/powerpoint/2010/main" val="34924614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56034CB5-DA6C-40E7-8F60-F710BDDA5FA0}&quot;/&gt;&lt;isInvalidForFieldText val=&quot;0&quot;/&gt;&lt;Image&gt;&lt;filename val=&quot;C:\Users\delroy\AppData\Local\Temp\CP119524519656Session\CPTrustFolder119524519656\PPTImport119524638203\data\asimages\{56034CB5-DA6C-40E7-8F60-F710BDDA5FA0}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PRESENTER_DUMMYTAG" val="&lt;DummyForForceWrite&gt;&lt;/DummyForForceWrite&gt;"/>
  <p:tag name="HTML_SHAPEINFO" val="&lt;ThreeDShapeInfo&gt;&lt;uuid val=&quot;{B91A231F-48CA-4D13-8DCD-0182D3BC136D}&quot;/&gt;&lt;isInvalidForFieldText val=&quot;0&quot;/&gt;&lt;Image&gt;&lt;filename val=&quot;C:\Users\delroy\AppData\Local\Temp\CP119524519656Session\CPTrustFolder119524519656\PPTImport119524638203\data\asimages\{B91A231F-48CA-4D13-8DCD-0182D3BC136D}_1.png&quot;/&gt;&lt;left val=&quot;282&quot;/&gt;&lt;top val=&quot;452&quot;/&gt;&lt;width val=&quot;715&quot;/&gt;&lt;height val=&quot;134&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08FD5B04-CAC3-4A0A-970A-D512FAE36BA2}&quot;/&gt;&lt;isInvalidForFieldText val=&quot;0&quot;/&gt;&lt;Image&gt;&lt;filename val=&quot;C:\Users\delroy\AppData\Local\Temp\CP119524519656Session\CPTrustFolder119524519656\PPTImport119524638203\data\asimages\{08FD5B04-CAC3-4A0A-970A-D512FAE36BA2}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8BA52042-ED82-4E77-848F-663E6FD7EF4F}&quot;/&gt;&lt;isInvalidForFieldText val=&quot;0&quot;/&gt;&lt;Image&gt;&lt;filename val=&quot;C:\Users\delroy\AppData\Local\Temp\CP119524519656Session\CPTrustFolder119524519656\PPTImport119524638203\data\asimages\{8BA52042-ED82-4E77-848F-663E6FD7EF4F}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4&quot;/&gt;&lt;lineCharCount val=&quot;36&quot;/&gt;&lt;lineCharCount val=&quot;37&quot;/&gt;&lt;lineCharCount val=&quot;23&quot;/&gt;&lt;lineCharCount val=&quot;44&quot;/&gt;&lt;lineCharCount val=&quot;30&quot;/&gt;&lt;lineCharCount val=&quot;29&quot;/&gt;&lt;/TableIndex&gt;&lt;/ShapeTextInfo&gt;"/>
  <p:tag name="HTML_SHAPEINFO" val="&lt;ThreeDShapeInfo&gt;&lt;uuid val=&quot;{77B16B7C-1EEF-43C6-BC72-9AA78F6D2EB0}&quot;/&gt;&lt;isInvalidForFieldText val=&quot;0&quot;/&gt;&lt;Image&gt;&lt;filename val=&quot;C:\Users\delroy\AppData\Local\Temp\CP119524519656Session\CPTrustFolder119524519656\PPTImport119524638203\data\asimages\{77B16B7C-1EEF-43C6-BC72-9AA78F6D2EB0}_2.png&quot;/&gt;&lt;left val=&quot;660&quot;/&gt;&lt;top val=&quot;273&quot;/&gt;&lt;width val=&quot;453&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1A04F1E4-F26E-4267-855C-CFC7FD305B5C}&quot;/&gt;&lt;isInvalidForFieldText val=&quot;0&quot;/&gt;&lt;Image&gt;&lt;filename val=&quot;C:\Users\delroy\AppData\Local\Temp\CP119524519656Session\CPTrustFolder119524519656\PPTImport119524638203\data\asimages\{1A04F1E4-F26E-4267-855C-CFC7FD305B5C}_3.png&quot;/&gt;&lt;left val=&quot;538&quot;/&gt;&lt;top val=&quot;100&quot;/&gt;&lt;width val=&quot;641&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9&quot;/&gt;&lt;/TableIndex&gt;&lt;/ShapeTextInfo&gt;"/>
  <p:tag name="HTML_SHAPEINFO" val="&lt;ThreeDShapeInfo&gt;&lt;uuid val=&quot;{09D9FA1A-DB37-423C-9B72-456B807F6211}&quot;/&gt;&lt;isInvalidForFieldText val=&quot;0&quot;/&gt;&lt;Image&gt;&lt;filename val=&quot;C:\Users\delroy\AppData\Local\Temp\CP119524519656Session\CPTrustFolder119524519656\PPTImport119524638203\data\asimages\{09D9FA1A-DB37-423C-9B72-456B807F6211}_4.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1&quot;/&gt;&lt;lineCharCount val=&quot;17&quot;/&gt;&lt;lineCharCount val=&quot;23&quot;/&gt;&lt;lineCharCount val=&quot;72&quot;/&gt;&lt;lineCharCount val=&quot;82&quot;/&gt;&lt;lineCharCount val=&quot;81&quot;/&gt;&lt;lineCharCount val=&quot;78&quot;/&gt;&lt;/TableIndex&gt;&lt;/ShapeTextInfo&gt;"/>
  <p:tag name="HTML_SHAPEINFO" val="&lt;ThreeDShapeInfo&gt;&lt;uuid val=&quot;{15677F2B-B27E-4BCB-8088-D8269007F280}&quot;/&gt;&lt;isInvalidForFieldText val=&quot;0&quot;/&gt;&lt;Image&gt;&lt;filename val=&quot;C:\Users\delroy\AppData\Local\Temp\CP119524519656Session\CPTrustFolder119524519656\PPTImport119524638203\data\asimages\{15677F2B-B27E-4BCB-8088-D8269007F280}_4.png&quot;/&gt;&lt;left val=&quot;229&quot;/&gt;&lt;top val=&quot;273&quot;/&gt;&lt;width val=&quot;816&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HTML_SHAPEINFO" val="&lt;ThreeDShapeInfo&gt;&lt;uuid val=&quot;{3FF6C532-A813-4F00-8722-6A895534943A}&quot;/&gt;&lt;isInvalidForFieldText val=&quot;0&quot;/&gt;&lt;Image&gt;&lt;filename val=&quot;C:\Users\delroy\AppData\Local\Temp\CP119524519656Session\CPTrustFolder119524519656\PPTImport119524638203\data\asimages\{3FF6C532-A813-4F00-8722-6A895534943A}_5.png&quot;/&gt;&lt;left val=&quot;165&quot;/&gt;&lt;top val=&quot;242&quot;/&gt;&lt;width val=&quot;449&quot;/&gt;&lt;height val=&quot;8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26765273-2242-4DC2-BAD2-6C45037251E0}&quot;/&gt;&lt;isInvalidForFieldText val=&quot;0&quot;/&gt;&lt;Image&gt;&lt;filename val=&quot;C:\Users\delroy\AppData\Local\Temp\CP119524519656Session\CPTrustFolder119524519656\PPTImport119524638203\data\asimages\{26765273-2242-4DC2-BAD2-6C45037251E0}_5.png&quot;/&gt;&lt;left val=&quot;664&quot;/&gt;&lt;top val=&quot;242&quot;/&gt;&lt;width val=&quot;449&quot;/&gt;&lt;height val=&quot;8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2F6AC0B2-ED87-46BD-9A2F-10ADCD0CE423}&quot;/&gt;&lt;isInvalidForFieldText val=&quot;0&quot;/&gt;&lt;Image&gt;&lt;filename val=&quot;C:\Users\delroy\AppData\Local\Temp\CP119524519656Session\CPTrustFolder119524519656\PPTImport119524638203\data\asimages\{2F6AC0B2-ED87-46BD-9A2F-10ADCD0CE423}_5.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913AAAAA-626C-4D64-B866-7BDE03225296}&quot;/&gt;&lt;isInvalidForFieldText val=&quot;0&quot;/&gt;&lt;Image&gt;&lt;filename val=&quot;C:\Users\delroy\AppData\Local\Temp\CP119524519656Session\CPTrustFolder119524519656\PPTImport119524638203\data\asimages\{913AAAAA-626C-4D64-B866-7BDE03225296}_6.png&quot;/&gt;&lt;left val=&quot;871&quot;/&gt;&lt;top val=&quot;100&quot;/&gt;&lt;width val=&quot;32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2&quot;/&gt;&lt;lineCharCount val=&quot;1&quot;/&gt;&lt;lineCharCount val=&quot;7&quot;/&gt;&lt;lineCharCount val=&quot;1&quot;/&gt;&lt;lineCharCount val=&quot;11&quot;/&gt;&lt;lineCharCount val=&quot;11&quot;/&gt;&lt;/TableIndex&gt;&lt;/ShapeTextInfo&gt;"/>
  <p:tag name="HTML_SHAPEINFO" val="&lt;ThreeDShapeInfo&gt;&lt;uuid val=&quot;{E49DD11C-B92D-4554-99B7-8AD8590146C5}&quot;/&gt;&lt;isInvalidForFieldText val=&quot;0&quot;/&gt;&lt;Image&gt;&lt;filename val=&quot;C:\Users\delroy\AppData\Local\Temp\CP119524519656Session\CPTrustFolder119524519656\PPTImport119524638203\data\asimages\{E49DD11C-B92D-4554-99B7-8AD8590146C5}_6.png&quot;/&gt;&lt;left val=&quot;865&quot;/&gt;&lt;top val=&quot;305&quot;/&gt;&lt;width val=&quot;332&quot;/&gt;&lt;height val=&quot;217&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464BC0E0-D4A2-4F3A-A47A-DFB4ED615729}&quot;/&gt;&lt;isInvalidForFieldText val=&quot;0&quot;/&gt;&lt;Image&gt;&lt;filename val=&quot;C:\Users\delroy\AppData\Local\Temp\CP119524519656Session\CPTrustFolder119524519656\PPTImport119524638203\data\asimages\{464BC0E0-D4A2-4F3A-A47A-DFB4ED615729}_7.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20&quot;/&gt;&lt;/TableIndex&gt;&lt;/ShapeTextInfo&gt;"/>
  <p:tag name="HTML_SHAPEINFO" val="&lt;ThreeDShapeInfo&gt;&lt;uuid val=&quot;{97AD50E6-AD74-4AE4-A64A-7192250D2AE9}&quot;/&gt;&lt;isInvalidForFieldText val=&quot;0&quot;/&gt;&lt;Image&gt;&lt;filename val=&quot;C:\Users\delroy\AppData\Local\Temp\CP119524519656Session\CPTrustFolder119524519656\PPTImport119524638203\data\asimages\{97AD50E6-AD74-4AE4-A64A-7192250D2AE9}_8.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6&quot;/&gt;&lt;lineCharCount val=&quot;6&quot;/&gt;&lt;lineCharCount val=&quot;33&quot;/&gt;&lt;lineCharCount val=&quot;36&quot;/&gt;&lt;lineCharCount val=&quot;26&quot;/&gt;&lt;lineCharCount val=&quot;36&quot;/&gt;&lt;lineCharCount val=&quot;28&quot;/&gt;&lt;/TableIndex&gt;&lt;/ShapeTextInfo&gt;"/>
  <p:tag name="HTML_SHAPEINFO" val="&lt;ThreeDShapeInfo&gt;&lt;uuid val=&quot;{A7099467-6F8F-4198-A888-3AFD5085305B}&quot;/&gt;&lt;isInvalidForFieldText val=&quot;0&quot;/&gt;&lt;Image&gt;&lt;filename val=&quot;C:\Users\delroy\AppData\Local\Temp\CP119524519656Session\CPTrustFolder119524519656\PPTImport119524638203\data\asimages\{A7099467-6F8F-4198-A888-3AFD5085305B}_8.png&quot;/&gt;&lt;left val=&quot;228&quot;/&gt;&lt;top val=&quot;273&quot;/&gt;&lt;width val=&quot;389&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1141</Words>
  <Application>Microsoft Office PowerPoint</Application>
  <PresentationFormat>Widescreen</PresentationFormat>
  <Paragraphs>64</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Gill Sans MT</vt:lpstr>
      <vt:lpstr>Parcel</vt:lpstr>
      <vt:lpstr>Inheritance</vt:lpstr>
      <vt:lpstr>Class Roles</vt:lpstr>
      <vt:lpstr>UML Inheritance Symbol</vt:lpstr>
      <vt:lpstr>Inheritance Semantics / Meaning</vt:lpstr>
      <vt:lpstr>Implementing Inheritance</vt:lpstr>
      <vt:lpstr>Substitutability</vt:lpstr>
      <vt:lpstr>Directionality</vt:lpstr>
      <vt:lpstr>Binding Strength Lifetime and sharing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dc:title>
  <dc:creator>Delroy Brinkerhoff</dc:creator>
  <cp:lastModifiedBy>Delroy Brinkerhoff</cp:lastModifiedBy>
  <cp:revision>13</cp:revision>
  <dcterms:created xsi:type="dcterms:W3CDTF">2021-01-27T22:24:16Z</dcterms:created>
  <dcterms:modified xsi:type="dcterms:W3CDTF">2023-01-25T16:00:09Z</dcterms:modified>
</cp:coreProperties>
</file>