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2.xml" ContentType="application/vnd.openxmlformats-officedocument.presentationml.notesSlide+xml"/>
  <Override PartName="/ppt/tags/tag38.xml" ContentType="application/vnd.openxmlformats-officedocument.presentationml.tags+xml"/>
  <Override PartName="/ppt/notesSlides/notesSlide3.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9" r:id="rId3"/>
    <p:sldId id="258"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710647-FC8F-453E-8981-DCAC70A5DF37}" type="datetimeFigureOut">
              <a:rPr lang="en-US" smtClean="0"/>
              <a:t>5/17/2023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4C536-0AC3-41BE-B42F-BC783E9CF985}" type="slidenum">
              <a:rPr lang="en-US" smtClean="0"/>
              <a:t>‹#›</a:t>
            </a:fld>
            <a:endParaRPr lang="en-US"/>
          </a:p>
        </p:txBody>
      </p:sp>
    </p:spTree>
    <p:extLst>
      <p:ext uri="{BB962C8B-B14F-4D97-AF65-F5344CB8AC3E}">
        <p14:creationId xmlns:p14="http://schemas.microsoft.com/office/powerpoint/2010/main" val="2817089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is a fundamental feature of the object-oriented paradigm, but the paradigm only requires single inheritance. Nevertheless, C++ supports multiple inheritance, meaning that a subclass may have more than one parent or superclass.</a:t>
            </a:r>
          </a:p>
          <a:p>
            <a:endParaRPr lang="en-US" dirty="0"/>
          </a:p>
        </p:txBody>
      </p:sp>
      <p:sp>
        <p:nvSpPr>
          <p:cNvPr id="4" name="Slide Number Placeholder 3"/>
          <p:cNvSpPr>
            <a:spLocks noGrp="1"/>
          </p:cNvSpPr>
          <p:nvPr>
            <p:ph type="sldNum" sz="quarter" idx="5"/>
          </p:nvPr>
        </p:nvSpPr>
        <p:spPr/>
        <p:txBody>
          <a:bodyPr/>
          <a:lstStyle/>
          <a:p>
            <a:fld id="{C584C536-0AC3-41BE-B42F-BC783E9CF985}" type="slidenum">
              <a:rPr lang="en-US" smtClean="0"/>
              <a:t>1</a:t>
            </a:fld>
            <a:endParaRPr lang="en-US"/>
          </a:p>
        </p:txBody>
      </p:sp>
    </p:spTree>
    <p:extLst>
      <p:ext uri="{BB962C8B-B14F-4D97-AF65-F5344CB8AC3E}">
        <p14:creationId xmlns:p14="http://schemas.microsoft.com/office/powerpoint/2010/main" val="852716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Conceptually, multiple inheritance allows a subclass to inherit features from more than one superclass. The object-oriented paradigm doesn’t require it, not all programming languages support it, and it remains problematic and controversial.</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initially included multiple inheritance to allow the creation of general container classes. Containers are classes that contain and organize data, often instances of other classes. But this usage has been more elegantly replaced by templates, which we study in a subsequent chapter. Some iostream classes still use multiple inheritance, and sometimes it’s helpful when dealing with exceptions.</a:t>
            </a:r>
          </a:p>
          <a:p>
            <a:endParaRPr lang="en-US" dirty="0"/>
          </a:p>
        </p:txBody>
      </p:sp>
      <p:sp>
        <p:nvSpPr>
          <p:cNvPr id="4" name="Slide Number Placeholder 3"/>
          <p:cNvSpPr>
            <a:spLocks noGrp="1"/>
          </p:cNvSpPr>
          <p:nvPr>
            <p:ph type="sldNum" sz="quarter" idx="5"/>
          </p:nvPr>
        </p:nvSpPr>
        <p:spPr/>
        <p:txBody>
          <a:bodyPr/>
          <a:lstStyle/>
          <a:p>
            <a:fld id="{C584C536-0AC3-41BE-B42F-BC783E9CF985}" type="slidenum">
              <a:rPr lang="en-US" smtClean="0"/>
              <a:t>2</a:t>
            </a:fld>
            <a:endParaRPr lang="en-US"/>
          </a:p>
        </p:txBody>
      </p:sp>
    </p:spTree>
    <p:extLst>
      <p:ext uri="{BB962C8B-B14F-4D97-AF65-F5344CB8AC3E}">
        <p14:creationId xmlns:p14="http://schemas.microsoft.com/office/powerpoint/2010/main" val="3617862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List is a commonly-used data structure that linearly organizes data. The member variables and functions needed to manage the data are typically independent of it. Our goal is to create a List that can handle any kind of data. For example, imagine that we want to store instances of a Person class. We use multiple inheritance to create a class that “knows about” Person objects and how to organize them into a List.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Viewed abstractly, an instance of the new class has objects instantiated from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superclasses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 part containing features unique to the subclass.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Implementing multiple inheritance is straightforward.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superclasses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form a comma-separated list at the point where the child or subclass is specified.</a:t>
            </a:r>
          </a:p>
          <a:p>
            <a:endParaRPr lang="en-US" dirty="0"/>
          </a:p>
        </p:txBody>
      </p:sp>
      <p:sp>
        <p:nvSpPr>
          <p:cNvPr id="4" name="Slide Number Placeholder 3"/>
          <p:cNvSpPr>
            <a:spLocks noGrp="1"/>
          </p:cNvSpPr>
          <p:nvPr>
            <p:ph type="sldNum" sz="quarter" idx="5"/>
          </p:nvPr>
        </p:nvSpPr>
        <p:spPr/>
        <p:txBody>
          <a:bodyPr/>
          <a:lstStyle/>
          <a:p>
            <a:fld id="{C584C536-0AC3-41BE-B42F-BC783E9CF985}" type="slidenum">
              <a:rPr lang="en-US" smtClean="0"/>
              <a:t>3</a:t>
            </a:fld>
            <a:endParaRPr lang="en-US"/>
          </a:p>
        </p:txBody>
      </p:sp>
    </p:spTree>
    <p:extLst>
      <p:ext uri="{BB962C8B-B14F-4D97-AF65-F5344CB8AC3E}">
        <p14:creationId xmlns:p14="http://schemas.microsoft.com/office/powerpoint/2010/main" val="1195920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While dealing with multiple inheritance, we need to consider three possible situations when a subclass calls a superclass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the superclass functions have different names, calling them doesn’t require additional syntax.</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two or more classes have functions with the same name but different parameters, the function-call arguments are sufficient to bind the call to the correct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However, if two or more classes have functions with the same name and parameters, we must clarify the function binding. Fortunately, all that is needed is the class name and the scope resolution operator.</a:t>
            </a:r>
          </a:p>
          <a:p>
            <a:endParaRPr lang="en-US" dirty="0"/>
          </a:p>
        </p:txBody>
      </p:sp>
      <p:sp>
        <p:nvSpPr>
          <p:cNvPr id="4" name="Slide Number Placeholder 3"/>
          <p:cNvSpPr>
            <a:spLocks noGrp="1"/>
          </p:cNvSpPr>
          <p:nvPr>
            <p:ph type="sldNum" sz="quarter" idx="5"/>
          </p:nvPr>
        </p:nvSpPr>
        <p:spPr/>
        <p:txBody>
          <a:bodyPr/>
          <a:lstStyle/>
          <a:p>
            <a:fld id="{C584C536-0AC3-41BE-B42F-BC783E9CF985}" type="slidenum">
              <a:rPr lang="en-US" smtClean="0"/>
              <a:t>4</a:t>
            </a:fld>
            <a:endParaRPr lang="en-US"/>
          </a:p>
        </p:txBody>
      </p:sp>
    </p:spTree>
    <p:extLst>
      <p:ext uri="{BB962C8B-B14F-4D97-AF65-F5344CB8AC3E}">
        <p14:creationId xmlns:p14="http://schemas.microsoft.com/office/powerpoint/2010/main" val="639644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Multiple inheritance does have one problem that is not easily solved: multiple inheritance paths from a subclass to a superclass. The so-called “deadly diamond” represents the most simple example of the problem. Suppose we ignore class D for a moment; the result is the basic inheritance described in the previous sections. Instances of classes B and C each have a component inherited from class A. Ignoring class A results in the simple multiple inheritance just described. But all four classes, related as illustrated, result in serious ambiguities.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 instance of class D contains objects instantiated from classes B and C. Furthermore, each of these objects includes an instance of class A. Suppose the class D object needs to call a class A function or utilize a class A member variable. Which of the embedded class A objects does the D object use? Solving this problem requires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virtual inheritance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which lies beyond the scope of this text.</a:t>
            </a:r>
          </a:p>
          <a:p>
            <a:endParaRPr lang="en-US" dirty="0"/>
          </a:p>
        </p:txBody>
      </p:sp>
      <p:sp>
        <p:nvSpPr>
          <p:cNvPr id="4" name="Slide Number Placeholder 3"/>
          <p:cNvSpPr>
            <a:spLocks noGrp="1"/>
          </p:cNvSpPr>
          <p:nvPr>
            <p:ph type="sldNum" sz="quarter" idx="5"/>
          </p:nvPr>
        </p:nvSpPr>
        <p:spPr/>
        <p:txBody>
          <a:bodyPr/>
          <a:lstStyle/>
          <a:p>
            <a:fld id="{C584C536-0AC3-41BE-B42F-BC783E9CF985}" type="slidenum">
              <a:rPr lang="en-US" smtClean="0"/>
              <a:t>5</a:t>
            </a:fld>
            <a:endParaRPr lang="en-US"/>
          </a:p>
        </p:txBody>
      </p:sp>
    </p:spTree>
    <p:extLst>
      <p:ext uri="{BB962C8B-B14F-4D97-AF65-F5344CB8AC3E}">
        <p14:creationId xmlns:p14="http://schemas.microsoft.com/office/powerpoint/2010/main" val="25832532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5/17/2023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5/17/2023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notesSlide" Target="../notesSlides/notesSlide2.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slideLayout" Target="../slideLayouts/slideLayout5.xml"/><Relationship Id="rId5" Type="http://schemas.openxmlformats.org/officeDocument/2006/relationships/tags" Target="../tags/tag37.xml"/><Relationship Id="rId4"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8.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3.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4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Multiple Inheritance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Having more than one parent</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BF3EC1D-F4EF-4AED-9046-8B604139B876}"/>
              </a:ext>
            </a:extLst>
          </p:cNvPr>
          <p:cNvSpPr>
            <a:spLocks noGrp="1"/>
          </p:cNvSpPr>
          <p:nvPr>
            <p:ph type="body" idx="1"/>
            <p:custDataLst>
              <p:tags r:id="rId1"/>
            </p:custDataLst>
          </p:nvPr>
        </p:nvSpPr>
        <p:spPr>
          <a:xfrm>
            <a:off x="1583436" y="2313433"/>
            <a:ext cx="4270248" cy="704087"/>
          </a:xfrm>
        </p:spPr>
        <p:txBody>
          <a:bodyPr/>
          <a:lstStyle/>
          <a:p>
            <a:r>
              <a:rPr lang="en-US" dirty="0"/>
              <a:t>Concept</a:t>
            </a:r>
          </a:p>
        </p:txBody>
      </p:sp>
      <p:sp>
        <p:nvSpPr>
          <p:cNvPr id="3" name="Content Placeholder 2">
            <a:extLst>
              <a:ext uri="{FF2B5EF4-FFF2-40B4-BE49-F238E27FC236}">
                <a16:creationId xmlns:a16="http://schemas.microsoft.com/office/drawing/2014/main" id="{CA1322EC-3C67-479B-9E95-859879527CF1}"/>
              </a:ext>
            </a:extLst>
          </p:cNvPr>
          <p:cNvSpPr>
            <a:spLocks noGrp="1"/>
          </p:cNvSpPr>
          <p:nvPr>
            <p:ph sz="half" idx="2"/>
            <p:custDataLst>
              <p:tags r:id="rId2"/>
            </p:custDataLst>
          </p:nvPr>
        </p:nvSpPr>
        <p:spPr>
          <a:xfrm>
            <a:off x="1583436" y="3143250"/>
            <a:ext cx="4270248" cy="2596776"/>
          </a:xfrm>
        </p:spPr>
        <p:txBody>
          <a:bodyPr>
            <a:normAutofit/>
          </a:bodyPr>
          <a:lstStyle/>
          <a:p>
            <a:r>
              <a:rPr lang="en-US" dirty="0"/>
              <a:t>A subclass has two or more </a:t>
            </a:r>
            <a:r>
              <a:rPr lang="en-US" dirty="0" err="1"/>
              <a:t>superclasses</a:t>
            </a:r>
            <a:endParaRPr lang="en-US" dirty="0"/>
          </a:p>
          <a:p>
            <a:r>
              <a:rPr lang="en-US" dirty="0"/>
              <a:t>Is not required by the object-oriented paradigm</a:t>
            </a:r>
          </a:p>
          <a:p>
            <a:r>
              <a:rPr lang="en-US" dirty="0"/>
              <a:t>Is not universally supported</a:t>
            </a:r>
          </a:p>
          <a:p>
            <a:r>
              <a:rPr lang="en-US" dirty="0"/>
              <a:t>Controversial</a:t>
            </a:r>
          </a:p>
          <a:p>
            <a:endParaRPr lang="en-US" dirty="0"/>
          </a:p>
        </p:txBody>
      </p:sp>
      <p:sp>
        <p:nvSpPr>
          <p:cNvPr id="4" name="Content Placeholder 3">
            <a:extLst>
              <a:ext uri="{FF2B5EF4-FFF2-40B4-BE49-F238E27FC236}">
                <a16:creationId xmlns:a16="http://schemas.microsoft.com/office/drawing/2014/main" id="{DBE05789-942A-40AA-AF3A-D68E00AABFAF}"/>
              </a:ext>
            </a:extLst>
          </p:cNvPr>
          <p:cNvSpPr>
            <a:spLocks noGrp="1"/>
          </p:cNvSpPr>
          <p:nvPr>
            <p:ph sz="quarter" idx="4"/>
            <p:custDataLst>
              <p:tags r:id="rId3"/>
            </p:custDataLst>
          </p:nvPr>
        </p:nvSpPr>
        <p:spPr>
          <a:xfrm>
            <a:off x="6338316" y="3143250"/>
            <a:ext cx="4253484" cy="2596776"/>
          </a:xfrm>
        </p:spPr>
        <p:txBody>
          <a:bodyPr>
            <a:normAutofit/>
          </a:bodyPr>
          <a:lstStyle/>
          <a:p>
            <a:r>
              <a:rPr lang="en-US" dirty="0"/>
              <a:t>Was included in C++ primarily to support container classes like lists, trees, etc.</a:t>
            </a:r>
          </a:p>
          <a:p>
            <a:r>
              <a:rPr lang="en-US" dirty="0"/>
              <a:t>Largely replaced by templates</a:t>
            </a:r>
          </a:p>
          <a:p>
            <a:r>
              <a:rPr lang="en-US" dirty="0"/>
              <a:t>Still used by I/O classes and exception handling</a:t>
            </a:r>
          </a:p>
          <a:p>
            <a:r>
              <a:rPr lang="en-US" dirty="0"/>
              <a:t>Always controversial and disliked</a:t>
            </a:r>
          </a:p>
        </p:txBody>
      </p:sp>
      <p:sp>
        <p:nvSpPr>
          <p:cNvPr id="6" name="Text Placeholder 5">
            <a:extLst>
              <a:ext uri="{FF2B5EF4-FFF2-40B4-BE49-F238E27FC236}">
                <a16:creationId xmlns:a16="http://schemas.microsoft.com/office/drawing/2014/main" id="{4767EA71-6932-4963-AD02-2C1935A23E45}"/>
              </a:ext>
            </a:extLst>
          </p:cNvPr>
          <p:cNvSpPr>
            <a:spLocks noGrp="1"/>
          </p:cNvSpPr>
          <p:nvPr>
            <p:ph type="body" sz="quarter" idx="13"/>
            <p:custDataLst>
              <p:tags r:id="rId4"/>
            </p:custDataLst>
          </p:nvPr>
        </p:nvSpPr>
        <p:spPr>
          <a:xfrm>
            <a:off x="6338316" y="2313433"/>
            <a:ext cx="4270248" cy="704087"/>
          </a:xfrm>
        </p:spPr>
        <p:txBody>
          <a:bodyPr/>
          <a:lstStyle/>
          <a:p>
            <a:r>
              <a:rPr lang="en-US" dirty="0"/>
              <a:t>C++</a:t>
            </a:r>
          </a:p>
        </p:txBody>
      </p:sp>
      <p:sp>
        <p:nvSpPr>
          <p:cNvPr id="2" name="Title 1">
            <a:extLst>
              <a:ext uri="{FF2B5EF4-FFF2-40B4-BE49-F238E27FC236}">
                <a16:creationId xmlns:a16="http://schemas.microsoft.com/office/drawing/2014/main" id="{FD51635F-4419-4BF2-9D5B-1EBC56BE2AE5}"/>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Multiple Inheritance</a:t>
            </a:r>
          </a:p>
        </p:txBody>
      </p:sp>
    </p:spTree>
    <p:extLst>
      <p:ext uri="{BB962C8B-B14F-4D97-AF65-F5344CB8AC3E}">
        <p14:creationId xmlns:p14="http://schemas.microsoft.com/office/powerpoint/2010/main" val="2198587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6438122" y="964692"/>
            <a:ext cx="4793758" cy="1188720"/>
          </a:xfrm>
          <a:prstGeom prst="rect">
            <a:avLst/>
          </a:prstGeom>
        </p:spPr>
        <p:txBody>
          <a:bodyPr vert="horz" lIns="182880" tIns="182880" rIns="182880" bIns="182880" rtlCol="0" anchor="ctr">
            <a:normAutofit/>
          </a:bodyPr>
          <a:lstStyle/>
          <a:p>
            <a:r>
              <a:rPr lang="en-US" dirty="0"/>
              <a:t>Multiple Inheritance</a:t>
            </a:r>
          </a:p>
        </p:txBody>
      </p:sp>
      <p:sp>
        <p:nvSpPr>
          <p:cNvPr id="32" name="Rectangle 31">
            <a:extLst>
              <a:ext uri="{FF2B5EF4-FFF2-40B4-BE49-F238E27FC236}">
                <a16:creationId xmlns:a16="http://schemas.microsoft.com/office/drawing/2014/main" id="{09A89921-1164-45C1-A0BD-D886ED81D9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151D10BB-9AE8-4E9F-9216-28410D42EC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313" y="321731"/>
            <a:ext cx="3208079" cy="367484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Content Placeholder 24" descr="Diagram&#10;&#10;Description automatically generated">
            <a:extLst>
              <a:ext uri="{FF2B5EF4-FFF2-40B4-BE49-F238E27FC236}">
                <a16:creationId xmlns:a16="http://schemas.microsoft.com/office/drawing/2014/main" id="{22D922F1-656A-5C52-5195-6BF3DBB327DC}"/>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67172" y="784438"/>
            <a:ext cx="2880360" cy="2749434"/>
          </a:xfrm>
          <a:prstGeom prst="rect">
            <a:avLst/>
          </a:prstGeom>
        </p:spPr>
      </p:pic>
      <p:sp>
        <p:nvSpPr>
          <p:cNvPr id="36" name="Rectangle 35">
            <a:extLst>
              <a:ext uri="{FF2B5EF4-FFF2-40B4-BE49-F238E27FC236}">
                <a16:creationId xmlns:a16="http://schemas.microsoft.com/office/drawing/2014/main" id="{EEA0A723-767F-431F-AD54-8BF0BBFDD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4322" y="321731"/>
            <a:ext cx="2111317" cy="2065869"/>
          </a:xfrm>
          <a:prstGeom prst="rect">
            <a:avLst/>
          </a:prstGeom>
          <a:solidFill>
            <a:srgbClr val="FFFFFF">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60D227EF-9CD8-446C-B588-658A930923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683" y="4157447"/>
            <a:ext cx="3206709" cy="2378820"/>
          </a:xfrm>
          <a:prstGeom prst="rect">
            <a:avLst/>
          </a:prstGeom>
          <a:solidFill>
            <a:schemeClr val="accent2">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A6CBDC65-9EA1-469B-A825-5AF7F31A2B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4322" y="2548467"/>
            <a:ext cx="2111317" cy="287261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Content Placeholder 20" descr="A picture containing graphical user interface&#10;&#10;Description automatically generated">
            <a:extLst>
              <a:ext uri="{FF2B5EF4-FFF2-40B4-BE49-F238E27FC236}">
                <a16:creationId xmlns:a16="http://schemas.microsoft.com/office/drawing/2014/main" id="{A4FE01D2-1DB5-5AA9-DFB4-EDE7F0C02C5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08212" y="2713760"/>
            <a:ext cx="1423537" cy="2542032"/>
          </a:xfrm>
          <a:prstGeom prst="rect">
            <a:avLst/>
          </a:prstGeom>
        </p:spPr>
      </p:pic>
      <p:sp>
        <p:nvSpPr>
          <p:cNvPr id="30" name="TextBox 29">
            <a:extLst>
              <a:ext uri="{FF2B5EF4-FFF2-40B4-BE49-F238E27FC236}">
                <a16:creationId xmlns:a16="http://schemas.microsoft.com/office/drawing/2014/main" id="{6359A77D-BE4D-554A-0BCA-54470C69A96C}"/>
              </a:ext>
            </a:extLst>
          </p:cNvPr>
          <p:cNvSpPr txBox="1"/>
          <p:nvPr/>
        </p:nvSpPr>
        <p:spPr>
          <a:xfrm>
            <a:off x="6438122" y="2475145"/>
            <a:ext cx="4793757" cy="3416320"/>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class List</a:t>
            </a:r>
          </a:p>
          <a:p>
            <a:r>
              <a:rPr lang="en-US" dirty="0">
                <a:latin typeface="Consolas" panose="020B0609020204030204" pitchFamily="49" charset="0"/>
              </a:rPr>
              <a:t>{</a:t>
            </a:r>
          </a:p>
          <a:p>
            <a:r>
              <a:rPr lang="en-US" dirty="0">
                <a:latin typeface="Consolas" panose="020B0609020204030204" pitchFamily="49" charset="0"/>
              </a:rPr>
              <a:t>};</a:t>
            </a:r>
          </a:p>
          <a:p>
            <a:endParaRPr lang="en-US" dirty="0">
              <a:latin typeface="Consolas" panose="020B0609020204030204" pitchFamily="49" charset="0"/>
            </a:endParaRPr>
          </a:p>
          <a:p>
            <a:r>
              <a:rPr lang="en-US" dirty="0">
                <a:latin typeface="Consolas" panose="020B0609020204030204" pitchFamily="49" charset="0"/>
              </a:rPr>
              <a:t>class </a:t>
            </a:r>
            <a:r>
              <a:rPr lang="en-US" dirty="0" err="1">
                <a:latin typeface="Consolas" panose="020B0609020204030204" pitchFamily="49" charset="0"/>
              </a:rPr>
              <a:t>PersonList</a:t>
            </a:r>
            <a:endParaRPr lang="en-US" dirty="0">
              <a:latin typeface="Consolas" panose="020B0609020204030204" pitchFamily="49" charset="0"/>
            </a:endParaRPr>
          </a:p>
          <a:p>
            <a:r>
              <a:rPr lang="en-US" dirty="0">
                <a:latin typeface="Consolas" panose="020B0609020204030204" pitchFamily="49" charset="0"/>
              </a:rPr>
              <a:t>    : public Person, public List</a:t>
            </a:r>
          </a:p>
          <a:p>
            <a:r>
              <a:rPr lang="en-US" dirty="0">
                <a:latin typeface="Consolas" panose="020B0609020204030204" pitchFamily="49" charset="0"/>
              </a:rPr>
              <a:t>{</a:t>
            </a:r>
          </a:p>
          <a:p>
            <a:r>
              <a:rPr lang="en-US" dirty="0">
                <a:latin typeface="Consolas" panose="020B0609020204030204" pitchFamily="49" charset="0"/>
              </a:rPr>
              <a:t>};</a:t>
            </a:r>
          </a:p>
        </p:txBody>
      </p:sp>
    </p:spTree>
    <p:extLst>
      <p:ext uri="{BB962C8B-B14F-4D97-AF65-F5344CB8AC3E}">
        <p14:creationId xmlns:p14="http://schemas.microsoft.com/office/powerpoint/2010/main" val="2433284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63A0F-4BE9-4E29-8762-96F1A18E702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Multiple Inheritance:</a:t>
            </a:r>
            <a:br>
              <a:rPr lang="en-US" dirty="0"/>
            </a:br>
            <a:r>
              <a:rPr lang="en-US" dirty="0"/>
              <a:t>Function Calls</a:t>
            </a:r>
          </a:p>
        </p:txBody>
      </p:sp>
      <p:sp>
        <p:nvSpPr>
          <p:cNvPr id="4" name="Content Placeholder 3">
            <a:extLst>
              <a:ext uri="{FF2B5EF4-FFF2-40B4-BE49-F238E27FC236}">
                <a16:creationId xmlns:a16="http://schemas.microsoft.com/office/drawing/2014/main" id="{8AEEB0A1-EA93-4A87-88D4-48DF339F1C05}"/>
              </a:ext>
            </a:extLst>
          </p:cNvPr>
          <p:cNvSpPr>
            <a:spLocks noGrp="1"/>
          </p:cNvSpPr>
          <p:nvPr>
            <p:ph sz="half" idx="2"/>
            <p:custDataLst>
              <p:tags r:id="rId2"/>
            </p:custDataLst>
          </p:nvPr>
        </p:nvSpPr>
        <p:spPr>
          <a:xfrm>
            <a:off x="6338315" y="2521259"/>
            <a:ext cx="4405885" cy="3666478"/>
          </a:xfrm>
        </p:spPr>
        <p:txBody>
          <a:bodyPr>
            <a:normAutofit fontScale="92500" lnSpcReduction="20000"/>
          </a:bodyPr>
          <a:lstStyle/>
          <a:p>
            <a:pPr marL="0" indent="0">
              <a:lnSpc>
                <a:spcPct val="110000"/>
              </a:lnSpc>
              <a:spcBef>
                <a:spcPts val="0"/>
              </a:spcBef>
              <a:buNone/>
            </a:pPr>
            <a:r>
              <a:rPr lang="en-US" dirty="0">
                <a:latin typeface="Consolas" panose="020B0609020204030204" pitchFamily="49" charset="0"/>
                <a:cs typeface="Courier New" panose="02070309020205020404" pitchFamily="49" charset="0"/>
              </a:rPr>
              <a:t>void </a:t>
            </a:r>
            <a:r>
              <a:rPr lang="en-US" dirty="0" err="1">
                <a:latin typeface="Consolas" panose="020B0609020204030204" pitchFamily="49" charset="0"/>
                <a:cs typeface="Courier New" panose="02070309020205020404" pitchFamily="49" charset="0"/>
              </a:rPr>
              <a:t>PersonList</a:t>
            </a:r>
            <a:r>
              <a:rPr lang="en-US" dirty="0">
                <a:latin typeface="Consolas" panose="020B0609020204030204" pitchFamily="49" charset="0"/>
                <a:cs typeface="Courier New" panose="02070309020205020404" pitchFamily="49" charset="0"/>
              </a:rPr>
              <a:t>::function()</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f();</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g();</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h("Dilbert");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h(100);</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endParaRPr lang="en-US" dirty="0">
              <a:latin typeface="Consolas" panose="020B0609020204030204" pitchFamily="49" charset="0"/>
              <a:cs typeface="Courier New" panose="02070309020205020404" pitchFamily="49" charset="0"/>
            </a:endParaRP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void </a:t>
            </a:r>
            <a:r>
              <a:rPr lang="en-US" dirty="0" err="1">
                <a:latin typeface="Consolas" panose="020B0609020204030204" pitchFamily="49" charset="0"/>
                <a:cs typeface="Courier New" panose="02070309020205020404" pitchFamily="49" charset="0"/>
              </a:rPr>
              <a:t>PersonList</a:t>
            </a:r>
            <a:r>
              <a:rPr lang="en-US" dirty="0">
                <a:latin typeface="Consolas" panose="020B0609020204030204" pitchFamily="49" charset="0"/>
                <a:cs typeface="Courier New" panose="02070309020205020404" pitchFamily="49" charset="0"/>
              </a:rPr>
              <a:t>::display()</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Person::display();</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List::display();</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endParaRPr lang="en-US" dirty="0">
              <a:latin typeface="Consolas" panose="020B0609020204030204" pitchFamily="49" charset="0"/>
            </a:endParaRPr>
          </a:p>
        </p:txBody>
      </p:sp>
      <p:pic>
        <p:nvPicPr>
          <p:cNvPr id="8" name="Content Placeholder 7" descr="Diagram&#10;&#10;Description automatically generated">
            <a:extLst>
              <a:ext uri="{FF2B5EF4-FFF2-40B4-BE49-F238E27FC236}">
                <a16:creationId xmlns:a16="http://schemas.microsoft.com/office/drawing/2014/main" id="{03F0C70A-392D-E028-6E0A-EEC05D2EFF0C}"/>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2450129" y="2521259"/>
            <a:ext cx="2863148" cy="2992313"/>
          </a:xfrm>
        </p:spPr>
      </p:pic>
    </p:spTree>
    <p:extLst>
      <p:ext uri="{BB962C8B-B14F-4D97-AF65-F5344CB8AC3E}">
        <p14:creationId xmlns:p14="http://schemas.microsoft.com/office/powerpoint/2010/main" val="484697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F7FC6-1EDF-4102-8370-7A5C1202718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Deadly Diamond</a:t>
            </a:r>
          </a:p>
        </p:txBody>
      </p:sp>
      <p:pic>
        <p:nvPicPr>
          <p:cNvPr id="7" name="Content Placeholder 6" descr="Diagram&#10;&#10;Description automatically generated">
            <a:extLst>
              <a:ext uri="{FF2B5EF4-FFF2-40B4-BE49-F238E27FC236}">
                <a16:creationId xmlns:a16="http://schemas.microsoft.com/office/drawing/2014/main" id="{82964841-9F17-BC87-B8AE-AB051E41806B}"/>
              </a:ext>
            </a:extLst>
          </p:cNvPr>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2721537" y="2498073"/>
            <a:ext cx="2081282" cy="3242328"/>
          </a:xfrm>
        </p:spPr>
      </p:pic>
      <p:pic>
        <p:nvPicPr>
          <p:cNvPr id="12" name="Content Placeholder 11" descr="Graphical user interface&#10;&#10;Description automatically generated">
            <a:extLst>
              <a:ext uri="{FF2B5EF4-FFF2-40B4-BE49-F238E27FC236}">
                <a16:creationId xmlns:a16="http://schemas.microsoft.com/office/drawing/2014/main" id="{BD0FC892-E482-DA1E-F576-264940778D7E}"/>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844683" y="3040632"/>
            <a:ext cx="2953552" cy="2082361"/>
          </a:xfrm>
        </p:spPr>
      </p:pic>
    </p:spTree>
    <p:extLst>
      <p:ext uri="{BB962C8B-B14F-4D97-AF65-F5344CB8AC3E}">
        <p14:creationId xmlns:p14="http://schemas.microsoft.com/office/powerpoint/2010/main" val="70354466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PRESENTER_DUMMYTAG" val="&lt;DummyForForceWrite&gt;&lt;/DummyForForceWrite&gt;"/>
  <p:tag name="HTML_SHAPEINFO" val="&lt;ThreeDShapeInfo&gt;&lt;uuid val=&quot;{035C9D34-0E2B-4C0F-A45E-0379CE2B299A}&quot;/&gt;&lt;isInvalidForFieldText val=&quot;0&quot;/&gt;&lt;Image&gt;&lt;filename val=&quot;C:\Users\dab\AppData\Local\Temp\CP1068015124187Session\CPTrustFolder1068015124187\PPTImport1068015194731\data\asimages\{035C9D34-0E2B-4C0F-A45E-0379CE2B299A}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PRESENTER_DUMMYTAG" val="&lt;DummyForForceWrite&gt;&lt;/DummyForForceWrite&gt;"/>
  <p:tag name="HTML_SHAPEINFO" val="&lt;ThreeDShapeInfo&gt;&lt;uuid val=&quot;{08BE3F06-3266-43CF-BC85-29A8C789A2FD}&quot;/&gt;&lt;isInvalidForFieldText val=&quot;0&quot;/&gt;&lt;Image&gt;&lt;filename val=&quot;C:\Users\dab\AppData\Local\Temp\CP1068015124187Session\CPTrustFolder1068015124187\PPTImport1068015194731\data\asimages\{08BE3F06-3266-43CF-BC85-29A8C789A2FD}_1.png&quot;/&gt;&lt;left val=&quot;282&quot;/&gt;&lt;top val=&quot;453&quot;/&gt;&lt;width val=&quot;715&quot;/&gt;&lt;height val=&quot;134&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7A61F5D2-747B-4084-87E1-0764E65983FD}&quot;/&gt;&lt;isInvalidForFieldText val=&quot;0&quot;/&gt;&lt;Image&gt;&lt;filename val=&quot;C:\Users\dab\AppData\Local\Temp\CP1068015124187Session\CPTrustFolder1068015124187\PPTImport1068015194731\data\asimages\{7A61F5D2-747B-4084-87E1-0764E65983FD}_1.png&quot;/&gt;&lt;left val=&quot;167&quot;/&gt;&lt;top val=&quot;648&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82EB6CDF-9E24-45DE-87BE-0F1F4080B73B}&quot;/&gt;&lt;isInvalidForFieldText val=&quot;0&quot;/&gt;&lt;Image&gt;&lt;filename val=&quot;C:\Users\dab\AppData\Local\Temp\CP1068015124187Session\CPTrustFolder1068015124187\PPTImport1068015194731\data\asimages\{82EB6CDF-9E24-45DE-87BE-0F1F4080B73B}_2.png&quot;/&gt;&lt;left val=&quot;165&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45&quot;/&gt;&lt;lineCharCount val=&quot;19&quot;/&gt;&lt;lineCharCount val=&quot;39&quot;/&gt;&lt;lineCharCount val=&quot;6&quot;/&gt;&lt;lineCharCount val=&quot;40&quot;/&gt;&lt;lineCharCount val=&quot;10&quot;/&gt;&lt;lineCharCount val=&quot;17&quot;/&gt;&lt;/TableIndex&gt;&lt;/ShapeTextInfo&gt;"/>
  <p:tag name="HTML_SHAPEINFO" val="&lt;ThreeDShapeInfo&gt;&lt;uuid val=&quot;{D52EEA99-3EF7-4C2D-83B7-6D478836335D}&quot;/&gt;&lt;isInvalidForFieldText val=&quot;0&quot;/&gt;&lt;Image&gt;&lt;filename val=&quot;C:\Users\dab\AppData\Local\Temp\CP1068015124187Session\CPTrustFolder1068015124187\PPTImport1068015194731\data\asimages\{D52EEA99-3EF7-4C2D-83B7-6D478836335D}_2.png&quot;/&gt;&lt;left val=&quot;162&quot;/&gt;&lt;top val=&quot;327&quot;/&gt;&lt;width val=&quot;459&quot;/&gt;&lt;height val=&quot;27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1&quot;/&gt;&lt;lineCharCount val=&quot;40&quot;/&gt;&lt;lineCharCount val=&quot;35&quot;/&gt;&lt;lineCharCount val=&quot;25&quot;/&gt;&lt;lineCharCount val=&quot;39&quot;/&gt;&lt;lineCharCount val=&quot;19&quot;/&gt;&lt;lineCharCount val=&quot;41&quot;/&gt;&lt;lineCharCount val=&quot;4&quot;/&gt;&lt;/TableIndex&gt;&lt;/ShapeTextInfo&gt;"/>
  <p:tag name="HTML_SHAPEINFO" val="&lt;ThreeDShapeInfo&gt;&lt;uuid val=&quot;{494531B9-ADD8-4EDC-9190-9410F7F2C57D}&quot;/&gt;&lt;isInvalidForFieldText val=&quot;0&quot;/&gt;&lt;Image&gt;&lt;filename val=&quot;C:\Users\dab\AppData\Local\Temp\CP1068015124187Session\CPTrustFolder1068015124187\PPTImport1068015194731\data\asimages\{494531B9-ADD8-4EDC-9190-9410F7F2C57D}_2.png&quot;/&gt;&lt;left val=&quot;661&quot;/&gt;&lt;top val=&quot;327&quot;/&gt;&lt;width val=&quot;450&quot;/&gt;&lt;height val=&quot;27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D1B36F9B-C9A3-48CA-A2AF-C246B88241CD}&quot;/&gt;&lt;isInvalidForFieldText val=&quot;0&quot;/&gt;&lt;Image&gt;&lt;filename val=&quot;C:\Users\dab\AppData\Local\Temp\CP1068015124187Session\CPTrustFolder1068015124187\PPTImport1068015194731\data\asimages\{D1B36F9B-C9A3-48CA-A2AF-C246B88241CD}_2.png&quot;/&gt;&lt;left val=&quot;664&quot;/&gt;&lt;top val=&quot;242&quot;/&gt;&lt;width val=&quot;449&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B68F7A61-976D-4460-BD9F-D5F6A59ADA9E}&quot;/&gt;&lt;isInvalidForFieldText val=&quot;0&quot;/&gt;&lt;Image&gt;&lt;filename val=&quot;C:\Users\dab\AppData\Local\Temp\CP1068015124187Session\CPTrustFolder1068015124187\PPTImport1068015194731\data\asimages\{B68F7A61-976D-4460-BD9F-D5F6A59ADA9E}_2.png&quot;/&gt;&lt;left val=&quot;233&quot;/&gt;&lt;top val=&quot;100&quot;/&gt;&lt;width val=&quot;812&quot;/&gt;&lt;height val=&quot;12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0B72CA7C-848F-44D3-B973-7945215D23D6}&quot;/&gt;&lt;isInvalidForFieldText val=&quot;0&quot;/&gt;&lt;Image&gt;&lt;filename val=&quot;C:\Users\dab\AppData\Local\Temp\CP1068015124187Session\CPTrustFolder1068015124187\PPTImport1068015194731\data\asimages\{0B72CA7C-848F-44D3-B973-7945215D23D6}_3.png&quot;/&gt;&lt;left val=&quot;233&quot;/&gt;&lt;top val=&quot;100&quot;/&gt;&lt;width val=&quot;812&quot;/&gt;&lt;height val=&quot;12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14&quot;/&gt;&lt;/TableIndex&gt;&lt;/ShapeTextInfo&gt;"/>
  <p:tag name="HTML_SHAPEINFO" val="&lt;ThreeDShapeInfo&gt;&lt;uuid val=&quot;{D8D9B03B-828D-4EE0-B0CD-1B1FCF6013D1}&quot;/&gt;&lt;isInvalidForFieldText val=&quot;0&quot;/&gt;&lt;Image&gt;&lt;filename val=&quot;C:\Users\dab\AppData\Local\Temp\CP1068015124187Session\CPTrustFolder1068015124187\PPTImport1068015194731\data\asimages\{D8D9B03B-828D-4EE0-B0CD-1B1FCF6013D1}_5.png&quot;/&gt;&lt;left val=&quot;233&quot;/&gt;&lt;top val=&quot;100&quot;/&gt;&lt;width val=&quot;812&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7&quot;/&gt;&lt;lineCharCount val=&quot;2&quot;/&gt;&lt;lineCharCount val=&quot;12&quot;/&gt;&lt;lineCharCount val=&quot;22&quot;/&gt;&lt;lineCharCount val=&quot;10&quot;/&gt;&lt;lineCharCount val=&quot;31&quot;/&gt;&lt;lineCharCount val=&quot;29&quot;/&gt;&lt;lineCharCount val=&quot;8&quot;/&gt;&lt;lineCharCount val=&quot;10&quot;/&gt;&lt;lineCharCount val=&quot;2&quot;/&gt;&lt;/TableIndex&gt;&lt;/ShapeTextInfo&gt;"/>
  <p:tag name="HTML_SHAPEINFO" val="&lt;ThreeDShapeInfo&gt;&lt;uuid val=&quot;{2B5AD14F-C646-4EC9-8173-9512540507A0}&quot;/&gt;&lt;isInvalidForFieldText val=&quot;0&quot;/&gt;&lt;Image&gt;&lt;filename val=&quot;C:\Users\dab\AppData\Local\Temp\CP1068015124187Session\CPTrustFolder1068015124187\PPTImport1068015194731\data\asimages\{2B5AD14F-C646-4EC9-8173-9512540507A0}_5.png&quot;/&gt;&lt;left val=&quot;659&quot;/&gt;&lt;top val=&quot;273&quot;/&gt;&lt;width val=&quot;468&quot;/&gt;&lt;height val=&quot;329&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F0AD6E02-ED64-438D-B467-339E2C0E2CF2}&quot;/&gt;&lt;isInvalidForFieldText val=&quot;0&quot;/&gt;&lt;Image&gt;&lt;filename val=&quot;C:\Users\dab\AppData\Local\Temp\CP1068015124187Session\CPTrustFolder1068015124187\PPTImport1068015194731\data\asimages\{F0AD6E02-ED64-438D-B467-339E2C0E2CF2}_6.png&quot;/&gt;&lt;left val=&quot;233&quot;/&gt;&lt;top val=&quot;100&quot;/&gt;&lt;width val=&quot;812&quot;/&gt;&lt;height val=&quot;12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267</TotalTime>
  <Words>702</Words>
  <Application>Microsoft Office PowerPoint</Application>
  <PresentationFormat>Widescreen</PresentationFormat>
  <Paragraphs>61</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Multiple Inheritance</vt:lpstr>
      <vt:lpstr>Multiple Inheritance</vt:lpstr>
      <vt:lpstr>Multiple Inheritance</vt:lpstr>
      <vt:lpstr>Multiple Inheritance: Function Calls</vt:lpstr>
      <vt:lpstr>The Deadly Diamond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Inheritance</dc:title>
  <dc:creator>Delroy Brinkerhoff</dc:creator>
  <cp:lastModifiedBy>Delroy Brinkerhoff</cp:lastModifiedBy>
  <cp:revision>22</cp:revision>
  <dcterms:created xsi:type="dcterms:W3CDTF">2016-07-13T22:03:45Z</dcterms:created>
  <dcterms:modified xsi:type="dcterms:W3CDTF">2023-05-17T12:50:19Z</dcterms:modified>
</cp:coreProperties>
</file>