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2.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3.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9"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DD20E3-AC76-4269-9285-B63DD57DF6BC}" type="datetimeFigureOut">
              <a:rPr lang="en-US" smtClean="0"/>
              <a:t>6/9/2023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797CBC-F3A0-403D-BE1D-8B7269E328AC}" type="slidenum">
              <a:rPr lang="en-US" smtClean="0"/>
              <a:t>‹#›</a:t>
            </a:fld>
            <a:endParaRPr lang="en-US"/>
          </a:p>
        </p:txBody>
      </p:sp>
    </p:spTree>
    <p:extLst>
      <p:ext uri="{BB962C8B-B14F-4D97-AF65-F5344CB8AC3E}">
        <p14:creationId xmlns:p14="http://schemas.microsoft.com/office/powerpoint/2010/main" val="3768899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Although both composition and aggregation are whole-part relationships, programmers implement them differently. We implement composition by embedding the part objects inside the whole object. Said another way, the whole contains the parts. This organization affects all composition characteristics.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2797CBC-F3A0-403D-BE1D-8B7269E328AC}" type="slidenum">
              <a:rPr lang="en-US" smtClean="0"/>
              <a:t>1</a:t>
            </a:fld>
            <a:endParaRPr lang="en-US"/>
          </a:p>
        </p:txBody>
      </p:sp>
    </p:spTree>
    <p:extLst>
      <p:ext uri="{BB962C8B-B14F-4D97-AF65-F5344CB8AC3E}">
        <p14:creationId xmlns:p14="http://schemas.microsoft.com/office/powerpoint/2010/main" val="3058558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Composition creates a whole-part hierarchy with the parts bound tightly to the whole, with great strength. While the composition connector symbol is arbitrary and artificial, the role names “whole” and “part” are natural for the relationship.</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Implementing the relationship by embedding or nesting the parts in the whole matches the relationship’s semantics well. The whole and its parts have a simultaneous or coincident lifetime, meaning that the program creates and destroys the part objects with the whole object. The relationship is permanent, meaning once the program creates the whole object and its parts, it can’t replace or exchange the parts but can change or modify their contents. The whole object binds its parts too tightly to allow other objects in the program to access or share them. You should note the composition connector symbol for later comparison to the similar aggregation symbol.</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2797CBC-F3A0-403D-BE1D-8B7269E328AC}" type="slidenum">
              <a:rPr lang="en-US" smtClean="0"/>
              <a:t>2</a:t>
            </a:fld>
            <a:endParaRPr lang="en-US"/>
          </a:p>
        </p:txBody>
      </p:sp>
    </p:spTree>
    <p:extLst>
      <p:ext uri="{BB962C8B-B14F-4D97-AF65-F5344CB8AC3E}">
        <p14:creationId xmlns:p14="http://schemas.microsoft.com/office/powerpoint/2010/main" val="3791856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Composition’s hierarchical nature suggests a unidirectional relationship between the whole and its parts. So, the whole can send messages to its parts, which can respond, but cannot initiate message passing. Looking at the C++ code implementing composition, which we’ll do in a moment, we can see that the whole class “knows about” the part, but not the other way around, and we’ll see how the program can navigate from a whole object to the part, but not in the other direction.</a:t>
            </a:r>
          </a:p>
          <a:p>
            <a:endParaRPr lang="en-US" dirty="0"/>
          </a:p>
        </p:txBody>
      </p:sp>
      <p:sp>
        <p:nvSpPr>
          <p:cNvPr id="4" name="Slide Number Placeholder 3"/>
          <p:cNvSpPr>
            <a:spLocks noGrp="1"/>
          </p:cNvSpPr>
          <p:nvPr>
            <p:ph type="sldNum" sz="quarter" idx="5"/>
          </p:nvPr>
        </p:nvSpPr>
        <p:spPr/>
        <p:txBody>
          <a:bodyPr/>
          <a:lstStyle/>
          <a:p>
            <a:fld id="{62797CBC-F3A0-403D-BE1D-8B7269E328AC}" type="slidenum">
              <a:rPr lang="en-US" smtClean="0"/>
              <a:t>3</a:t>
            </a:fld>
            <a:endParaRPr lang="en-US"/>
          </a:p>
        </p:txBody>
      </p:sp>
    </p:spTree>
    <p:extLst>
      <p:ext uri="{BB962C8B-B14F-4D97-AF65-F5344CB8AC3E}">
        <p14:creationId xmlns:p14="http://schemas.microsoft.com/office/powerpoint/2010/main" val="260561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use the previous car example to illustrate the composition relationship. Although the code fragment is brief, it demonstrates two significant features. First, composition is a one-way relationship, so neither the engine nor transmission references the car in any way. Next, we specify the part classes, engine and transmission, before the car. In a more extensive, authentic program, we would do this by including the appropriate header files before specifying the whole class. We build the relationship by defining two car-class member variables whose types are engine and transmission.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program instantiates the car class, it also instantiates an engine and a transmission. The picture illustrates an abstract representation of how the objects are organized in main memory with the parts embedded in the whole.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2797CBC-F3A0-403D-BE1D-8B7269E328AC}" type="slidenum">
              <a:rPr lang="en-US" smtClean="0"/>
              <a:t>4</a:t>
            </a:fld>
            <a:endParaRPr lang="en-US"/>
          </a:p>
        </p:txBody>
      </p:sp>
    </p:spTree>
    <p:extLst>
      <p:ext uri="{BB962C8B-B14F-4D97-AF65-F5344CB8AC3E}">
        <p14:creationId xmlns:p14="http://schemas.microsoft.com/office/powerpoint/2010/main" val="10443263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6/9/2023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6/9/2023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6/9/2023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6/9/2023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6/9/2023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1.xml"/><Relationship Id="rId7" Type="http://schemas.openxmlformats.org/officeDocument/2006/relationships/notesSlide" Target="../notesSlides/notesSlide2.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slideLayout" Target="../slideLayouts/slideLayout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4.sv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image" Target="../media/image6.sv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5.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Composition</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Embedded Objects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4F490-288D-4C4E-AAC1-9AF86BF332F8}"/>
              </a:ext>
            </a:extLst>
          </p:cNvPr>
          <p:cNvSpPr>
            <a:spLocks noGrp="1"/>
          </p:cNvSpPr>
          <p:nvPr>
            <p:ph type="title"/>
            <p:custDataLst>
              <p:tags r:id="rId1"/>
            </p:custDataLst>
          </p:nvPr>
        </p:nvSpPr>
        <p:spPr bwMode="black">
          <a:xfrm>
            <a:off x="804672" y="964692"/>
            <a:ext cx="589483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Composition Characteristics</a:t>
            </a:r>
          </a:p>
        </p:txBody>
      </p:sp>
      <p:sp>
        <p:nvSpPr>
          <p:cNvPr id="3" name="Content Placeholder 2">
            <a:extLst>
              <a:ext uri="{FF2B5EF4-FFF2-40B4-BE49-F238E27FC236}">
                <a16:creationId xmlns:a16="http://schemas.microsoft.com/office/drawing/2014/main" id="{4A3022F3-571A-42F5-8ADD-1825828E75E4}"/>
              </a:ext>
            </a:extLst>
          </p:cNvPr>
          <p:cNvSpPr>
            <a:spLocks noGrp="1"/>
          </p:cNvSpPr>
          <p:nvPr>
            <p:ph sz="half" idx="1"/>
            <p:custDataLst>
              <p:tags r:id="rId2"/>
            </p:custDataLst>
          </p:nvPr>
        </p:nvSpPr>
        <p:spPr>
          <a:xfrm>
            <a:off x="803243" y="2638044"/>
            <a:ext cx="5963317" cy="3263206"/>
          </a:xfrm>
        </p:spPr>
        <p:txBody>
          <a:bodyPr vert="horz" lIns="91440" tIns="45720" rIns="91440" bIns="45720" rtlCol="0">
            <a:normAutofit/>
          </a:bodyPr>
          <a:lstStyle/>
          <a:p>
            <a:r>
              <a:rPr lang="en-US" dirty="0"/>
              <a:t>Parts are bound strongly or tightly to the whole by embedding, nesting, or containment</a:t>
            </a:r>
          </a:p>
          <a:p>
            <a:r>
              <a:rPr lang="en-US" dirty="0"/>
              <a:t>Parts are created and destroyed simultaneously with the whole object is created and destroyed</a:t>
            </a:r>
          </a:p>
          <a:p>
            <a:r>
              <a:rPr lang="en-US" dirty="0"/>
              <a:t>Once created, the parts can't be replaced</a:t>
            </a:r>
          </a:p>
          <a:p>
            <a:r>
              <a:rPr lang="en-US" dirty="0"/>
              <a:t>The parts are not shared with any other object in the program</a:t>
            </a:r>
          </a:p>
          <a:p>
            <a:r>
              <a:rPr lang="en-US" dirty="0"/>
              <a:t>Parts are implemented as non-pointer member variables in the whole class</a:t>
            </a:r>
          </a:p>
        </p:txBody>
      </p:sp>
      <p:sp>
        <p:nvSpPr>
          <p:cNvPr id="29" name="Rectangle 24">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6">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E864542F-ADF7-49F1-971D-553F3B4B678B}"/>
              </a:ext>
            </a:extLst>
          </p:cNvPr>
          <p:cNvPicPr>
            <a:picLocks noGrp="1" noChangeAspect="1"/>
          </p:cNvPicPr>
          <p:nvPr>
            <p:ph sz="half" idx="2"/>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715890" y="2184815"/>
            <a:ext cx="3328416" cy="2496312"/>
          </a:xfrm>
          <a:prstGeom prst="rect">
            <a:avLst/>
          </a:prstGeom>
        </p:spPr>
      </p:pic>
    </p:spTree>
    <p:extLst>
      <p:ext uri="{BB962C8B-B14F-4D97-AF65-F5344CB8AC3E}">
        <p14:creationId xmlns:p14="http://schemas.microsoft.com/office/powerpoint/2010/main" val="569832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9FC7EB-F343-A7A3-E86F-CA9AFA731C62}"/>
              </a:ext>
            </a:extLst>
          </p:cNvPr>
          <p:cNvSpPr>
            <a:spLocks noGrp="1"/>
          </p:cNvSpPr>
          <p:nvPr>
            <p:ph type="title"/>
            <p:custDataLst>
              <p:tags r:id="rId3"/>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Composition Directionality</a:t>
            </a:r>
          </a:p>
        </p:txBody>
      </p:sp>
      <p:pic>
        <p:nvPicPr>
          <p:cNvPr id="4" name="Graphic 3">
            <a:extLst>
              <a:ext uri="{FF2B5EF4-FFF2-40B4-BE49-F238E27FC236}">
                <a16:creationId xmlns:a16="http://schemas.microsoft.com/office/drawing/2014/main" id="{345F75C7-B2FF-E09F-CA03-E27C5294188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44039" y="640078"/>
            <a:ext cx="9903921" cy="3301307"/>
          </a:xfrm>
          <a:prstGeom prst="rect">
            <a:avLst/>
          </a:prstGeom>
        </p:spPr>
      </p:pic>
    </p:spTree>
    <p:extLst>
      <p:ext uri="{BB962C8B-B14F-4D97-AF65-F5344CB8AC3E}">
        <p14:creationId xmlns:p14="http://schemas.microsoft.com/office/powerpoint/2010/main" val="2604770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509D091-DB02-4D9F-BC1B-A800B59F145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Implementing Composition</a:t>
            </a:r>
          </a:p>
        </p:txBody>
      </p:sp>
      <p:sp>
        <p:nvSpPr>
          <p:cNvPr id="12" name="TextBox 11">
            <a:extLst>
              <a:ext uri="{FF2B5EF4-FFF2-40B4-BE49-F238E27FC236}">
                <a16:creationId xmlns:a16="http://schemas.microsoft.com/office/drawing/2014/main" id="{E6FC1CFF-4F08-6D36-2873-C32B5B0BACAF}"/>
              </a:ext>
            </a:extLst>
          </p:cNvPr>
          <p:cNvSpPr txBox="1"/>
          <p:nvPr>
            <p:custDataLst>
              <p:tags r:id="rId2"/>
            </p:custDataLst>
          </p:nvPr>
        </p:nvSpPr>
        <p:spPr>
          <a:xfrm>
            <a:off x="5495735" y="2509935"/>
            <a:ext cx="4077477" cy="3325654"/>
          </a:xfrm>
          <a:prstGeom prst="rect">
            <a:avLst/>
          </a:prstGeom>
          <a:noFill/>
        </p:spPr>
        <p:txBody>
          <a:bodyPr wrap="square" rtlCol="0">
            <a:spAutoFit/>
          </a:bodyPr>
          <a:lstStyle/>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Engine</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endParaRPr lang="en-US" dirty="0">
              <a:latin typeface="Consolas" panose="020B0609020204030204" pitchFamily="49" charset="0"/>
              <a:cs typeface="Courier New" panose="02070309020205020404" pitchFamily="49" charset="0"/>
            </a:endParaRPr>
          </a:p>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Transmission</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endParaRPr lang="en-US" dirty="0">
              <a:latin typeface="Consolas" panose="020B0609020204030204" pitchFamily="49" charset="0"/>
              <a:cs typeface="Courier New" panose="02070309020205020404" pitchFamily="49" charset="0"/>
            </a:endParaRPr>
          </a:p>
          <a:p>
            <a:pPr marL="0" indent="0">
              <a:lnSpc>
                <a:spcPts val="1800"/>
              </a:lnSpc>
              <a:spcBef>
                <a:spcPts val="0"/>
              </a:spcBef>
              <a:buNone/>
            </a:pPr>
            <a:r>
              <a:rPr lang="en-US" dirty="0">
                <a:latin typeface="Consolas" panose="020B0609020204030204" pitchFamily="49" charset="0"/>
                <a:cs typeface="Courier New" panose="02070309020205020404" pitchFamily="49" charset="0"/>
              </a:rPr>
              <a:t>class Car</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private:</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Engine          motor;</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        Transmission    trans;</a:t>
            </a:r>
          </a:p>
          <a:p>
            <a:pPr marL="0" indent="0">
              <a:lnSpc>
                <a:spcPts val="1800"/>
              </a:lnSpc>
              <a:spcBef>
                <a:spcPts val="0"/>
              </a:spcBef>
              <a:buNone/>
            </a:pPr>
            <a:r>
              <a:rPr lang="en-US" dirty="0">
                <a:latin typeface="Consolas" panose="020B0609020204030204" pitchFamily="49" charset="0"/>
                <a:cs typeface="Courier New" panose="02070309020205020404" pitchFamily="49" charset="0"/>
              </a:rPr>
              <a:t>};</a:t>
            </a:r>
          </a:p>
        </p:txBody>
      </p:sp>
      <p:pic>
        <p:nvPicPr>
          <p:cNvPr id="11" name="Content Placeholder 10">
            <a:extLst>
              <a:ext uri="{FF2B5EF4-FFF2-40B4-BE49-F238E27FC236}">
                <a16:creationId xmlns:a16="http://schemas.microsoft.com/office/drawing/2014/main" id="{F2122C2D-AC23-3EF1-9D29-1DB684343C5D}"/>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03241" y="2522418"/>
            <a:ext cx="2213870" cy="3313171"/>
          </a:xfrm>
        </p:spPr>
      </p:pic>
    </p:spTree>
    <p:extLst>
      <p:ext uri="{BB962C8B-B14F-4D97-AF65-F5344CB8AC3E}">
        <p14:creationId xmlns:p14="http://schemas.microsoft.com/office/powerpoint/2010/main" val="6123000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PRESENTER_DUMMYTAG" val="&lt;DummyForForceWrite&gt;&lt;/DummyForForceWrite&gt;"/>
  <p:tag name="HTML_SHAPEINFO" val="&lt;ThreeDShapeInfo&gt;&lt;uuid val=&quot;{2E5BF5A9-1195-496E-9AA2-A56BB251863C}&quot;/&gt;&lt;isInvalidForFieldText val=&quot;0&quot;/&gt;&lt;Image&gt;&lt;filename val=&quot;C:\Users\delroy\AppData\Local\Temp\CP128881334781Session\CPTrustFolder128881334796\PPTImport128881408046\data\asimages\{2E5BF5A9-1195-496E-9AA2-A56BB251863C}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PRESENTER_DUMMYTAG" val="&lt;DummyForForceWrite&gt;&lt;/DummyForForceWrite&gt;"/>
  <p:tag name="HTML_SHAPEINFO" val="&lt;ThreeDShapeInfo&gt;&lt;uuid val=&quot;{592D1AA2-DB61-403E-9215-FC13107D9271}&quot;/&gt;&lt;isInvalidForFieldText val=&quot;0&quot;/&gt;&lt;Image&gt;&lt;filename val=&quot;C:\Users\delroy\AppData\Local\Temp\CP128881334781Session\CPTrustFolder128881334796\PPTImport128881408046\data\asimages\{592D1AA2-DB61-403E-9215-FC13107D9271}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08620FB-67DD-4EA8-9999-DF7F312E9AC7}&quot;/&gt;&lt;isInvalidForFieldText val=&quot;0&quot;/&gt;&lt;Image&gt;&lt;filename val=&quot;C:\Users\delroy\AppData\Local\Temp\CP128881334781Session\CPTrustFolder128881334796\PPTImport128881408046\data\asimages\{508620FB-67DD-4EA8-9999-DF7F312E9AC7}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5&quot;/&gt;&lt;/TableIndex&gt;&lt;/ShapeTextInfo&gt;"/>
  <p:tag name="HTML_SHAPEINFO" val="&lt;ThreeDShapeInfo&gt;&lt;uuid val=&quot;{226CA59A-4606-4115-B8A4-356381368687}&quot;/&gt;&lt;isInvalidForFieldText val=&quot;0&quot;/&gt;&lt;Image&gt;&lt;filename val=&quot;C:\Users\delroy\AppData\Local\Temp\CP128881334781Session\CPTrustFolder128881334796\PPTImport128881408046\data\asimages\{226CA59A-4606-4115-B8A4-356381368687}_2.png&quot;/&gt;&lt;left val=&quot;83&quot;/&gt;&lt;top val=&quot;100&quot;/&gt;&lt;width val=&quot;620&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2&quot;/&gt;&lt;lineCharCount val=&quot;35&quot;/&gt;&lt;lineCharCount val=&quot;56&quot;/&gt;&lt;lineCharCount val=&quot;38&quot;/&gt;&lt;lineCharCount val=&quot;42&quot;/&gt;&lt;lineCharCount val=&quot;54&quot;/&gt;&lt;lineCharCount val=&quot;8&quot;/&gt;&lt;lineCharCount val=&quot;57&quot;/&gt;&lt;lineCharCount val=&quot;15&quot;/&gt;&lt;/TableIndex&gt;&lt;/ShapeTextInfo&gt;"/>
  <p:tag name="HTML_SHAPEINFO" val="&lt;ThreeDShapeInfo&gt;&lt;uuid val=&quot;{9AE835AC-A99F-44F1-867C-7CBA50B50672}&quot;/&gt;&lt;isInvalidForFieldText val=&quot;0&quot;/&gt;&lt;Image&gt;&lt;filename val=&quot;C:\Users\delroy\AppData\Local\Temp\CP128881334781Session\CPTrustFolder128881334796\PPTImport128881408046\data\asimages\{9AE835AC-A99F-44F1-867C-7CBA50B50672}_2.png&quot;/&gt;&lt;left val=&quot;79&quot;/&gt;&lt;top val=&quot;273&quot;/&gt;&lt;width val=&quot;631&quot;/&gt;&lt;height val=&quot;34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INFO" val="&lt;ThreeDShapeInfo&gt;&lt;uuid val=&quot;{3B18F20C-F59E-4B17-8865-0D26890917D3}&quot;/&gt;&lt;isInvalidForFieldText val=&quot;0&quot;/&gt;&lt;Image&gt;&lt;filename val=&quot;C:\Users\delroy\AppData\Local\Temp\CP128881334781Session\CPTrustFolder128881334796\PPTImport128881408046\data\asimages\{3B18F20C-F59E-4B17-8865-0D26890917D3}_2.png&quot;/&gt;&lt;left val=&quot;809&quot;/&gt;&lt;top val=&quot;228&quot;/&gt;&lt;width val=&quot;351&quot;/&gt;&lt;height val=&quot;263&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8EF19D8B-1ABB-4DD0-956F-F0F5A796B6DB}&quot;/&gt;&lt;isInvalidForFieldText val=&quot;0&quot;/&gt;&lt;Image&gt;&lt;filename val=&quot;C:\Users\delroy\AppData\Local\Temp\CP128881334781Session\CPTrustFolder128881334796\PPTImport128881408046\data\asimages\{8EF19D8B-1ABB-4DD0-956F-F0F5A796B6DB}_3.png&quot;/&gt;&lt;left val=&quot;167&quot;/&gt;&lt;top val=&quot;447&quot;/&gt;&lt;width val=&quot;945&quot;/&gt;&lt;height val=&quot;134&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7CE79A26-EAE7-4213-B989-F024631D7D3B}&quot;/&gt;&lt;isInvalidForFieldText val=&quot;0&quot;/&gt;&lt;Image&gt;&lt;filename val=&quot;C:\Users\delroy\AppData\Local\Temp\CP128881334781Session\CPTrustFolder128881334796\PPTImport128881408046\data\asimages\{7CE79A26-EAE7-4213-B989-F024631D7D3B}_4.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13&quot;/&gt;&lt;lineCharCount val=&quot;2&quot;/&gt;&lt;lineCharCount val=&quot;3&quot;/&gt;&lt;lineCharCount val=&quot;1&quot;/&gt;&lt;lineCharCount val=&quot;19&quot;/&gt;&lt;lineCharCount val=&quot;2&quot;/&gt;&lt;lineCharCount val=&quot;3&quot;/&gt;&lt;lineCharCount val=&quot;1&quot;/&gt;&lt;lineCharCount val=&quot;10&quot;/&gt;&lt;lineCharCount val=&quot;2&quot;/&gt;&lt;lineCharCount val=&quot;13&quot;/&gt;&lt;lineCharCount val=&quot;31&quot;/&gt;&lt;lineCharCount val=&quot;31&quot;/&gt;&lt;lineCharCount val=&quot;2&quot;/&gt;&lt;/TableIndex&gt;&lt;/ShapeTextInfo&gt;"/>
  <p:tag name="HTML_SHAPEINFO" val="&lt;ThreeDShapeInfo&gt;&lt;uuid val=&quot;{B4957FF9-0E72-4B82-BBAC-20E487F8D6F5}&quot;/&gt;&lt;isInvalidForFieldText val=&quot;0&quot;/&gt;&lt;Image&gt;&lt;filename val=&quot;C:\Users\delroy\AppData\Local\Temp\CP128881334781Session\CPTrustFolder128881334796\PPTImport128881408046\data\asimages\{B4957FF9-0E72-4B82-BBAC-20E487F8D6F5}_4.png&quot;/&gt;&lt;left val=&quot;571&quot;/&gt;&lt;top val=&quot;255&quot;/&gt;&lt;width val=&quot;434&quot;/&gt;&lt;height val=&quot;364&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6E118B9F-0CBE-4F08-B86E-B08A71935ECD}&quot;/&gt;&lt;isInvalidForFieldText val=&quot;0&quot;/&gt;&lt;Image&gt;&lt;filename val=&quot;C:\Users\delroy\AppData\Local\Temp\CP128881334781Session\CPTrustFolder128881334796\PPTImport128881408046\data\asimages\{6E118B9F-0CBE-4F08-B86E-B08A71935ECD}_4.png&quot;/&gt;&lt;left val=&quot;272&quot;/&gt;&lt;top val=&quot;264&quot;/&gt;&lt;width val=&quot;233&quot;/&gt;&lt;height val=&quot;34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999</TotalTime>
  <Words>541</Words>
  <Application>Microsoft Office PowerPoint</Application>
  <PresentationFormat>Widescreen</PresentationFormat>
  <Paragraphs>35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Consolas</vt:lpstr>
      <vt:lpstr>Gill Sans MT</vt:lpstr>
      <vt:lpstr>Parcel</vt:lpstr>
      <vt:lpstr>Composition</vt:lpstr>
      <vt:lpstr>Composition Characteristics</vt:lpstr>
      <vt:lpstr>Composition Directionality</vt:lpstr>
      <vt:lpstr>Implementing Composition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25</cp:revision>
  <dcterms:created xsi:type="dcterms:W3CDTF">2016-07-13T22:03:45Z</dcterms:created>
  <dcterms:modified xsi:type="dcterms:W3CDTF">2023-06-09T13:22:26Z</dcterms:modified>
</cp:coreProperties>
</file>