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7.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8.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9" r:id="rId3"/>
    <p:sldId id="268" r:id="rId4"/>
    <p:sldId id="264" r:id="rId5"/>
    <p:sldId id="270" r:id="rId6"/>
    <p:sldId id="265" r:id="rId7"/>
    <p:sldId id="263" r:id="rId8"/>
    <p:sldId id="271"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4FD58-0714-4F46-85AD-7DEFC40F02B3}" type="datetimeFigureOut">
              <a:rPr lang="en-US" smtClean="0"/>
              <a:t>5/18/2023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8C6D9-8299-4C02-94A6-E4F42E0F4E8F}" type="slidenum">
              <a:rPr lang="en-US" smtClean="0"/>
              <a:t>‹#›</a:t>
            </a:fld>
            <a:endParaRPr lang="en-US" dirty="0"/>
          </a:p>
        </p:txBody>
      </p:sp>
    </p:spTree>
    <p:extLst>
      <p:ext uri="{BB962C8B-B14F-4D97-AF65-F5344CB8AC3E}">
        <p14:creationId xmlns:p14="http://schemas.microsoft.com/office/powerpoint/2010/main" val="3235158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Once it has established a composition relationship between two objects, a program must be able to use it to help solve a problem. This section demonstrates the C++ syntax for exploiting composition.</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1</a:t>
            </a:fld>
            <a:endParaRPr lang="en-US" dirty="0"/>
          </a:p>
        </p:txBody>
      </p:sp>
    </p:spTree>
    <p:extLst>
      <p:ext uri="{BB962C8B-B14F-4D97-AF65-F5344CB8AC3E}">
        <p14:creationId xmlns:p14="http://schemas.microsoft.com/office/powerpoint/2010/main" val="2597674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 mentioned earlier in the chapter, I attended a C++ conference in 1990. One session was an open discussion about object-oriented concepts, which quickly devolved into a two-hour heated argument about maintaining an object's encapsulation. One group suggested that extracting an object's data was the most efficient way to use it. Another group maintained that extracting an object's data violated good encapsulation.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strong encapsulation proponent summarized, "A gorilla has a liver and is responsible for it. Cutting out the liver to use it somewhere is messy and annoys the hell out of the gorilla." At the "discussion's" end, the consensus was to keep the gorilla happy and its liver intact.</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2</a:t>
            </a:fld>
            <a:endParaRPr lang="en-US" dirty="0"/>
          </a:p>
        </p:txBody>
      </p:sp>
    </p:spTree>
    <p:extLst>
      <p:ext uri="{BB962C8B-B14F-4D97-AF65-F5344CB8AC3E}">
        <p14:creationId xmlns:p14="http://schemas.microsoft.com/office/powerpoint/2010/main" val="679190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Previously, we explored the problem of determining if a sequence of digits formed a palindrome. Imagine creating an object-oriented solution based on a class named </a:t>
            </a:r>
            <a:r>
              <a:rPr lang="en-US" sz="1800" b="1" kern="100" dirty="0" err="1">
                <a:effectLst/>
                <a:latin typeface="Calibri" panose="020F0502020204030204" pitchFamily="34" charset="0"/>
                <a:ea typeface="Times New Roman" panose="02020603050405020304" pitchFamily="18" charset="0"/>
                <a:cs typeface="Times New Roman" panose="02020603050405020304" pitchFamily="18" charset="0"/>
              </a:rPr>
              <a:t>PalNumber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with a function called </a:t>
            </a:r>
            <a:r>
              <a:rPr lang="en-US" sz="1800" b="1" kern="100" dirty="0" err="1">
                <a:effectLst/>
                <a:latin typeface="Calibri" panose="020F0502020204030204" pitchFamily="34" charset="0"/>
                <a:ea typeface="Times New Roman" panose="02020603050405020304" pitchFamily="18" charset="0"/>
                <a:cs typeface="Times New Roman" panose="02020603050405020304" pitchFamily="18" charset="0"/>
              </a:rPr>
              <a:t>isPal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We'll use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string</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class to demonstrate a composition relationship. The diagram names the relationship, and we use it as the name of the implementing variable or object. So,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our gorilla.</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Assuming that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isn't empty, it has data in the form of some characters. We could extract and operate directly on those characters, but extracting the characters violates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pal's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encapsulation. The best object-oriented practice is leaving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pal</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intact and "asking" it to use its data on the program's behalf using its public interface, that is, its member functions.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These statements demonstrate how programmers use composition. The whole object, </a:t>
            </a:r>
            <a:r>
              <a:rPr lang="en-US" sz="1800" b="1" kern="100" dirty="0" err="1">
                <a:effectLst/>
                <a:latin typeface="Calibri" panose="020F0502020204030204" pitchFamily="34" charset="0"/>
                <a:ea typeface="Times New Roman" panose="02020603050405020304" pitchFamily="18" charset="0"/>
                <a:cs typeface="Times New Roman" panose="02020603050405020304" pitchFamily="18" charset="0"/>
              </a:rPr>
              <a:t>PalNumber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sends messages to a part object,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string</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Equivalently, the whole calls a part's functions.</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3</a:t>
            </a:fld>
            <a:endParaRPr lang="en-US"/>
          </a:p>
        </p:txBody>
      </p:sp>
    </p:spTree>
    <p:extLst>
      <p:ext uri="{BB962C8B-B14F-4D97-AF65-F5344CB8AC3E}">
        <p14:creationId xmlns:p14="http://schemas.microsoft.com/office/powerpoint/2010/main" val="1896720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extend this example from the previous section by adding a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to each class. Although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has a void return type and doesn't have arguments, it does demonstrate the basic syntax for using composition. By this point in our studies, you should be able to generalize the syntax to more complex functions.</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4</a:t>
            </a:fld>
            <a:endParaRPr lang="en-US"/>
          </a:p>
        </p:txBody>
      </p:sp>
    </p:spTree>
    <p:extLst>
      <p:ext uri="{BB962C8B-B14F-4D97-AF65-F5344CB8AC3E}">
        <p14:creationId xmlns:p14="http://schemas.microsoft.com/office/powerpoint/2010/main" val="1632570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Using composition is easier than building it. The program chains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functions so that when it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Student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object, the </a:t>
            </a:r>
            <a:r>
              <a:rPr lang="en-US" sz="1800" b="1" kern="100" dirty="0" err="1">
                <a:effectLst/>
                <a:latin typeface="Calibri" panose="020F0502020204030204" pitchFamily="34" charset="0"/>
                <a:ea typeface="Times New Roman" panose="02020603050405020304" pitchFamily="18" charset="0"/>
                <a:cs typeface="Times New Roman" panose="02020603050405020304" pitchFamily="18" charset="0"/>
              </a:rPr>
              <a:t>Sudent's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calls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Person's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which calls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Address's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5</a:t>
            </a:fld>
            <a:endParaRPr lang="en-US"/>
          </a:p>
        </p:txBody>
      </p:sp>
    </p:spTree>
    <p:extLst>
      <p:ext uri="{BB962C8B-B14F-4D97-AF65-F5344CB8AC3E}">
        <p14:creationId xmlns:p14="http://schemas.microsoft.com/office/powerpoint/2010/main" val="465547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example builds an inheritance relationship between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Student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Person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classes, where the former is the superclass, and the latter is the subclass. The example also builds a composition relationship between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Person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Address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Person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the whole class, implementing the relationship with the </a:t>
            </a:r>
            <a:r>
              <a:rPr lang="en-US" sz="1800" b="1" kern="100" dirty="0" err="1">
                <a:effectLst/>
                <a:latin typeface="Calibri" panose="020F0502020204030204" pitchFamily="34" charset="0"/>
                <a:ea typeface="Times New Roman" panose="02020603050405020304" pitchFamily="18" charset="0"/>
                <a:cs typeface="Times New Roman" panose="02020603050405020304" pitchFamily="18" charset="0"/>
              </a:rPr>
              <a:t>addr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member variable. </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Student 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calls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Person 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which calls 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Address 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6</a:t>
            </a:fld>
            <a:endParaRPr lang="en-US"/>
          </a:p>
        </p:txBody>
      </p:sp>
    </p:spTree>
    <p:extLst>
      <p:ext uri="{BB962C8B-B14F-4D97-AF65-F5344CB8AC3E}">
        <p14:creationId xmlns:p14="http://schemas.microsoft.com/office/powerpoint/2010/main" val="3422442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Similarly, this example also adds a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to each class. But moving the composition relationship from the superclass to the subclass also changes how the functions are chained.</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7</a:t>
            </a:fld>
            <a:endParaRPr lang="en-US"/>
          </a:p>
        </p:txBody>
      </p:sp>
    </p:spTree>
    <p:extLst>
      <p:ext uri="{BB962C8B-B14F-4D97-AF65-F5344CB8AC3E}">
        <p14:creationId xmlns:p14="http://schemas.microsoft.com/office/powerpoint/2010/main" val="3854059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Owner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both the subclass and the whole class. Its </a:t>
            </a:r>
            <a:r>
              <a:rPr lang="en-US" sz="1800" b="1" kern="100" dirty="0">
                <a:effectLst/>
                <a:latin typeface="Calibri" panose="020F0502020204030204" pitchFamily="34" charset="0"/>
                <a:ea typeface="Times New Roman" panose="02020603050405020304" pitchFamily="18" charset="0"/>
                <a:cs typeface="Times New Roman" panose="02020603050405020304" pitchFamily="18" charset="0"/>
              </a:rPr>
              <a:t>display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calls the other functions, and it's left to the programmer to determine the best order of the calls.</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8</a:t>
            </a:fld>
            <a:endParaRPr lang="en-US"/>
          </a:p>
        </p:txBody>
      </p:sp>
    </p:spTree>
    <p:extLst>
      <p:ext uri="{BB962C8B-B14F-4D97-AF65-F5344CB8AC3E}">
        <p14:creationId xmlns:p14="http://schemas.microsoft.com/office/powerpoint/2010/main" val="722197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Observe that the class relationships determine the calling syntax. The first function call is from a sub- to a superclass and uses the superclass name and the scope resolution operator. The second call is from a whole class to a part and uses the variable (or object) name and the dot selection operator.</a:t>
            </a:r>
          </a:p>
          <a:p>
            <a:endParaRPr lang="en-US" dirty="0"/>
          </a:p>
        </p:txBody>
      </p:sp>
      <p:sp>
        <p:nvSpPr>
          <p:cNvPr id="4" name="Slide Number Placeholder 3"/>
          <p:cNvSpPr>
            <a:spLocks noGrp="1"/>
          </p:cNvSpPr>
          <p:nvPr>
            <p:ph type="sldNum" sz="quarter" idx="5"/>
          </p:nvPr>
        </p:nvSpPr>
        <p:spPr/>
        <p:txBody>
          <a:bodyPr/>
          <a:lstStyle/>
          <a:p>
            <a:fld id="{F8B8C6D9-8299-4C02-94A6-E4F42E0F4E8F}" type="slidenum">
              <a:rPr lang="en-US" smtClean="0"/>
              <a:t>9</a:t>
            </a:fld>
            <a:endParaRPr lang="en-US" dirty="0"/>
          </a:p>
        </p:txBody>
      </p:sp>
    </p:spTree>
    <p:extLst>
      <p:ext uri="{BB962C8B-B14F-4D97-AF65-F5344CB8AC3E}">
        <p14:creationId xmlns:p14="http://schemas.microsoft.com/office/powerpoint/2010/main" val="13407233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5/18/2023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5/18/2023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5/18/2023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5/18/2023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image" Target="../media/image2.sv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1.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4.sv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3.png"/><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tags" Target="../tags/tag39.xml"/><Relationship Id="rId7" Type="http://schemas.openxmlformats.org/officeDocument/2006/relationships/image" Target="../media/image3.pn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40.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notesSlide" Target="../notesSlides/notesSlide6.xml"/><Relationship Id="rId4"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image" Target="../media/image6.sv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5.png"/><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49.xml"/><Relationship Id="rId7" Type="http://schemas.openxmlformats.org/officeDocument/2006/relationships/notesSlide" Target="../notesSlides/notesSlide8.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Layout" Target="../slideLayouts/slideLayout2.xml"/><Relationship Id="rId5" Type="http://schemas.openxmlformats.org/officeDocument/2006/relationships/tags" Target="../tags/tag51.xml"/><Relationship Id="rId4" Type="http://schemas.openxmlformats.org/officeDocument/2006/relationships/tags" Target="../tags/tag50.xml"/><Relationship Id="rId9" Type="http://schemas.openxmlformats.org/officeDocument/2006/relationships/image" Target="../media/image6.svg"/></Relationships>
</file>

<file path=ppt/slides/_rels/slide9.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notesSlide" Target="../notesSlides/notesSlide9.xml"/><Relationship Id="rId4"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Using Composition:</a:t>
            </a:r>
            <a:br>
              <a:rPr lang="en-US" dirty="0"/>
            </a:br>
            <a:r>
              <a:rPr lang="en-US" dirty="0"/>
              <a:t>Whole-Part by embedding</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whole sends messages to (i.e., calls functions in) its parts</a:t>
            </a:r>
          </a:p>
          <a:p>
            <a:endParaRPr lang="en-US" dirty="0"/>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67BE9-F825-4F4A-0AE0-B51FB599AAD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Gorilla and Its Liver</a:t>
            </a:r>
          </a:p>
        </p:txBody>
      </p:sp>
      <p:sp>
        <p:nvSpPr>
          <p:cNvPr id="3" name="Content Placeholder 2">
            <a:extLst>
              <a:ext uri="{FF2B5EF4-FFF2-40B4-BE49-F238E27FC236}">
                <a16:creationId xmlns:a16="http://schemas.microsoft.com/office/drawing/2014/main" id="{8BDFF125-947A-D753-CC35-483C8DB96FD7}"/>
              </a:ext>
            </a:extLst>
          </p:cNvPr>
          <p:cNvSpPr>
            <a:spLocks noGrp="1"/>
          </p:cNvSpPr>
          <p:nvPr>
            <p:ph idx="1"/>
            <p:custDataLst>
              <p:tags r:id="rId2"/>
            </p:custDataLst>
          </p:nvPr>
        </p:nvSpPr>
        <p:spPr>
          <a:xfrm>
            <a:off x="2231136" y="2638044"/>
            <a:ext cx="7729728" cy="3101983"/>
          </a:xfrm>
        </p:spPr>
        <p:txBody>
          <a:bodyPr/>
          <a:lstStyle/>
          <a:p>
            <a:r>
              <a:rPr lang="en-US" dirty="0"/>
              <a:t>In 1990, I attended a C++ conference</a:t>
            </a:r>
          </a:p>
          <a:p>
            <a:r>
              <a:rPr lang="en-US" dirty="0"/>
              <a:t>One session was an open discussion about maintaining encapsulation and sharing object data</a:t>
            </a:r>
          </a:p>
          <a:p>
            <a:pPr lvl="1"/>
            <a:r>
              <a:rPr lang="en-US" dirty="0"/>
              <a:t>Extract the object’s data to use it?</a:t>
            </a:r>
          </a:p>
          <a:p>
            <a:pPr lvl="1"/>
            <a:r>
              <a:rPr lang="en-US" dirty="0"/>
              <a:t>Maintain encapsulation by letting the object use its data for the program?</a:t>
            </a:r>
          </a:p>
          <a:p>
            <a:r>
              <a:rPr lang="en-US" dirty="0"/>
              <a:t>“A gorilla has a liver and is responsible for it. Cutting out the liver to use it somewhere is messy and annoys the hell out of the gorilla.”</a:t>
            </a:r>
          </a:p>
          <a:p>
            <a:r>
              <a:rPr lang="en-US" dirty="0"/>
              <a:t>Conclusion: keep the gorilla happy and let it use its liver.</a:t>
            </a:r>
          </a:p>
        </p:txBody>
      </p:sp>
    </p:spTree>
    <p:extLst>
      <p:ext uri="{BB962C8B-B14F-4D97-AF65-F5344CB8AC3E}">
        <p14:creationId xmlns:p14="http://schemas.microsoft.com/office/powerpoint/2010/main" val="148719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22F899-EA2E-468E-921E-007A9CE00B2F}"/>
              </a:ext>
            </a:extLst>
          </p:cNvPr>
          <p:cNvSpPr>
            <a:spLocks noGrp="1"/>
          </p:cNvSpPr>
          <p:nvPr>
            <p:ph type="title"/>
            <p:custDataLst>
              <p:tags r:id="rId1"/>
            </p:custDataLst>
          </p:nvPr>
        </p:nvSpPr>
        <p:spPr bwMode="black">
          <a:xfrm>
            <a:off x="2231136" y="964692"/>
            <a:ext cx="363169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Using Simple Composition</a:t>
            </a:r>
          </a:p>
        </p:txBody>
      </p:sp>
      <p:sp>
        <p:nvSpPr>
          <p:cNvPr id="13" name="TextBox 12">
            <a:extLst>
              <a:ext uri="{FF2B5EF4-FFF2-40B4-BE49-F238E27FC236}">
                <a16:creationId xmlns:a16="http://schemas.microsoft.com/office/drawing/2014/main" id="{1661AACE-6602-4A91-852E-8B504CBA4BC9}"/>
              </a:ext>
            </a:extLst>
          </p:cNvPr>
          <p:cNvSpPr txBox="1"/>
          <p:nvPr>
            <p:custDataLst>
              <p:tags r:id="rId2"/>
            </p:custDataLst>
          </p:nvPr>
        </p:nvSpPr>
        <p:spPr>
          <a:xfrm>
            <a:off x="7034765" y="1623839"/>
            <a:ext cx="2952620" cy="4401205"/>
          </a:xfrm>
          <a:prstGeom prst="rect">
            <a:avLst/>
          </a:prstGeom>
          <a:noFill/>
        </p:spPr>
        <p:txBody>
          <a:bodyPr wrap="square" rtlCol="0">
            <a:spAutoFit/>
          </a:bodyPr>
          <a:lstStyle/>
          <a:p>
            <a:r>
              <a:rPr lang="en-US" sz="1400" dirty="0">
                <a:latin typeface="Consolas" panose="020B0609020204030204" pitchFamily="49" charset="0"/>
              </a:rPr>
              <a:t>class string</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int length() { ... }</a:t>
            </a:r>
          </a:p>
          <a:p>
            <a:r>
              <a:rPr lang="en-US" sz="1400" dirty="0">
                <a:latin typeface="Consolas" panose="020B0609020204030204" pitchFamily="49" charset="0"/>
              </a:rPr>
              <a:t>	int find() { ... }</a:t>
            </a:r>
          </a:p>
          <a:p>
            <a:r>
              <a:rPr lang="en-US" sz="1400" dirty="0">
                <a:latin typeface="Consolas" panose="020B0609020204030204" pitchFamily="49" charset="0"/>
              </a:rPr>
              <a:t>	int rfind() { ...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PalNumber</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string pal;</a:t>
            </a:r>
          </a:p>
          <a:p>
            <a:r>
              <a:rPr lang="en-US" sz="1400" dirty="0">
                <a:latin typeface="Consolas" panose="020B0609020204030204" pitchFamily="49" charset="0"/>
              </a:rPr>
              <a:t>  public:</a:t>
            </a:r>
          </a:p>
          <a:p>
            <a:r>
              <a:rPr lang="en-US" sz="1400" dirty="0">
                <a:latin typeface="Consolas" panose="020B0609020204030204" pitchFamily="49" charset="0"/>
              </a:rPr>
              <a:t>	bool isPal()</a:t>
            </a:r>
          </a:p>
          <a:p>
            <a:r>
              <a:rPr lang="en-US" sz="1400" dirty="0">
                <a:latin typeface="Consolas" panose="020B0609020204030204" pitchFamily="49" charset="0"/>
              </a:rPr>
              <a:t>	{</a:t>
            </a:r>
          </a:p>
          <a:p>
            <a:r>
              <a:rPr lang="en-US" sz="1400" dirty="0">
                <a:latin typeface="Consolas" panose="020B0609020204030204" pitchFamily="49" charset="0"/>
              </a:rPr>
              <a:t>		pal.length() ...</a:t>
            </a:r>
          </a:p>
          <a:p>
            <a:r>
              <a:rPr lang="en-US" sz="1400" dirty="0">
                <a:latin typeface="Consolas" panose="020B0609020204030204" pitchFamily="49" charset="0"/>
              </a:rPr>
              <a:t>		pal.find() ...</a:t>
            </a:r>
          </a:p>
          <a:p>
            <a:r>
              <a:rPr lang="en-US" sz="1400" dirty="0">
                <a:latin typeface="Consolas" panose="020B0609020204030204" pitchFamily="49" charset="0"/>
              </a:rPr>
              <a:t>		pal.rfind() ...</a:t>
            </a:r>
          </a:p>
          <a:p>
            <a:r>
              <a:rPr lang="en-US" sz="1400" dirty="0">
                <a:latin typeface="Consolas" panose="020B0609020204030204" pitchFamily="49" charset="0"/>
              </a:rPr>
              <a:t>	}</a:t>
            </a:r>
          </a:p>
          <a:p>
            <a:r>
              <a:rPr lang="en-US" sz="1400" dirty="0">
                <a:latin typeface="Consolas" panose="020B0609020204030204" pitchFamily="49" charset="0"/>
              </a:rPr>
              <a:t>};</a:t>
            </a:r>
          </a:p>
        </p:txBody>
      </p:sp>
      <p:pic>
        <p:nvPicPr>
          <p:cNvPr id="6" name="Content Placeholder 5">
            <a:extLst>
              <a:ext uri="{FF2B5EF4-FFF2-40B4-BE49-F238E27FC236}">
                <a16:creationId xmlns:a16="http://schemas.microsoft.com/office/drawing/2014/main" id="{897D0E59-62EE-7D8E-1CCE-8F6FD2046729}"/>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240756" y="3220388"/>
            <a:ext cx="3622072" cy="1635774"/>
          </a:xfrm>
        </p:spPr>
      </p:pic>
    </p:spTree>
    <p:extLst>
      <p:ext uri="{BB962C8B-B14F-4D97-AF65-F5344CB8AC3E}">
        <p14:creationId xmlns:p14="http://schemas.microsoft.com/office/powerpoint/2010/main" val="179820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fontScale="90000"/>
          </a:bodyPr>
          <a:lstStyle/>
          <a:p>
            <a:r>
              <a:rPr lang="en-US" sz="2200" dirty="0"/>
              <a:t>Inheritance &amp; COMPOSITION (1)</a:t>
            </a:r>
          </a:p>
        </p:txBody>
      </p:sp>
      <p:pic>
        <p:nvPicPr>
          <p:cNvPr id="6" name="Content Placeholder 5">
            <a:extLst>
              <a:ext uri="{FF2B5EF4-FFF2-40B4-BE49-F238E27FC236}">
                <a16:creationId xmlns:a16="http://schemas.microsoft.com/office/drawing/2014/main" id="{695258DB-38CA-884E-25DA-39D94B92C990}"/>
              </a:ext>
            </a:extLst>
          </p:cNvPr>
          <p:cNvPicPr>
            <a:picLocks noGrp="1" noChangeAspect="1"/>
          </p:cNvPicPr>
          <p:nvPr>
            <p:ph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008371" y="2482596"/>
            <a:ext cx="6186932" cy="2930652"/>
          </a:xfrm>
          <a:prstGeom prst="rect">
            <a:avLst/>
          </a:prstGeom>
        </p:spPr>
      </p:pic>
    </p:spTree>
    <p:extLst>
      <p:ext uri="{BB962C8B-B14F-4D97-AF65-F5344CB8AC3E}">
        <p14:creationId xmlns:p14="http://schemas.microsoft.com/office/powerpoint/2010/main" val="4157240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fontScale="90000"/>
          </a:bodyPr>
          <a:lstStyle/>
          <a:p>
            <a:r>
              <a:rPr lang="en-US" sz="2200" dirty="0"/>
              <a:t>Inheritance &amp; COMPOSITION (1)</a:t>
            </a:r>
          </a:p>
        </p:txBody>
      </p:sp>
      <p:pic>
        <p:nvPicPr>
          <p:cNvPr id="6" name="Content Placeholder 5">
            <a:extLst>
              <a:ext uri="{FF2B5EF4-FFF2-40B4-BE49-F238E27FC236}">
                <a16:creationId xmlns:a16="http://schemas.microsoft.com/office/drawing/2014/main" id="{695258DB-38CA-884E-25DA-39D94B92C990}"/>
              </a:ext>
            </a:extLst>
          </p:cNvPr>
          <p:cNvPicPr>
            <a:picLocks noGrp="1" noChangeAspect="1"/>
          </p:cNvPicPr>
          <p:nvPr>
            <p:ph idx="1"/>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08371" y="2482596"/>
            <a:ext cx="6186932" cy="2930652"/>
          </a:xfrm>
          <a:prstGeom prst="rect">
            <a:avLst/>
          </a:prstGeom>
        </p:spPr>
      </p:pic>
      <p:sp>
        <p:nvSpPr>
          <p:cNvPr id="5" name="Arrow: Bent 4">
            <a:extLst>
              <a:ext uri="{FF2B5EF4-FFF2-40B4-BE49-F238E27FC236}">
                <a16:creationId xmlns:a16="http://schemas.microsoft.com/office/drawing/2014/main" id="{D0E90CE6-0930-A61B-444B-D6A5C9CDB468}"/>
              </a:ext>
            </a:extLst>
          </p:cNvPr>
          <p:cNvSpPr/>
          <p:nvPr>
            <p:custDataLst>
              <p:tags r:id="rId4"/>
            </p:custDataLst>
          </p:nvPr>
        </p:nvSpPr>
        <p:spPr>
          <a:xfrm>
            <a:off x="4199138" y="2654424"/>
            <a:ext cx="3781887" cy="2530136"/>
          </a:xfrm>
          <a:prstGeom prst="bentArrow">
            <a:avLst/>
          </a:prstGeom>
          <a:solidFill>
            <a:srgbClr val="0070C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010287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72EE6-668C-4434-9960-3B6164EF2B85}"/>
              </a:ext>
            </a:extLst>
          </p:cNvPr>
          <p:cNvSpPr>
            <a:spLocks noGrp="1"/>
          </p:cNvSpPr>
          <p:nvPr>
            <p:ph type="title"/>
            <p:custDataLst>
              <p:tags r:id="rId1"/>
            </p:custDataLst>
          </p:nvPr>
        </p:nvSpPr>
        <p:spPr bwMode="black">
          <a:xfrm>
            <a:off x="6054574" y="964692"/>
            <a:ext cx="4652017" cy="1188720"/>
          </a:xfrm>
          <a:prstGeom prst="rect">
            <a:avLst/>
          </a:prstGeom>
          <a:solidFill>
            <a:srgbClr val="FFFFFF"/>
          </a:solidFill>
          <a:ln w="31750" cap="sq">
            <a:solidFill>
              <a:srgbClr val="404040"/>
            </a:solidFill>
            <a:miter lim="800000"/>
          </a:ln>
        </p:spPr>
        <p:txBody>
          <a:bodyPr/>
          <a:lstStyle/>
          <a:p>
            <a:r>
              <a:rPr lang="en-US" dirty="0"/>
              <a:t>Using Composition with inheritance (1)</a:t>
            </a:r>
          </a:p>
        </p:txBody>
      </p:sp>
      <p:sp>
        <p:nvSpPr>
          <p:cNvPr id="3" name="TextBox 2">
            <a:extLst>
              <a:ext uri="{FF2B5EF4-FFF2-40B4-BE49-F238E27FC236}">
                <a16:creationId xmlns:a16="http://schemas.microsoft.com/office/drawing/2014/main" id="{B0B30AD9-587C-4508-B0ED-DBE3F6DBB2A6}"/>
              </a:ext>
            </a:extLst>
          </p:cNvPr>
          <p:cNvSpPr txBox="1"/>
          <p:nvPr>
            <p:custDataLst>
              <p:tags r:id="rId2"/>
            </p:custDataLst>
          </p:nvPr>
        </p:nvSpPr>
        <p:spPr>
          <a:xfrm>
            <a:off x="1911538" y="1606853"/>
            <a:ext cx="3947722" cy="4401205"/>
          </a:xfrm>
          <a:prstGeom prst="rect">
            <a:avLst/>
          </a:prstGeom>
          <a:noFill/>
        </p:spPr>
        <p:txBody>
          <a:bodyPr wrap="square" rtlCol="0">
            <a:spAutoFit/>
          </a:bodyPr>
          <a:lstStyle/>
          <a:p>
            <a:r>
              <a:rPr lang="en-US" sz="1400" dirty="0">
                <a:latin typeface="Consolas" panose="020B0609020204030204" pitchFamily="49" charset="0"/>
              </a:rPr>
              <a:t>class Address</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endParaRPr lang="en-US" sz="1400" b="1" dirty="0">
              <a:latin typeface="Consolas" panose="020B0609020204030204" pitchFamily="49" charset="0"/>
            </a:endParaRPr>
          </a:p>
          <a:p>
            <a:r>
              <a:rPr lang="en-US" sz="1400" dirty="0">
                <a:latin typeface="Consolas" panose="020B0609020204030204" pitchFamily="49" charset="0"/>
              </a:rPr>
              <a:t>	    cout &lt;&lt; city &lt;&lt; ", " &lt;&lt; endl;</a:t>
            </a:r>
          </a:p>
          <a:p>
            <a:r>
              <a:rPr lang="en-US" sz="1400" dirty="0">
                <a:latin typeface="Consolas" panose="020B0609020204030204" pitchFamily="49" charset="0"/>
              </a:rPr>
              <a:t>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Person</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Address addr;</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end;</a:t>
            </a:r>
          </a:p>
          <a:p>
            <a:r>
              <a:rPr lang="en-US" sz="1400" dirty="0">
                <a:latin typeface="Consolas" panose="020B0609020204030204" pitchFamily="49" charset="0"/>
              </a:rPr>
              <a:t>	    addr.display();</a:t>
            </a:r>
          </a:p>
          <a:p>
            <a:r>
              <a:rPr lang="en-US" sz="1400" dirty="0">
                <a:latin typeface="Consolas" panose="020B0609020204030204" pitchFamily="49" charset="0"/>
              </a:rPr>
              <a:t>	}</a:t>
            </a:r>
          </a:p>
          <a:p>
            <a:r>
              <a:rPr lang="en-US" sz="1400" dirty="0">
                <a:latin typeface="Consolas" panose="020B0609020204030204" pitchFamily="49" charset="0"/>
              </a:rPr>
              <a:t>};</a:t>
            </a:r>
          </a:p>
        </p:txBody>
      </p:sp>
      <p:sp>
        <p:nvSpPr>
          <p:cNvPr id="4" name="TextBox 3">
            <a:extLst>
              <a:ext uri="{FF2B5EF4-FFF2-40B4-BE49-F238E27FC236}">
                <a16:creationId xmlns:a16="http://schemas.microsoft.com/office/drawing/2014/main" id="{E0FDAEDE-B420-4096-8A59-F121DA6B2C6F}"/>
              </a:ext>
            </a:extLst>
          </p:cNvPr>
          <p:cNvSpPr txBox="1"/>
          <p:nvPr>
            <p:custDataLst>
              <p:tags r:id="rId3"/>
            </p:custDataLst>
          </p:nvPr>
        </p:nvSpPr>
        <p:spPr>
          <a:xfrm>
            <a:off x="6696729" y="2379211"/>
            <a:ext cx="3432695" cy="2031325"/>
          </a:xfrm>
          <a:prstGeom prst="rect">
            <a:avLst/>
          </a:prstGeom>
          <a:noFill/>
        </p:spPr>
        <p:txBody>
          <a:bodyPr wrap="square" rtlCol="0">
            <a:spAutoFit/>
          </a:bodyPr>
          <a:lstStyle/>
          <a:p>
            <a:r>
              <a:rPr lang="en-US" sz="1400" dirty="0">
                <a:latin typeface="Consolas" panose="020B0609020204030204" pitchFamily="49" charset="0"/>
              </a:rPr>
              <a:t>class Student : public Person</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Person::display();</a:t>
            </a:r>
          </a:p>
          <a:p>
            <a:r>
              <a:rPr lang="en-US" sz="1400" dirty="0">
                <a:latin typeface="Consolas" panose="020B0609020204030204" pitchFamily="49" charset="0"/>
              </a:rPr>
              <a:t>	    cout &lt;&lt; gpa &lt;&lt; endl;</a:t>
            </a:r>
          </a:p>
          <a:p>
            <a:r>
              <a:rPr lang="en-US" sz="1400" dirty="0">
                <a:latin typeface="Consolas" panose="020B0609020204030204" pitchFamily="49" charset="0"/>
              </a:rPr>
              <a:t>	}</a:t>
            </a:r>
          </a:p>
          <a:p>
            <a:r>
              <a:rPr lang="en-US" sz="1400" dirty="0">
                <a:latin typeface="Consolas" panose="020B0609020204030204" pitchFamily="49" charset="0"/>
              </a:rPr>
              <a:t>}</a:t>
            </a:r>
          </a:p>
        </p:txBody>
      </p:sp>
    </p:spTree>
    <p:extLst>
      <p:ext uri="{BB962C8B-B14F-4D97-AF65-F5344CB8AC3E}">
        <p14:creationId xmlns:p14="http://schemas.microsoft.com/office/powerpoint/2010/main" val="70571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000"/>
              <a:t>Inheritance &amp; COMPOSITION (2)</a:t>
            </a:r>
          </a:p>
        </p:txBody>
      </p:sp>
      <p:pic>
        <p:nvPicPr>
          <p:cNvPr id="7" name="Content Placeholder 6">
            <a:extLst>
              <a:ext uri="{FF2B5EF4-FFF2-40B4-BE49-F238E27FC236}">
                <a16:creationId xmlns:a16="http://schemas.microsoft.com/office/drawing/2014/main" id="{32FED81C-539B-0A7A-380B-DEE6658C00DF}"/>
              </a:ext>
            </a:extLst>
          </p:cNvPr>
          <p:cNvPicPr>
            <a:picLocks noGrp="1" noChangeAspect="1"/>
          </p:cNvPicPr>
          <p:nvPr>
            <p:ph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54100" y="2482596"/>
            <a:ext cx="6295474" cy="2930652"/>
          </a:xfrm>
          <a:prstGeom prst="rect">
            <a:avLst/>
          </a:prstGeom>
        </p:spPr>
      </p:pic>
    </p:spTree>
    <p:extLst>
      <p:ext uri="{BB962C8B-B14F-4D97-AF65-F5344CB8AC3E}">
        <p14:creationId xmlns:p14="http://schemas.microsoft.com/office/powerpoint/2010/main" val="2771190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fontScale="90000"/>
          </a:bodyPr>
          <a:lstStyle/>
          <a:p>
            <a:r>
              <a:rPr lang="en-US" sz="2200" dirty="0"/>
              <a:t>Inheritance &amp; COMPOSITION (2)</a:t>
            </a:r>
          </a:p>
        </p:txBody>
      </p:sp>
      <p:sp>
        <p:nvSpPr>
          <p:cNvPr id="3" name="Arrow: Up 2">
            <a:extLst>
              <a:ext uri="{FF2B5EF4-FFF2-40B4-BE49-F238E27FC236}">
                <a16:creationId xmlns:a16="http://schemas.microsoft.com/office/drawing/2014/main" id="{7B40759F-C470-3379-03A4-93206FEB01EB}"/>
              </a:ext>
            </a:extLst>
          </p:cNvPr>
          <p:cNvSpPr/>
          <p:nvPr>
            <p:custDataLst>
              <p:tags r:id="rId3"/>
            </p:custDataLst>
          </p:nvPr>
        </p:nvSpPr>
        <p:spPr>
          <a:xfrm>
            <a:off x="3326885" y="3737499"/>
            <a:ext cx="600363" cy="1349406"/>
          </a:xfrm>
          <a:prstGeom prst="upArrow">
            <a:avLst/>
          </a:prstGeom>
          <a:solidFill>
            <a:srgbClr val="0070C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Arrow: Right 3">
            <a:extLst>
              <a:ext uri="{FF2B5EF4-FFF2-40B4-BE49-F238E27FC236}">
                <a16:creationId xmlns:a16="http://schemas.microsoft.com/office/drawing/2014/main" id="{184052F0-D55E-A2B7-7B48-CD716115D1DF}"/>
              </a:ext>
            </a:extLst>
          </p:cNvPr>
          <p:cNvSpPr/>
          <p:nvPr>
            <p:custDataLst>
              <p:tags r:id="rId4"/>
            </p:custDataLst>
          </p:nvPr>
        </p:nvSpPr>
        <p:spPr>
          <a:xfrm>
            <a:off x="4421080" y="4750623"/>
            <a:ext cx="2592279" cy="572655"/>
          </a:xfrm>
          <a:prstGeom prst="rightArrow">
            <a:avLst/>
          </a:prstGeom>
          <a:solidFill>
            <a:srgbClr val="0070C0">
              <a:alpha val="3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6">
            <a:extLst>
              <a:ext uri="{FF2B5EF4-FFF2-40B4-BE49-F238E27FC236}">
                <a16:creationId xmlns:a16="http://schemas.microsoft.com/office/drawing/2014/main" id="{CE19A583-4649-E5C3-EC13-BFBBB6D7DE33}"/>
              </a:ext>
            </a:extLst>
          </p:cNvPr>
          <p:cNvPicPr>
            <a:picLocks noGrp="1" noChangeAspect="1"/>
          </p:cNvPicPr>
          <p:nvPr>
            <p:ph idx="1"/>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54100" y="2482596"/>
            <a:ext cx="6295474" cy="2930652"/>
          </a:xfrm>
          <a:prstGeom prst="rect">
            <a:avLst/>
          </a:prstGeom>
        </p:spPr>
      </p:pic>
    </p:spTree>
    <p:extLst>
      <p:ext uri="{BB962C8B-B14F-4D97-AF65-F5344CB8AC3E}">
        <p14:creationId xmlns:p14="http://schemas.microsoft.com/office/powerpoint/2010/main" val="3342178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802EF-47CC-4E5E-B57C-826B561BE93D}"/>
              </a:ext>
            </a:extLst>
          </p:cNvPr>
          <p:cNvSpPr>
            <a:spLocks noGrp="1"/>
          </p:cNvSpPr>
          <p:nvPr>
            <p:ph type="title"/>
            <p:custDataLst>
              <p:tags r:id="rId1"/>
            </p:custDataLst>
          </p:nvPr>
        </p:nvSpPr>
        <p:spPr bwMode="black">
          <a:xfrm>
            <a:off x="6045695" y="964692"/>
            <a:ext cx="4669773" cy="1188720"/>
          </a:xfrm>
          <a:prstGeom prst="rect">
            <a:avLst/>
          </a:prstGeom>
          <a:solidFill>
            <a:srgbClr val="FFFFFF"/>
          </a:solidFill>
          <a:ln w="31750" cap="sq">
            <a:solidFill>
              <a:srgbClr val="404040"/>
            </a:solidFill>
            <a:miter lim="800000"/>
          </a:ln>
        </p:spPr>
        <p:txBody>
          <a:bodyPr/>
          <a:lstStyle/>
          <a:p>
            <a:r>
              <a:rPr lang="en-US" dirty="0"/>
              <a:t>Using Composition with inheritance (1)</a:t>
            </a:r>
          </a:p>
        </p:txBody>
      </p:sp>
      <p:sp>
        <p:nvSpPr>
          <p:cNvPr id="3" name="TextBox 2">
            <a:extLst>
              <a:ext uri="{FF2B5EF4-FFF2-40B4-BE49-F238E27FC236}">
                <a16:creationId xmlns:a16="http://schemas.microsoft.com/office/drawing/2014/main" id="{9B8E668A-6EA4-4E77-BAB5-F1BA7D4C5FD1}"/>
              </a:ext>
            </a:extLst>
          </p:cNvPr>
          <p:cNvSpPr txBox="1"/>
          <p:nvPr>
            <p:custDataLst>
              <p:tags r:id="rId2"/>
            </p:custDataLst>
          </p:nvPr>
        </p:nvSpPr>
        <p:spPr>
          <a:xfrm>
            <a:off x="1145220" y="1846556"/>
            <a:ext cx="4577918" cy="4185761"/>
          </a:xfrm>
          <a:prstGeom prst="rect">
            <a:avLst/>
          </a:prstGeom>
          <a:noFill/>
        </p:spPr>
        <p:txBody>
          <a:bodyPr wrap="square" rtlCol="0">
            <a:spAutoFit/>
          </a:bodyPr>
          <a:lstStyle/>
          <a:p>
            <a:r>
              <a:rPr lang="en-US" sz="1400" dirty="0">
                <a:latin typeface="Consolas" panose="020B0609020204030204" pitchFamily="49" charset="0"/>
              </a:rPr>
              <a:t>class Pet</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 vaccinated on “</a:t>
            </a:r>
          </a:p>
          <a:p>
            <a:r>
              <a:rPr lang="en-US" sz="1400" dirty="0">
                <a:latin typeface="Consolas" panose="020B0609020204030204" pitchFamily="49" charset="0"/>
              </a:rPr>
              <a:t>			&lt;&lt; vaccinations &lt;&lt; endl;</a:t>
            </a:r>
          </a:p>
          <a:p>
            <a:r>
              <a:rPr lang="en-US" sz="1400" dirty="0">
                <a:latin typeface="Consolas" panose="020B0609020204030204" pitchFamily="49" charset="0"/>
              </a:rPr>
              <a:t>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Person</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endl;</a:t>
            </a:r>
          </a:p>
          <a:p>
            <a:r>
              <a:rPr lang="en-US" sz="1400" dirty="0">
                <a:latin typeface="Consolas" panose="020B0609020204030204" pitchFamily="49" charset="0"/>
              </a:rPr>
              <a:t>		cout &lt;&lt; phone &lt;&lt; endl;</a:t>
            </a:r>
          </a:p>
          <a:p>
            <a:r>
              <a:rPr lang="en-US" sz="1400" dirty="0">
                <a:latin typeface="Consolas" panose="020B0609020204030204" pitchFamily="49" charset="0"/>
              </a:rPr>
              <a:t>	}</a:t>
            </a:r>
          </a:p>
          <a:p>
            <a:r>
              <a:rPr lang="en-US" sz="1400" dirty="0">
                <a:latin typeface="Consolas" panose="020B0609020204030204" pitchFamily="49" charset="0"/>
              </a:rPr>
              <a:t>};</a:t>
            </a:r>
          </a:p>
        </p:txBody>
      </p:sp>
      <p:sp>
        <p:nvSpPr>
          <p:cNvPr id="4" name="TextBox 3">
            <a:extLst>
              <a:ext uri="{FF2B5EF4-FFF2-40B4-BE49-F238E27FC236}">
                <a16:creationId xmlns:a16="http://schemas.microsoft.com/office/drawing/2014/main" id="{9C93FE10-02F9-4807-820F-A4FB22DA2F8F}"/>
              </a:ext>
            </a:extLst>
          </p:cNvPr>
          <p:cNvSpPr txBox="1"/>
          <p:nvPr>
            <p:custDataLst>
              <p:tags r:id="rId3"/>
            </p:custDataLst>
          </p:nvPr>
        </p:nvSpPr>
        <p:spPr>
          <a:xfrm>
            <a:off x="7063666" y="2503503"/>
            <a:ext cx="3651802" cy="2677656"/>
          </a:xfrm>
          <a:prstGeom prst="rect">
            <a:avLst/>
          </a:prstGeom>
          <a:noFill/>
        </p:spPr>
        <p:txBody>
          <a:bodyPr wrap="square" rtlCol="0">
            <a:spAutoFit/>
          </a:bodyPr>
          <a:lstStyle/>
          <a:p>
            <a:r>
              <a:rPr lang="en-US" sz="1400" dirty="0">
                <a:latin typeface="Consolas" panose="020B0609020204030204" pitchFamily="49" charset="0"/>
              </a:rPr>
              <a:t>class Owner : public Person</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Pet my_pet;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Person::display();</a:t>
            </a:r>
          </a:p>
          <a:p>
            <a:r>
              <a:rPr lang="en-US" sz="1400" dirty="0">
                <a:latin typeface="Consolas" panose="020B0609020204030204" pitchFamily="49" charset="0"/>
              </a:rPr>
              <a:t>		cout &lt;&lt; account &lt;&lt; endl;</a:t>
            </a:r>
          </a:p>
          <a:p>
            <a:r>
              <a:rPr lang="en-US" sz="1400" dirty="0">
                <a:latin typeface="Consolas" panose="020B0609020204030204" pitchFamily="49" charset="0"/>
              </a:rPr>
              <a:t>		my_pet.display();</a:t>
            </a:r>
          </a:p>
          <a:p>
            <a:r>
              <a:rPr lang="en-US" sz="1400" dirty="0">
                <a:latin typeface="Consolas" panose="020B0609020204030204" pitchFamily="49" charset="0"/>
              </a:rPr>
              <a:t>	}</a:t>
            </a:r>
          </a:p>
          <a:p>
            <a:r>
              <a:rPr lang="en-US" sz="1400" dirty="0">
                <a:latin typeface="Consolas" panose="020B0609020204030204" pitchFamily="49" charset="0"/>
              </a:rPr>
              <a:t>};</a:t>
            </a:r>
          </a:p>
        </p:txBody>
      </p:sp>
    </p:spTree>
    <p:extLst>
      <p:ext uri="{BB962C8B-B14F-4D97-AF65-F5344CB8AC3E}">
        <p14:creationId xmlns:p14="http://schemas.microsoft.com/office/powerpoint/2010/main" val="3908389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23&quot;/&gt;&lt;/TableIndex&gt;&lt;/ShapeTextInfo&gt;"/>
  <p:tag name="PRESENTER_DUMMYTAG" val="&lt;DummyForForceWrite&gt;&lt;/DummyForForceWrite&gt;"/>
  <p:tag name="HTML_SHAPEINFO" val="&lt;ThreeDShapeInfo&gt;&lt;uuid val=&quot;{C007BD07-4999-4498-BDAB-9781B15D4CDE}&quot;/&gt;&lt;isInvalidForFieldText val=&quot;0&quot;/&gt;&lt;Image&gt;&lt;filename val=&quot;C:\Users\delroy\AppData\Local\Temp\CP1785610698921Session\CPTrustFolder1785610698937\PPTImport1785610781515\data\asimages\{C007BD07-4999-4498-BDAB-9781B15D4CDE}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5&quot;/&gt;&lt;/TableIndex&gt;&lt;/ShapeTextInfo&gt;"/>
  <p:tag name="PRESENTER_DUMMYTAG" val="&lt;DummyForForceWrite&gt;&lt;/DummyForForceWrite&gt;"/>
  <p:tag name="HTML_SHAPEINFO" val="&lt;ThreeDShapeInfo&gt;&lt;uuid val=&quot;{D560F647-E144-49C1-98C3-FCCAC85A7B4B}&quot;/&gt;&lt;isInvalidForFieldText val=&quot;0&quot;/&gt;&lt;Image&gt;&lt;filename val=&quot;C:\Users\delroy\AppData\Local\Temp\CP1785610698921Session\CPTrustFolder1785610698937\PPTImport1785610781515\data\asimages\{D560F647-E144-49C1-98C3-FCCAC85A7B4B}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CBA9EBC0-CFB6-4C00-9632-9F07131CBD94}&quot;/&gt;&lt;isInvalidForFieldText val=&quot;0&quot;/&gt;&lt;Image&gt;&lt;filename val=&quot;C:\Users\delroy\AppData\Local\Temp\CP1785610698921Session\CPTrustFolder1785610698937\PPTImport1785610781515\data\asimages\{CBA9EBC0-CFB6-4C00-9632-9F07131CBD94}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94493EF1-7FA0-49F7-8A14-60D58AA86F92}&quot;/&gt;&lt;isInvalidForFieldText val=&quot;0&quot;/&gt;&lt;Image&gt;&lt;filename val=&quot;C:\Users\delroy\AppData\Local\Temp\CP1785610698921Session\CPTrustFolder1785610698937\PPTImport1785610781515\data\asimages\{94493EF1-7FA0-49F7-8A14-60D58AA86F92}_2.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71&quot;/&gt;&lt;lineCharCount val=&quot;20&quot;/&gt;&lt;lineCharCount val=&quot;37&quot;/&gt;&lt;lineCharCount val=&quot;75&quot;/&gt;&lt;lineCharCount val=&quot;82&quot;/&gt;&lt;lineCharCount val=&quot;60&quot;/&gt;&lt;lineCharCount val=&quot;60&quot;/&gt;&lt;/TableIndex&gt;&lt;/ShapeTextInfo&gt;"/>
  <p:tag name="HTML_SHAPEINFO" val="&lt;ThreeDShapeInfo&gt;&lt;uuid val=&quot;{679B25C7-D87C-4774-9700-17B034042AFE}&quot;/&gt;&lt;isInvalidForFieldText val=&quot;0&quot;/&gt;&lt;Image&gt;&lt;filename val=&quot;C:\Users\delroy\AppData\Local\Temp\CP1785610698921Session\CPTrustFolder1785610698937\PPTImport1785610781515\data\asimages\{679B25C7-D87C-4774-9700-17B034042AFE}_2.png&quot;/&gt;&lt;left val=&quot;229&quot;/&gt;&lt;top val=&quot;273&quot;/&gt;&lt;width val=&quot;817&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1&quot;/&gt;&lt;/TableIndex&gt;&lt;/ShapeTextInfo&gt;"/>
  <p:tag name="HTML_SHAPEINFO" val="&lt;ThreeDShapeInfo&gt;&lt;uuid val=&quot;{3A3E998A-3D38-4372-8C38-D7F3840919D0}&quot;/&gt;&lt;isInvalidForFieldText val=&quot;0&quot;/&gt;&lt;Image&gt;&lt;filename val=&quot;C:\Users\delroy\AppData\Local\Temp\CP1785610698921Session\CPTrustFolder1785610698937\PPTImport1785610781515\data\asimages\{3A3E998A-3D38-4372-8C38-D7F3840919D0}_3.png&quot;/&gt;&lt;left val=&quot;233&quot;/&gt;&lt;top val=&quot;100&quot;/&gt;&lt;width val=&quot;382&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0&quot;/&gt;&lt;lineCharCount val=&quot;13&quot;/&gt;&lt;lineCharCount val=&quot;2&quot;/&gt;&lt;lineCharCount val=&quot;10&quot;/&gt;&lt;lineCharCount val=&quot;22&quot;/&gt;&lt;lineCharCount val=&quot;20&quot;/&gt;&lt;lineCharCount val=&quot;21&quot;/&gt;&lt;lineCharCount val=&quot;3&quot;/&gt;&lt;lineCharCount val=&quot;1&quot;/&gt;&lt;lineCharCount val=&quot;16&quot;/&gt;&lt;lineCharCount val=&quot;2&quot;/&gt;&lt;lineCharCount val=&quot;11&quot;/&gt;&lt;lineCharCount val=&quot;13&quot;/&gt;&lt;lineCharCount val=&quot;10&quot;/&gt;&lt;lineCharCount val=&quot;14&quot;/&gt;&lt;lineCharCount val=&quot;3&quot;/&gt;&lt;lineCharCount val=&quot;19&quot;/&gt;&lt;lineCharCount val=&quot;17&quot;/&gt;&lt;lineCharCount val=&quot;18&quot;/&gt;&lt;lineCharCount val=&quot;3&quot;/&gt;&lt;lineCharCount val=&quot;2&quot;/&gt;&lt;/TableIndex&gt;&lt;/ShapeTextInfo&gt;"/>
  <p:tag name="HTML_SHAPEINFO" val="&lt;ThreeDShapeInfo&gt;&lt;uuid val=&quot;{28806714-AB32-49FD-8A43-FA3DB2BF9C35}&quot;/&gt;&lt;isInvalidForFieldText val=&quot;0&quot;/&gt;&lt;Image&gt;&lt;filename val=&quot;C:\Users\delroy\AppData\Local\Temp\CP1785610698921Session\CPTrustFolder1785610698937\PPTImport1785610781515\data\asimages\{28806714-AB32-49FD-8A43-FA3DB2BF9C35}_3.png&quot;/&gt;&lt;left val=&quot;736&quot;/&gt;&lt;top val=&quot;168&quot;/&gt;&lt;width val=&quot;313&quot;/&gt;&lt;height val=&quot;46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FBC155E-EC74-41E2-882F-118ECE5FD120}&quot;/&gt;&lt;isInvalidForFieldText val=&quot;0&quot;/&gt;&lt;Image&gt;&lt;filename val=&quot;C:\Users\delroy\AppData\Local\Temp\CP1785610698921Session\CPTrustFolder1785610698937\PPTImport1785610781515\data\asimages\{5FBC155E-EC74-41E2-882F-118ECE5FD120}_3.png&quot;/&gt;&lt;left val=&quot;234&quot;/&gt;&lt;top val=&quot;337&quot;/&gt;&lt;width val=&quot;381&quot;/&gt;&lt;height val=&quot;173&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09F50E6D-F565-42BA-91D6-7C4D55ACB3F5}&quot;/&gt;&lt;isInvalidForFieldText val=&quot;0&quot;/&gt;&lt;Image&gt;&lt;filename val=&quot;C:\Users\delroy\AppData\Local\Temp\CP1785610698921Session\CPTrustFolder1785610698937\PPTImport1785610781515\data\asimages\{09F50E6D-F565-42BA-91D6-7C4D55ACB3F5}_4.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INFO" val="&lt;ThreeDShapeInfo&gt;&lt;uuid val=&quot;{734BC890-0732-49C5-B366-9861EA24C17A}&quot;/&gt;&lt;isInvalidForFieldText val=&quot;0&quot;/&gt;&lt;Image&gt;&lt;filename val=&quot;C:\Users\delroy\AppData\Local\Temp\CP1785610698921Session\CPTrustFolder1785610698937\PPTImport1785610781515\data\asimages\{734BC890-0732-49C5-B366-9861EA24C17A}_4.png&quot;/&gt;&lt;left val=&quot;315&quot;/&gt;&lt;top val=&quot;259&quot;/&gt;&lt;width val=&quot;651&quot;/&gt;&lt;height val=&quot;30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565F0F6D-4EE6-45B4-9287-61E55FCF30BF}&quot;/&gt;&lt;isInvalidForFieldText val=&quot;0&quot;/&gt;&lt;Image&gt;&lt;filename val=&quot;C:\Users\delroy\AppData\Local\Temp\CP1785610698921Session\CPTrustFolder1785610698937\PPTImport1785610781515\data\asimages\{565F0F6D-4EE6-45B4-9287-61E55FCF30BF}_5.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A55B3CF7-ACD0-496C-8EB0-D99B463EB785}&quot;/&gt;&lt;isInvalidForFieldText val=&quot;0&quot;/&gt;&lt;Image&gt;&lt;filename val=&quot;C:\Users\delroy\AppData\Local\Temp\CP1785610698921Session\CPTrustFolder1785610698937\PPTImport1785610781515\data\asimages\{A55B3CF7-ACD0-496C-8EB0-D99B463EB785}_5.png&quot;/&gt;&lt;left val=&quot;315&quot;/&gt;&lt;top val=&quot;259&quot;/&gt;&lt;width val=&quot;651&quot;/&gt;&lt;height val=&quot;30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 name="HTML_AUTOSHAPE_INFO" val="&lt;ThreeDShapeInfo&gt;&lt;uuid val=&quot;{D3A8B2B9-11DC-4220-AAD3-8CE5590C9AE9}&quot;/&gt;&lt;isInvalidForFieldText val=&quot;1&quot;/&gt;&lt;Image&gt;&lt;filename val=&quot;C:\Users\delroy\AppData\Local\Temp\CP1785610698921Session\CPTrustFolder1785610698937\PPTImport1785610781515\data\asimages\{D3A8B2B9-11DC-4220-AAD3-8CE5590C9AE9}_5_S.png&quot;/&gt;&lt;left val=&quot;439&quot;/&gt;&lt;top val=&quot;277&quot;/&gt;&lt;width val=&quot;399&quot;/&gt;&lt;height val=&quot;268&quot;/&gt;&lt;hasText val=&quot;0&quot;/&gt;&lt;/Image&gt;&lt;Image&gt;&lt;filename val=&quot;C:\Users\delroy\AppData\Local\Temp\CP1785610698921Session\CPTrustFolder1785610698937\PPTImport1785610781515\data\asimages\{D3A8B2B9-11DC-4220-AAD3-8CE5590C9AE9}_5_T.png&quot;/&gt;&lt;left val=&quot;440&quot;/&gt;&lt;top val=&quot;277&quot;/&gt;&lt;width val=&quot;398&quot;/&gt;&lt;height val=&quot;267&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0&quot;/&gt;&lt;/TableIndex&gt;&lt;/ShapeTextInfo&gt;"/>
  <p:tag name="HTML_SHAPEINFO" val="&lt;ThreeDShapeInfo&gt;&lt;uuid val=&quot;{4079054E-BCF0-4E9F-8DE4-4C3FD4CA10C6}&quot;/&gt;&lt;isInvalidForFieldText val=&quot;0&quot;/&gt;&lt;Image&gt;&lt;filename val=&quot;C:\Users\delroy\AppData\Local\Temp\CP1785610698921Session\CPTrustFolder1785610698937\PPTImport1785610781515\data\asimages\{4079054E-BCF0-4E9F-8DE4-4C3FD4CA10C6}_6.png&quot;/&gt;&lt;left val=&quot;632&quot;/&gt;&lt;top val=&quot;100&quot;/&gt;&lt;width val=&quot;495&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0&quot;/&gt;&lt;lineCharCount val=&quot;14&quot;/&gt;&lt;lineCharCount val=&quot;2&quot;/&gt;&lt;lineCharCount val=&quot;10&quot;/&gt;&lt;lineCharCount val=&quot;16&quot;/&gt;&lt;lineCharCount val=&quot;3&quot;/&gt;&lt;lineCharCount val=&quot;35&quot;/&gt;&lt;lineCharCount val=&quot;3&quot;/&gt;&lt;lineCharCount val=&quot;3&quot;/&gt;&lt;lineCharCount val=&quot;1&quot;/&gt;&lt;lineCharCount val=&quot;13&quot;/&gt;&lt;lineCharCount val=&quot;2&quot;/&gt;&lt;lineCharCount val=&quot;11&quot;/&gt;&lt;lineCharCount val=&quot;15&quot;/&gt;&lt;lineCharCount val=&quot;10&quot;/&gt;&lt;lineCharCount val=&quot;16&quot;/&gt;&lt;lineCharCount val=&quot;3&quot;/&gt;&lt;lineCharCount val=&quot;26&quot;/&gt;&lt;lineCharCount val=&quot;21&quot;/&gt;&lt;lineCharCount val=&quot;3&quot;/&gt;&lt;lineCharCount val=&quot;2&quot;/&gt;&lt;/TableIndex&gt;&lt;/ShapeTextInfo&gt;"/>
  <p:tag name="HTML_SHAPEINFO" val="&lt;ThreeDShapeInfo&gt;&lt;uuid val=&quot;{E6D608A1-7624-4039-BA73-F8F23E330B97}&quot;/&gt;&lt;isInvalidForFieldText val=&quot;0&quot;/&gt;&lt;Image&gt;&lt;filename val=&quot;C:\Users\delroy\AppData\Local\Temp\CP1785610698921Session\CPTrustFolder1785610698937\PPTImport1785610781515\data\asimages\{E6D608A1-7624-4039-BA73-F8F23E330B97}_6.png&quot;/&gt;&lt;left val=&quot;198&quot;/&gt;&lt;top val=&quot;167&quot;/&gt;&lt;width val=&quot;417&quot;/&gt;&lt;height val=&quot;46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0&quot;/&gt;&lt;lineCharCount val=&quot;2&quot;/&gt;&lt;lineCharCount val=&quot;10&quot;/&gt;&lt;lineCharCount val=&quot;16&quot;/&gt;&lt;lineCharCount val=&quot;3&quot;/&gt;&lt;lineCharCount val=&quot;24&quot;/&gt;&lt;lineCharCount val=&quot;26&quot;/&gt;&lt;lineCharCount val=&quot;3&quot;/&gt;&lt;lineCharCount val=&quot;1&quot;/&gt;&lt;/TableIndex&gt;&lt;/ShapeTextInfo&gt;"/>
  <p:tag name="HTML_SHAPEINFO" val="&lt;ThreeDShapeInfo&gt;&lt;uuid val=&quot;{7D2E2464-3E03-4287-BDC0-36BE42CDA5FE}&quot;/&gt;&lt;isInvalidForFieldText val=&quot;0&quot;/&gt;&lt;Image&gt;&lt;filename val=&quot;C:\Users\delroy\AppData\Local\Temp\CP1785610698921Session\CPTrustFolder1785610698937\PPTImport1785610781515\data\asimages\{7D2E2464-3E03-4287-BDC0-36BE42CDA5FE}_6.png&quot;/&gt;&lt;left val=&quot;700&quot;/&gt;&lt;top val=&quot;248&quot;/&gt;&lt;width val=&quot;363&quot;/&gt;&lt;height val=&quot;21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AB27782E-B823-4986-ACC7-0EFEABECA66B}&quot;/&gt;&lt;isInvalidForFieldText val=&quot;0&quot;/&gt;&lt;Image&gt;&lt;filename val=&quot;C:\Users\delroy\AppData\Local\Temp\CP1785610698921Session\CPTrustFolder1785610698937\PPTImport1785610781515\data\asimages\{AB27782E-B823-4986-ACC7-0EFEABECA66B}_7.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INFO" val="&lt;ThreeDShapeInfo&gt;&lt;uuid val=&quot;{62D74B0F-3D09-4B29-9DC9-B92A3F22039C}&quot;/&gt;&lt;isInvalidForFieldText val=&quot;0&quot;/&gt;&lt;Image&gt;&lt;filename val=&quot;C:\Users\delroy\AppData\Local\Temp\CP1785610698921Session\CPTrustFolder1785610698937\PPTImport1785610781515\data\asimages\{62D74B0F-3D09-4B29-9DC9-B92A3F22039C}_7.png&quot;/&gt;&lt;left val=&quot;309&quot;/&gt;&lt;top val=&quot;259&quot;/&gt;&lt;width val=&quot;662&quot;/&gt;&lt;height val=&quot;30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7917941A-6278-44BF-8192-9648C0F35729}&quot;/&gt;&lt;isInvalidForFieldText val=&quot;0&quot;/&gt;&lt;Image&gt;&lt;filename val=&quot;C:\Users\delroy\AppData\Local\Temp\CP1785610698921Session\CPTrustFolder1785610698937\PPTImport1785610781515\data\asimages\{7917941A-6278-44BF-8192-9648C0F35729}_8.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INFO" val="&lt;ThreeDShapeInfo&gt;&lt;uuid val=&quot;{92133032-165D-45B2-8BE7-339F317F6729}&quot;/&gt;&lt;isInvalidForFieldText val=&quot;0&quot;/&gt;&lt;Image&gt;&lt;filename val=&quot;C:\Users\delroy\AppData\Local\Temp\CP1785610698921Session\CPTrustFolder1785610698937\PPTImport1785610781515\data\asimages\{92133032-165D-45B2-8BE7-339F317F6729}_8.png&quot;/&gt;&lt;left val=&quot;309&quot;/&gt;&lt;top val=&quot;259&quot;/&gt;&lt;width val=&quot;662&quot;/&gt;&lt;height val=&quot;309&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0&quot;/&gt;&lt;/TableIndex&gt;&lt;/ShapeTextInfo&gt;"/>
  <p:tag name="HTML_SHAPEINFO" val="&lt;ThreeDShapeInfo&gt;&lt;uuid val=&quot;{0DE3EEBE-0A34-45B6-BBBA-53DF8363BCFA}&quot;/&gt;&lt;isInvalidForFieldText val=&quot;0&quot;/&gt;&lt;Image&gt;&lt;filename val=&quot;C:\Users\delroy\AppData\Local\Temp\CP1785610698921Session\CPTrustFolder1785610698937\PPTImport1785610781515\data\asimages\{0DE3EEBE-0A34-45B6-BBBA-53DF8363BCFA}_9.png&quot;/&gt;&lt;left val=&quot;632&quot;/&gt;&lt;top val=&quot;100&quot;/&gt;&lt;width val=&quot;495&quot;/&gt;&lt;height val=&quot;126&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10&quot;/&gt;&lt;lineCharCount val=&quot;2&quot;/&gt;&lt;lineCharCount val=&quot;10&quot;/&gt;&lt;lineCharCount val=&quot;16&quot;/&gt;&lt;lineCharCount val=&quot;3&quot;/&gt;&lt;lineCharCount val=&quot;36&quot;/&gt;&lt;lineCharCount val=&quot;28&quot;/&gt;&lt;lineCharCount val=&quot;3&quot;/&gt;&lt;lineCharCount val=&quot;3&quot;/&gt;&lt;lineCharCount val=&quot;1&quot;/&gt;&lt;lineCharCount val=&quot;13&quot;/&gt;&lt;lineCharCount val=&quot;2&quot;/&gt;&lt;lineCharCount val=&quot;10&quot;/&gt;&lt;lineCharCount val=&quot;16&quot;/&gt;&lt;lineCharCount val=&quot;3&quot;/&gt;&lt;lineCharCount val=&quot;24&quot;/&gt;&lt;lineCharCount val=&quot;25&quot;/&gt;&lt;lineCharCount val=&quot;3&quot;/&gt;&lt;lineCharCount val=&quot;2&quot;/&gt;&lt;/TableIndex&gt;&lt;/ShapeTextInfo&gt;"/>
  <p:tag name="HTML_SHAPEINFO" val="&lt;ThreeDShapeInfo&gt;&lt;uuid val=&quot;{77C545AA-11D4-4183-9CC1-02987F12F8C7}&quot;/&gt;&lt;isInvalidForFieldText val=&quot;0&quot;/&gt;&lt;Image&gt;&lt;filename val=&quot;C:\Users\delroy\AppData\Local\Temp\CP1785610698921Session\CPTrustFolder1785610698937\PPTImport1785610781515\data\asimages\{77C545AA-11D4-4183-9CC1-02987F12F8C7}_9.png&quot;/&gt;&lt;left val=&quot;117&quot;/&gt;&lt;top val=&quot;192&quot;/&gt;&lt;width val=&quot;483&quot;/&gt;&lt;height val=&quot;443&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28&quot;/&gt;&lt;lineCharCount val=&quot;2&quot;/&gt;&lt;lineCharCount val=&quot;11&quot;/&gt;&lt;lineCharCount val=&quot;13&quot;/&gt;&lt;lineCharCount val=&quot;10&quot;/&gt;&lt;lineCharCount val=&quot;16&quot;/&gt;&lt;lineCharCount val=&quot;3&quot;/&gt;&lt;lineCharCount val=&quot;21&quot;/&gt;&lt;lineCharCount val=&quot;27&quot;/&gt;&lt;lineCharCount val=&quot;20&quot;/&gt;&lt;lineCharCount val=&quot;3&quot;/&gt;&lt;lineCharCount val=&quot;2&quot;/&gt;&lt;/TableIndex&gt;&lt;/ShapeTextInfo&gt;"/>
  <p:tag name="HTML_SHAPEINFO" val="&lt;ThreeDShapeInfo&gt;&lt;uuid val=&quot;{45C02E32-6C31-4D60-8256-52C53A5D3F9C}&quot;/&gt;&lt;isInvalidForFieldText val=&quot;0&quot;/&gt;&lt;Image&gt;&lt;filename val=&quot;C:\Users\delroy\AppData\Local\Temp\CP1785610698921Session\CPTrustFolder1785610698937\PPTImport1785610781515\data\asimages\{45C02E32-6C31-4D60-8256-52C53A5D3F9C}_9.png&quot;/&gt;&lt;left val=&quot;739&quot;/&gt;&lt;top val=&quot;261&quot;/&gt;&lt;width val=&quot;386&quot;/&gt;&lt;height val=&quot;287&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650</TotalTime>
  <Words>1071</Words>
  <Application>Microsoft Office PowerPoint</Application>
  <PresentationFormat>Widescreen</PresentationFormat>
  <Paragraphs>119</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Consolas</vt:lpstr>
      <vt:lpstr>Gill Sans MT</vt:lpstr>
      <vt:lpstr>Parcel</vt:lpstr>
      <vt:lpstr>Using Composition: Whole-Part by embedding</vt:lpstr>
      <vt:lpstr>The Gorilla and Its Liver</vt:lpstr>
      <vt:lpstr>Using Simple Composition</vt:lpstr>
      <vt:lpstr>Inheritance &amp; COMPOSITION (1)</vt:lpstr>
      <vt:lpstr>Inheritance &amp; COMPOSITION (1)</vt:lpstr>
      <vt:lpstr>Using Composition with inheritance (1)</vt:lpstr>
      <vt:lpstr>Inheritance &amp; COMPOSITION (2)</vt:lpstr>
      <vt:lpstr>Inheritance &amp; COMPOSITION (2)</vt:lpstr>
      <vt:lpstr>Using Composition with inheritance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Composition</dc:title>
  <dc:creator>Delroy Brinkerhoff</dc:creator>
  <cp:lastModifiedBy>Delroy Brinkerhoff</cp:lastModifiedBy>
  <cp:revision>35</cp:revision>
  <dcterms:created xsi:type="dcterms:W3CDTF">2016-07-13T22:03:45Z</dcterms:created>
  <dcterms:modified xsi:type="dcterms:W3CDTF">2023-05-18T14:45:10Z</dcterms:modified>
</cp:coreProperties>
</file>