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heme/theme2.xml" ContentType="application/vnd.openxmlformats-officedocument.theme+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notesSlides/notesSlide1.xml" ContentType="application/vnd.openxmlformats-officedocument.presentationml.notesSlide+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notesSlides/notesSlide2.xml" ContentType="application/vnd.openxmlformats-officedocument.presentationml.notesSlide+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notesSlides/notesSlide3.xml" ContentType="application/vnd.openxmlformats-officedocument.presentationml.notesSlide+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notesSlides/notesSlide4.xml" ContentType="application/vnd.openxmlformats-officedocument.presentationml.notesSlide+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notesSlides/notesSlide5.xml" ContentType="application/vnd.openxmlformats-officedocument.presentationml.notesSlide+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6" r:id="rId2"/>
    <p:sldId id="261" r:id="rId3"/>
    <p:sldId id="258" r:id="rId4"/>
    <p:sldId id="262" r:id="rId5"/>
    <p:sldId id="260" r:id="rId6"/>
    <p:sldId id="263"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6A21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67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6ED4C0A-235F-48E2-B04F-876EF64B00FB}" type="datetimeFigureOut">
              <a:rPr lang="en-US" smtClean="0"/>
              <a:t>5/21/2023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E50259-9449-449B-ADB0-A841BD7EE68C}" type="slidenum">
              <a:rPr lang="en-US" smtClean="0"/>
              <a:t>‹#›</a:t>
            </a:fld>
            <a:endParaRPr lang="en-US"/>
          </a:p>
        </p:txBody>
      </p:sp>
    </p:spTree>
    <p:extLst>
      <p:ext uri="{BB962C8B-B14F-4D97-AF65-F5344CB8AC3E}">
        <p14:creationId xmlns:p14="http://schemas.microsoft.com/office/powerpoint/2010/main" val="6225040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Much like addition and subtraction or multiplication and division are inverse operations, constructors and destructors are inverse functions. Although constructors and destructors perform opposite tasks, they play complementary roles in a program. We can better understand their complementary relationship by understanding the distinct but vital programming problems each solves.</a:t>
            </a:r>
          </a:p>
          <a:p>
            <a:endParaRPr lang="en-US" dirty="0"/>
          </a:p>
        </p:txBody>
      </p:sp>
      <p:sp>
        <p:nvSpPr>
          <p:cNvPr id="4" name="Slide Number Placeholder 3"/>
          <p:cNvSpPr>
            <a:spLocks noGrp="1"/>
          </p:cNvSpPr>
          <p:nvPr>
            <p:ph type="sldNum" sz="quarter" idx="5"/>
          </p:nvPr>
        </p:nvSpPr>
        <p:spPr/>
        <p:txBody>
          <a:bodyPr/>
          <a:lstStyle/>
          <a:p>
            <a:fld id="{C6E50259-9449-449B-ADB0-A841BD7EE68C}" type="slidenum">
              <a:rPr lang="en-US" smtClean="0"/>
              <a:t>1</a:t>
            </a:fld>
            <a:endParaRPr lang="en-US"/>
          </a:p>
        </p:txBody>
      </p:sp>
    </p:spTree>
    <p:extLst>
      <p:ext uri="{BB962C8B-B14F-4D97-AF65-F5344CB8AC3E}">
        <p14:creationId xmlns:p14="http://schemas.microsoft.com/office/powerpoint/2010/main" val="9677845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Linked lists are simple data structures first presented in Chapter 4 that can help us understand how constructors and destructors benefit programming. We create a “node” class with a pointer member named “link.” A program builds a linked list by linking node objects together. The link in one object points to the next node in the list. The program instantiates the first node in the list, “header,” as a “handle” for the whole list.</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Some operations, for example, finding the last node in the list, require the programmer to initialize the header link. And, each time the program adds a new node to the list, it creates it on the heap with the new operator. The program must carefully delete all the nodes when it is finished with the list.</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In the old C-programming days, data structure libraries typically included functions to initialize new lists and to deallocate the nodes when the program finished with them. But it was too easy and too common for C programmers to forget to call the functions. While constructors and destructors can perform more complex operations, their automatic execution prevents programmers from forgetting to call them, ensuring correct startup and shutdown.</a:t>
            </a:r>
          </a:p>
          <a:p>
            <a:endParaRPr lang="en-US" dirty="0"/>
          </a:p>
        </p:txBody>
      </p:sp>
      <p:sp>
        <p:nvSpPr>
          <p:cNvPr id="4" name="Slide Number Placeholder 3"/>
          <p:cNvSpPr>
            <a:spLocks noGrp="1"/>
          </p:cNvSpPr>
          <p:nvPr>
            <p:ph type="sldNum" sz="quarter" idx="5"/>
          </p:nvPr>
        </p:nvSpPr>
        <p:spPr/>
        <p:txBody>
          <a:bodyPr/>
          <a:lstStyle/>
          <a:p>
            <a:fld id="{C6E50259-9449-449B-ADB0-A841BD7EE68C}" type="slidenum">
              <a:rPr lang="en-US" smtClean="0"/>
              <a:t>2</a:t>
            </a:fld>
            <a:endParaRPr lang="en-US"/>
          </a:p>
        </p:txBody>
      </p:sp>
    </p:spTree>
    <p:extLst>
      <p:ext uri="{BB962C8B-B14F-4D97-AF65-F5344CB8AC3E}">
        <p14:creationId xmlns:p14="http://schemas.microsoft.com/office/powerpoint/2010/main" val="50238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Although modern computers seem to have unlimited memory, the operating system allocates only a small portion to each program. Exhausting its memory causes a program to fail, so a program must deallocate memory when it finishes with it. Destructors help automate memory management by deallocating memory when the program destroys an object.</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new and delete operators allocate memory from and return it to the heap. A “memory leak” occurs when the program loses the heap memory’s address and cannot use or delete it. Destructors help keep programmers from creating some memory leaks but not all.</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First, the program allocates memory for an object and saves its address in pointer p1. The next statement allocates more memory and also saves its address in p1. Saving the new address overwrites or replaces the previous address, losing it. Once its address is lost, the first object is unreachable, unusable, and the program cannot delete it.</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second example allocates memory for an object and saves its address in p2. But p2 is a local or stack variable, so the program deallocates it when the function ends. However, the program doesn’t deallocate the heap memory for the object, and it becomes unreachable and unusable.</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We must be aware of these errors and consciously watch for them because destructors can’t keep us from making them.</a:t>
            </a:r>
          </a:p>
          <a:p>
            <a:endParaRPr lang="en-US" dirty="0"/>
          </a:p>
        </p:txBody>
      </p:sp>
      <p:sp>
        <p:nvSpPr>
          <p:cNvPr id="4" name="Slide Number Placeholder 3"/>
          <p:cNvSpPr>
            <a:spLocks noGrp="1"/>
          </p:cNvSpPr>
          <p:nvPr>
            <p:ph type="sldNum" sz="quarter" idx="5"/>
          </p:nvPr>
        </p:nvSpPr>
        <p:spPr/>
        <p:txBody>
          <a:bodyPr/>
          <a:lstStyle/>
          <a:p>
            <a:fld id="{C6E50259-9449-449B-ADB0-A841BD7EE68C}" type="slidenum">
              <a:rPr lang="en-US" smtClean="0"/>
              <a:t>3</a:t>
            </a:fld>
            <a:endParaRPr lang="en-US"/>
          </a:p>
        </p:txBody>
      </p:sp>
    </p:spTree>
    <p:extLst>
      <p:ext uri="{BB962C8B-B14F-4D97-AF65-F5344CB8AC3E}">
        <p14:creationId xmlns:p14="http://schemas.microsoft.com/office/powerpoint/2010/main" val="42206133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Fortunately, destructors help when the program uses aggregation: a part object bound to a whole with a pointer. Destructor names are the same as the class name but begin with a tilde character. Destructors do not have a return type or any parameters.</a:t>
            </a:r>
          </a:p>
          <a:p>
            <a:endParaRPr lang="en-US" dirty="0"/>
          </a:p>
        </p:txBody>
      </p:sp>
      <p:sp>
        <p:nvSpPr>
          <p:cNvPr id="4" name="Slide Number Placeholder 3"/>
          <p:cNvSpPr>
            <a:spLocks noGrp="1"/>
          </p:cNvSpPr>
          <p:nvPr>
            <p:ph type="sldNum" sz="quarter" idx="5"/>
          </p:nvPr>
        </p:nvSpPr>
        <p:spPr/>
        <p:txBody>
          <a:bodyPr/>
          <a:lstStyle/>
          <a:p>
            <a:fld id="{C6E50259-9449-449B-ADB0-A841BD7EE68C}" type="slidenum">
              <a:rPr lang="en-US" smtClean="0"/>
              <a:t>4</a:t>
            </a:fld>
            <a:endParaRPr lang="en-US"/>
          </a:p>
        </p:txBody>
      </p:sp>
    </p:spTree>
    <p:extLst>
      <p:ext uri="{BB962C8B-B14F-4D97-AF65-F5344CB8AC3E}">
        <p14:creationId xmlns:p14="http://schemas.microsoft.com/office/powerpoint/2010/main" val="32166738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We can initialize the aggregation pointer variable in the class specification or with a constructor. The constructor is appropriate when the program needs a more complex initialization. The key feature of a destructor supporting aggregation is deleting the part object. Modern C++ programs should function properly when the delete operand is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nullptr</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but in the past, I’ve seen programs fail, so I habitually include the if-test.</a:t>
            </a:r>
          </a:p>
          <a:p>
            <a:endParaRPr lang="en-US" dirty="0"/>
          </a:p>
        </p:txBody>
      </p:sp>
      <p:sp>
        <p:nvSpPr>
          <p:cNvPr id="4" name="Slide Number Placeholder 3"/>
          <p:cNvSpPr>
            <a:spLocks noGrp="1"/>
          </p:cNvSpPr>
          <p:nvPr>
            <p:ph type="sldNum" sz="quarter" idx="5"/>
          </p:nvPr>
        </p:nvSpPr>
        <p:spPr/>
        <p:txBody>
          <a:bodyPr/>
          <a:lstStyle/>
          <a:p>
            <a:fld id="{C6E50259-9449-449B-ADB0-A841BD7EE68C}" type="slidenum">
              <a:rPr lang="en-US" smtClean="0"/>
              <a:t>5</a:t>
            </a:fld>
            <a:endParaRPr lang="en-US"/>
          </a:p>
        </p:txBody>
      </p:sp>
    </p:spTree>
    <p:extLst>
      <p:ext uri="{BB962C8B-B14F-4D97-AF65-F5344CB8AC3E}">
        <p14:creationId xmlns:p14="http://schemas.microsoft.com/office/powerpoint/2010/main" val="20525668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p1 is a local (stack) variable, and the program deallocates it when the function (or block) ends. The program automatically or implicitly calls the destructor if the variable is an object instantiated from a class with a destructor.</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Like the memory leak example, p2 is a pointer. But unlike the previous example, the delete operator signals that the program no longer needs the object whose address p2 saves. The delete operator returns p2’s memory to the heap and triggers a call to the Person destructor.</a:t>
            </a:r>
          </a:p>
          <a:p>
            <a:endParaRPr lang="en-US" dirty="0"/>
          </a:p>
        </p:txBody>
      </p:sp>
      <p:sp>
        <p:nvSpPr>
          <p:cNvPr id="4" name="Slide Number Placeholder 3"/>
          <p:cNvSpPr>
            <a:spLocks noGrp="1"/>
          </p:cNvSpPr>
          <p:nvPr>
            <p:ph type="sldNum" sz="quarter" idx="5"/>
          </p:nvPr>
        </p:nvSpPr>
        <p:spPr/>
        <p:txBody>
          <a:bodyPr/>
          <a:lstStyle/>
          <a:p>
            <a:fld id="{C6E50259-9449-449B-ADB0-A841BD7EE68C}" type="slidenum">
              <a:rPr lang="en-US" smtClean="0"/>
              <a:t>6</a:t>
            </a:fld>
            <a:endParaRPr lang="en-US"/>
          </a:p>
        </p:txBody>
      </p:sp>
    </p:spTree>
    <p:extLst>
      <p:ext uri="{BB962C8B-B14F-4D97-AF65-F5344CB8AC3E}">
        <p14:creationId xmlns:p14="http://schemas.microsoft.com/office/powerpoint/2010/main" val="74304151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3.xml"/><Relationship Id="rId7" Type="http://schemas.openxmlformats.org/officeDocument/2006/relationships/slideMaster" Target="../slideMasters/slideMaster1.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tags" Target="../tags/tag16.xml"/><Relationship Id="rId5" Type="http://schemas.openxmlformats.org/officeDocument/2006/relationships/tags" Target="../tags/tag15.xml"/><Relationship Id="rId4" Type="http://schemas.openxmlformats.org/officeDocument/2006/relationships/tags" Target="../tags/tag14.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24.xml"/><Relationship Id="rId3" Type="http://schemas.openxmlformats.org/officeDocument/2006/relationships/tags" Target="../tags/tag19.xml"/><Relationship Id="rId7" Type="http://schemas.openxmlformats.org/officeDocument/2006/relationships/tags" Target="../tags/tag23.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tags" Target="../tags/tag22.xml"/><Relationship Id="rId5" Type="http://schemas.openxmlformats.org/officeDocument/2006/relationships/tags" Target="../tags/tag21.xml"/><Relationship Id="rId4" Type="http://schemas.openxmlformats.org/officeDocument/2006/relationships/tags" Target="../tags/tag20.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5/21/2023</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5/21/2023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5/21/2023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5/21/2023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5/21/2023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sz="half" idx="1"/>
            <p:custDataLst>
              <p:tags r:id="rId2"/>
            </p:custDataLst>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custDataLst>
              <p:tags r:id="rId3"/>
            </p:custDataLst>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custDataLst>
              <p:tags r:id="rId4"/>
            </p:custDataLst>
          </p:nvPr>
        </p:nvSpPr>
        <p:spPr/>
        <p:txBody>
          <a:bodyPr/>
          <a:lstStyle/>
          <a:p>
            <a:fld id="{B40FB4B4-2185-4162-9846-7C5876CD7D32}" type="datetimeFigureOut">
              <a:rPr lang="en-US" smtClean="0"/>
              <a:t>5/21/2023</a:t>
            </a:fld>
            <a:endParaRPr lang="en-US" dirty="0"/>
          </a:p>
        </p:txBody>
      </p:sp>
      <p:sp>
        <p:nvSpPr>
          <p:cNvPr id="9" name="Footer Placeholder 8"/>
          <p:cNvSpPr>
            <a:spLocks noGrp="1"/>
          </p:cNvSpPr>
          <p:nvPr>
            <p:ph type="ftr" sz="quarter" idx="11"/>
            <p:custDataLst>
              <p:tags r:id="rId5"/>
            </p:custDataLst>
          </p:nvPr>
        </p:nvSpPr>
        <p:spPr/>
        <p:txBody>
          <a:bodyPr/>
          <a:lstStyle/>
          <a:p>
            <a:endParaRPr lang="en-US" dirty="0"/>
          </a:p>
        </p:txBody>
      </p:sp>
      <p:sp>
        <p:nvSpPr>
          <p:cNvPr id="10" name="Slide Number Placeholder 9"/>
          <p:cNvSpPr>
            <a:spLocks noGrp="1"/>
          </p:cNvSpPr>
          <p:nvPr>
            <p:ph type="sldNum" sz="quarter" idx="12"/>
            <p:custDataLst>
              <p:tags r:id="rId6"/>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custDataLst>
              <p:tags r:id="rId1"/>
            </p:custDataLst>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custDataLst>
              <p:tags r:id="rId2"/>
            </p:custDataLst>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custDataLst>
              <p:tags r:id="rId3"/>
            </p:custDataLst>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custDataLst>
              <p:tags r:id="rId4"/>
            </p:custDataLst>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custDataLst>
              <p:tags r:id="rId5"/>
            </p:custDataLst>
          </p:nvPr>
        </p:nvSpPr>
        <p:spPr/>
        <p:txBody>
          <a:bodyPr/>
          <a:lstStyle/>
          <a:p>
            <a:fld id="{B40FB4B4-2185-4162-9846-7C5876CD7D32}" type="datetimeFigureOut">
              <a:rPr lang="en-US" smtClean="0"/>
              <a:t>5/21/2023</a:t>
            </a:fld>
            <a:endParaRPr lang="en-US" dirty="0"/>
          </a:p>
        </p:txBody>
      </p:sp>
      <p:sp>
        <p:nvSpPr>
          <p:cNvPr id="8" name="Footer Placeholder 7"/>
          <p:cNvSpPr>
            <a:spLocks noGrp="1"/>
          </p:cNvSpPr>
          <p:nvPr>
            <p:ph type="ftr" sz="quarter" idx="11"/>
            <p:custDataLst>
              <p:tags r:id="rId6"/>
            </p:custDataLst>
          </p:nvPr>
        </p:nvSpPr>
        <p:spPr/>
        <p:txBody>
          <a:bodyPr/>
          <a:lstStyle/>
          <a:p>
            <a:endParaRPr lang="en-US" dirty="0"/>
          </a:p>
        </p:txBody>
      </p:sp>
      <p:sp>
        <p:nvSpPr>
          <p:cNvPr id="9" name="Slide Number Placeholder 8"/>
          <p:cNvSpPr>
            <a:spLocks noGrp="1"/>
          </p:cNvSpPr>
          <p:nvPr>
            <p:ph type="sldNum" sz="quarter" idx="12"/>
            <p:custDataLst>
              <p:tags r:id="rId7"/>
            </p:custDataLst>
          </p:nvPr>
        </p:nvSpPr>
        <p:spPr/>
        <p:txBody>
          <a:bodyPr/>
          <a:lstStyle/>
          <a:p>
            <a:fld id="{BD0C1318-927F-4BC9-B599-DD0BEB3764AB}" type="slidenum">
              <a:rPr lang="en-US" smtClean="0"/>
              <a:t>‹#›</a:t>
            </a:fld>
            <a:endParaRPr lang="en-US" dirty="0"/>
          </a:p>
        </p:txBody>
      </p:sp>
      <p:sp>
        <p:nvSpPr>
          <p:cNvPr id="10" name="Title 9"/>
          <p:cNvSpPr>
            <a:spLocks noGrp="1"/>
          </p:cNvSpPr>
          <p:nvPr>
            <p:ph type="title"/>
            <p:custDataLst>
              <p:tags r:id="rId8"/>
            </p:custDataLst>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5/21/2023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5/21/2023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5/21/2023</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5/21/2023</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5/21/2023</a:t>
            </a:fld>
            <a:endParaRPr lang="en-US" dirty="0"/>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27.xml"/><Relationship Id="rId2" Type="http://schemas.openxmlformats.org/officeDocument/2006/relationships/tags" Target="../tags/tag26.xml"/><Relationship Id="rId1" Type="http://schemas.openxmlformats.org/officeDocument/2006/relationships/tags" Target="../tags/tag25.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tags" Target="../tags/tag30.xml"/><Relationship Id="rId7" Type="http://schemas.openxmlformats.org/officeDocument/2006/relationships/image" Target="../media/image2.svg"/><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image" Target="../media/image1.png"/><Relationship Id="rId5" Type="http://schemas.openxmlformats.org/officeDocument/2006/relationships/notesSlide" Target="../notesSlides/notesSlide2.xml"/><Relationship Id="rId4"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8" Type="http://schemas.openxmlformats.org/officeDocument/2006/relationships/notesSlide" Target="../notesSlides/notesSlide3.xml"/><Relationship Id="rId3" Type="http://schemas.openxmlformats.org/officeDocument/2006/relationships/tags" Target="../tags/tag33.xml"/><Relationship Id="rId7" Type="http://schemas.openxmlformats.org/officeDocument/2006/relationships/slideLayout" Target="../slideLayouts/slideLayout5.xml"/><Relationship Id="rId2" Type="http://schemas.openxmlformats.org/officeDocument/2006/relationships/tags" Target="../tags/tag32.xml"/><Relationship Id="rId1" Type="http://schemas.openxmlformats.org/officeDocument/2006/relationships/tags" Target="../tags/tag31.xml"/><Relationship Id="rId6" Type="http://schemas.openxmlformats.org/officeDocument/2006/relationships/tags" Target="../tags/tag36.xml"/><Relationship Id="rId5" Type="http://schemas.openxmlformats.org/officeDocument/2006/relationships/tags" Target="../tags/tag35.xml"/><Relationship Id="rId4" Type="http://schemas.openxmlformats.org/officeDocument/2006/relationships/tags" Target="../tags/tag34.xml"/></Relationships>
</file>

<file path=ppt/slides/_rels/slide4.xml.rels><?xml version="1.0" encoding="UTF-8" standalone="yes"?>
<Relationships xmlns="http://schemas.openxmlformats.org/package/2006/relationships"><Relationship Id="rId8" Type="http://schemas.openxmlformats.org/officeDocument/2006/relationships/image" Target="../media/image4.svg"/><Relationship Id="rId3" Type="http://schemas.openxmlformats.org/officeDocument/2006/relationships/tags" Target="../tags/tag39.xml"/><Relationship Id="rId7" Type="http://schemas.openxmlformats.org/officeDocument/2006/relationships/image" Target="../media/image3.png"/><Relationship Id="rId2" Type="http://schemas.openxmlformats.org/officeDocument/2006/relationships/tags" Target="../tags/tag38.xml"/><Relationship Id="rId1" Type="http://schemas.openxmlformats.org/officeDocument/2006/relationships/tags" Target="../tags/tag37.xml"/><Relationship Id="rId6" Type="http://schemas.openxmlformats.org/officeDocument/2006/relationships/notesSlide" Target="../notesSlides/notesSlide4.xml"/><Relationship Id="rId5" Type="http://schemas.openxmlformats.org/officeDocument/2006/relationships/slideLayout" Target="../slideLayouts/slideLayout4.xml"/><Relationship Id="rId10" Type="http://schemas.openxmlformats.org/officeDocument/2006/relationships/image" Target="../media/image6.svg"/><Relationship Id="rId4" Type="http://schemas.openxmlformats.org/officeDocument/2006/relationships/tags" Target="../tags/tag40.xml"/><Relationship Id="rId9"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tags" Target="../tags/tag43.xml"/><Relationship Id="rId7" Type="http://schemas.openxmlformats.org/officeDocument/2006/relationships/notesSlide" Target="../notesSlides/notesSlide5.xml"/><Relationship Id="rId2" Type="http://schemas.openxmlformats.org/officeDocument/2006/relationships/tags" Target="../tags/tag42.xml"/><Relationship Id="rId1" Type="http://schemas.openxmlformats.org/officeDocument/2006/relationships/tags" Target="../tags/tag41.xml"/><Relationship Id="rId6" Type="http://schemas.openxmlformats.org/officeDocument/2006/relationships/slideLayout" Target="../slideLayouts/slideLayout5.xml"/><Relationship Id="rId5" Type="http://schemas.openxmlformats.org/officeDocument/2006/relationships/tags" Target="../tags/tag45.xml"/><Relationship Id="rId4" Type="http://schemas.openxmlformats.org/officeDocument/2006/relationships/tags" Target="../tags/tag44.xml"/></Relationships>
</file>

<file path=ppt/slides/_rels/slide6.xml.rels><?xml version="1.0" encoding="UTF-8" standalone="yes"?>
<Relationships xmlns="http://schemas.openxmlformats.org/package/2006/relationships"><Relationship Id="rId3" Type="http://schemas.openxmlformats.org/officeDocument/2006/relationships/tags" Target="../tags/tag48.xml"/><Relationship Id="rId2" Type="http://schemas.openxmlformats.org/officeDocument/2006/relationships/tags" Target="../tags/tag47.xml"/><Relationship Id="rId1" Type="http://schemas.openxmlformats.org/officeDocument/2006/relationships/tags" Target="../tags/tag46.xml"/><Relationship Id="rId5" Type="http://schemas.openxmlformats.org/officeDocument/2006/relationships/notesSlide" Target="../notesSlides/notesSlide6.xml"/><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lstStyle/>
          <a:p>
            <a:r>
              <a:rPr lang="en-US" dirty="0"/>
              <a:t>Destructors</a:t>
            </a:r>
          </a:p>
        </p:txBody>
      </p:sp>
      <p:sp>
        <p:nvSpPr>
          <p:cNvPr id="3" name="Subtitle 2"/>
          <p:cNvSpPr>
            <a:spLocks noGrp="1"/>
          </p:cNvSpPr>
          <p:nvPr>
            <p:ph type="subTitle" idx="1"/>
            <p:custDataLst>
              <p:tags r:id="rId2"/>
            </p:custDataLst>
          </p:nvPr>
        </p:nvSpPr>
        <p:spPr>
          <a:xfrm>
            <a:off x="2695194" y="4352544"/>
            <a:ext cx="6801612" cy="1239894"/>
          </a:xfrm>
        </p:spPr>
        <p:txBody>
          <a:bodyPr/>
          <a:lstStyle/>
          <a:p>
            <a:r>
              <a:rPr lang="en-US" dirty="0"/>
              <a:t>An inverse and complement to constructors </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4155543-CE91-03D7-4911-9E43AD52631E}"/>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Constructors and Destructors</a:t>
            </a:r>
          </a:p>
        </p:txBody>
      </p:sp>
      <p:sp>
        <p:nvSpPr>
          <p:cNvPr id="6" name="Content Placeholder 5">
            <a:extLst>
              <a:ext uri="{FF2B5EF4-FFF2-40B4-BE49-F238E27FC236}">
                <a16:creationId xmlns:a16="http://schemas.microsoft.com/office/drawing/2014/main" id="{7D711036-6687-3BBB-615E-0EA81F554CC3}"/>
              </a:ext>
            </a:extLst>
          </p:cNvPr>
          <p:cNvSpPr>
            <a:spLocks noGrp="1"/>
          </p:cNvSpPr>
          <p:nvPr>
            <p:ph sz="half" idx="2"/>
            <p:custDataLst>
              <p:tags r:id="rId2"/>
            </p:custDataLst>
          </p:nvPr>
        </p:nvSpPr>
        <p:spPr>
          <a:xfrm>
            <a:off x="6339842" y="3033768"/>
            <a:ext cx="4270247" cy="3101982"/>
          </a:xfrm>
        </p:spPr>
        <p:txBody>
          <a:bodyPr/>
          <a:lstStyle/>
          <a:p>
            <a:r>
              <a:rPr lang="en-US" dirty="0"/>
              <a:t>Dynamic data structures</a:t>
            </a:r>
          </a:p>
          <a:p>
            <a:pPr lvl="1"/>
            <a:r>
              <a:rPr lang="en-US" dirty="0"/>
              <a:t>Pointers must be initialized</a:t>
            </a:r>
          </a:p>
          <a:p>
            <a:pPr lvl="1"/>
            <a:r>
              <a:rPr lang="en-US" dirty="0"/>
              <a:t>Heap memory must be deallocated</a:t>
            </a:r>
          </a:p>
          <a:p>
            <a:r>
              <a:rPr lang="en-US" dirty="0"/>
              <a:t>Libraries include startup and shutdown functions</a:t>
            </a:r>
          </a:p>
          <a:p>
            <a:r>
              <a:rPr lang="en-US" dirty="0"/>
              <a:t>Too easy for programmers to forget to call the functions</a:t>
            </a:r>
          </a:p>
        </p:txBody>
      </p:sp>
      <p:sp>
        <p:nvSpPr>
          <p:cNvPr id="3" name="TextBox 2">
            <a:extLst>
              <a:ext uri="{FF2B5EF4-FFF2-40B4-BE49-F238E27FC236}">
                <a16:creationId xmlns:a16="http://schemas.microsoft.com/office/drawing/2014/main" id="{2B85FD60-2B30-7876-B9E1-162A6A6A36AD}"/>
              </a:ext>
            </a:extLst>
          </p:cNvPr>
          <p:cNvSpPr txBox="1"/>
          <p:nvPr>
            <p:custDataLst>
              <p:tags r:id="rId3"/>
            </p:custDataLst>
          </p:nvPr>
        </p:nvSpPr>
        <p:spPr>
          <a:xfrm>
            <a:off x="1581911" y="3051486"/>
            <a:ext cx="4028775" cy="2862322"/>
          </a:xfrm>
          <a:prstGeom prst="rect">
            <a:avLst/>
          </a:prstGeom>
          <a:noFill/>
        </p:spPr>
        <p:txBody>
          <a:bodyPr wrap="square" rtlCol="0">
            <a:spAutoFit/>
          </a:bodyPr>
          <a:lstStyle/>
          <a:p>
            <a:r>
              <a:rPr lang="en-US" dirty="0">
                <a:latin typeface="Consolas" panose="020B0609020204030204" pitchFamily="49" charset="0"/>
              </a:rPr>
              <a:t>node header;</a:t>
            </a:r>
          </a:p>
          <a:p>
            <a:r>
              <a:rPr lang="en-US" dirty="0">
                <a:latin typeface="Consolas" panose="020B0609020204030204" pitchFamily="49" charset="0"/>
              </a:rPr>
              <a:t>header-&gt;link = nullptr;</a:t>
            </a:r>
          </a:p>
          <a:p>
            <a:endParaRPr lang="en-US" dirty="0">
              <a:latin typeface="Consolas" panose="020B0609020204030204" pitchFamily="49" charset="0"/>
            </a:endParaRPr>
          </a:p>
          <a:p>
            <a:endParaRPr lang="en-US" dirty="0">
              <a:latin typeface="Consolas" panose="020B0609020204030204" pitchFamily="49" charset="0"/>
            </a:endParaRPr>
          </a:p>
          <a:p>
            <a:r>
              <a:rPr lang="en-US" dirty="0">
                <a:latin typeface="Consolas" panose="020B0609020204030204" pitchFamily="49" charset="0"/>
              </a:rPr>
              <a:t>node*	l = </a:t>
            </a:r>
            <a:r>
              <a:rPr lang="en-US" dirty="0">
                <a:solidFill>
                  <a:srgbClr val="FF0000"/>
                </a:solidFill>
                <a:latin typeface="Consolas" panose="020B0609020204030204" pitchFamily="49" charset="0"/>
              </a:rPr>
              <a:t>&amp;</a:t>
            </a:r>
            <a:r>
              <a:rPr lang="en-US" dirty="0">
                <a:latin typeface="Consolas" panose="020B0609020204030204" pitchFamily="49" charset="0"/>
              </a:rPr>
              <a:t>header;</a:t>
            </a:r>
          </a:p>
          <a:p>
            <a:endParaRPr lang="en-US" dirty="0">
              <a:latin typeface="Consolas" panose="020B0609020204030204" pitchFamily="49" charset="0"/>
            </a:endParaRPr>
          </a:p>
          <a:p>
            <a:r>
              <a:rPr lang="en-US" dirty="0">
                <a:latin typeface="Consolas" panose="020B0609020204030204" pitchFamily="49" charset="0"/>
              </a:rPr>
              <a:t>while (l-&gt;link != nullptr)</a:t>
            </a:r>
          </a:p>
          <a:p>
            <a:r>
              <a:rPr lang="en-US" dirty="0">
                <a:latin typeface="Consolas" panose="020B0609020204030204" pitchFamily="49" charset="0"/>
              </a:rPr>
              <a:t>    l = l-&gt;link;</a:t>
            </a:r>
          </a:p>
          <a:p>
            <a:r>
              <a:rPr lang="en-US" dirty="0">
                <a:latin typeface="Consolas" panose="020B0609020204030204" pitchFamily="49" charset="0"/>
              </a:rPr>
              <a:t>    </a:t>
            </a:r>
          </a:p>
          <a:p>
            <a:r>
              <a:rPr lang="en-US" dirty="0">
                <a:latin typeface="Consolas" panose="020B0609020204030204" pitchFamily="49" charset="0"/>
              </a:rPr>
              <a:t>node*	temp = new node();</a:t>
            </a:r>
          </a:p>
        </p:txBody>
      </p:sp>
      <p:pic>
        <p:nvPicPr>
          <p:cNvPr id="8" name="Graphic 7">
            <a:extLst>
              <a:ext uri="{FF2B5EF4-FFF2-40B4-BE49-F238E27FC236}">
                <a16:creationId xmlns:a16="http://schemas.microsoft.com/office/drawing/2014/main" id="{BF8191F1-5923-B5E8-A2AE-73B7DE74141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3576637" y="2282342"/>
            <a:ext cx="5038725" cy="695325"/>
          </a:xfrm>
          <a:prstGeom prst="rect">
            <a:avLst/>
          </a:prstGeom>
        </p:spPr>
      </p:pic>
    </p:spTree>
    <p:extLst>
      <p:ext uri="{BB962C8B-B14F-4D97-AF65-F5344CB8AC3E}">
        <p14:creationId xmlns:p14="http://schemas.microsoft.com/office/powerpoint/2010/main" val="2760825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C10A0A57-421A-A112-F75B-599D683C40FF}"/>
              </a:ext>
            </a:extLst>
          </p:cNvPr>
          <p:cNvSpPr>
            <a:spLocks noGrp="1"/>
          </p:cNvSpPr>
          <p:nvPr>
            <p:ph type="body" idx="1"/>
            <p:custDataLst>
              <p:tags r:id="rId1"/>
            </p:custDataLst>
          </p:nvPr>
        </p:nvSpPr>
        <p:spPr>
          <a:xfrm>
            <a:off x="1583436" y="2313433"/>
            <a:ext cx="4270248" cy="704087"/>
          </a:xfrm>
        </p:spPr>
        <p:txBody>
          <a:bodyPr/>
          <a:lstStyle/>
          <a:p>
            <a:r>
              <a:rPr lang="en-US" dirty="0"/>
              <a:t>Overwriting an address</a:t>
            </a:r>
          </a:p>
        </p:txBody>
      </p:sp>
      <p:sp>
        <p:nvSpPr>
          <p:cNvPr id="6" name="Content Placeholder 5">
            <a:extLst>
              <a:ext uri="{FF2B5EF4-FFF2-40B4-BE49-F238E27FC236}">
                <a16:creationId xmlns:a16="http://schemas.microsoft.com/office/drawing/2014/main" id="{F2BEB426-91A5-46EE-27C6-159FDB1E3606}"/>
              </a:ext>
            </a:extLst>
          </p:cNvPr>
          <p:cNvSpPr>
            <a:spLocks noGrp="1"/>
          </p:cNvSpPr>
          <p:nvPr>
            <p:ph sz="half" idx="2"/>
            <p:custDataLst>
              <p:tags r:id="rId2"/>
            </p:custDataLst>
          </p:nvPr>
        </p:nvSpPr>
        <p:spPr>
          <a:xfrm>
            <a:off x="1583436" y="3143250"/>
            <a:ext cx="4270248" cy="1215686"/>
          </a:xfrm>
        </p:spPr>
        <p:txBody>
          <a:bodyPr/>
          <a:lstStyle/>
          <a:p>
            <a:pPr marL="0" indent="0">
              <a:buNone/>
            </a:pPr>
            <a:r>
              <a:rPr lang="en-US" dirty="0">
                <a:latin typeface="Consolas" panose="020B0609020204030204" pitchFamily="49" charset="0"/>
              </a:rPr>
              <a:t>Person* p1 = new Person;</a:t>
            </a:r>
          </a:p>
          <a:p>
            <a:pPr marL="0" indent="0">
              <a:buNone/>
            </a:pPr>
            <a:r>
              <a:rPr lang="en-US" dirty="0">
                <a:latin typeface="Consolas" panose="020B0609020204030204" pitchFamily="49" charset="0"/>
              </a:rPr>
              <a:t>p1 = new Person;</a:t>
            </a:r>
            <a:endParaRPr lang="en-US" dirty="0"/>
          </a:p>
        </p:txBody>
      </p:sp>
      <p:sp>
        <p:nvSpPr>
          <p:cNvPr id="8" name="Text Placeholder 7">
            <a:extLst>
              <a:ext uri="{FF2B5EF4-FFF2-40B4-BE49-F238E27FC236}">
                <a16:creationId xmlns:a16="http://schemas.microsoft.com/office/drawing/2014/main" id="{03B2D535-DCD9-C1D7-93AC-BEDF9FD6AD56}"/>
              </a:ext>
            </a:extLst>
          </p:cNvPr>
          <p:cNvSpPr>
            <a:spLocks noGrp="1"/>
          </p:cNvSpPr>
          <p:nvPr>
            <p:ph type="body" sz="quarter" idx="13"/>
            <p:custDataLst>
              <p:tags r:id="rId3"/>
            </p:custDataLst>
          </p:nvPr>
        </p:nvSpPr>
        <p:spPr>
          <a:xfrm>
            <a:off x="6338316" y="2313433"/>
            <a:ext cx="4270248" cy="704087"/>
          </a:xfrm>
        </p:spPr>
        <p:txBody>
          <a:bodyPr/>
          <a:lstStyle/>
          <a:p>
            <a:r>
              <a:rPr lang="en-US" dirty="0"/>
              <a:t>Lost Address</a:t>
            </a:r>
          </a:p>
        </p:txBody>
      </p:sp>
      <p:sp>
        <p:nvSpPr>
          <p:cNvPr id="2" name="Title 1">
            <a:extLst>
              <a:ext uri="{FF2B5EF4-FFF2-40B4-BE49-F238E27FC236}">
                <a16:creationId xmlns:a16="http://schemas.microsoft.com/office/drawing/2014/main" id="{81196EA7-4CC1-EA6C-4633-83E2BD538718}"/>
              </a:ext>
            </a:extLst>
          </p:cNvPr>
          <p:cNvSpPr>
            <a:spLocks noGrp="1"/>
          </p:cNvSpPr>
          <p:nvPr>
            <p:ph type="title"/>
            <p:custDataLst>
              <p:tags r:id="rId4"/>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Memory leaks</a:t>
            </a:r>
          </a:p>
        </p:txBody>
      </p:sp>
      <p:sp>
        <p:nvSpPr>
          <p:cNvPr id="10" name="TextBox 9">
            <a:extLst>
              <a:ext uri="{FF2B5EF4-FFF2-40B4-BE49-F238E27FC236}">
                <a16:creationId xmlns:a16="http://schemas.microsoft.com/office/drawing/2014/main" id="{1C37EC5C-8C16-8AD8-3E83-1D7A76368716}"/>
              </a:ext>
            </a:extLst>
          </p:cNvPr>
          <p:cNvSpPr txBox="1"/>
          <p:nvPr>
            <p:custDataLst>
              <p:tags r:id="rId5"/>
            </p:custDataLst>
          </p:nvPr>
        </p:nvSpPr>
        <p:spPr>
          <a:xfrm>
            <a:off x="6386773" y="3017520"/>
            <a:ext cx="4301942" cy="1477328"/>
          </a:xfrm>
          <a:prstGeom prst="rect">
            <a:avLst/>
          </a:prstGeom>
          <a:noFill/>
        </p:spPr>
        <p:txBody>
          <a:bodyPr wrap="square" rtlCol="0">
            <a:spAutoFit/>
          </a:bodyPr>
          <a:lstStyle/>
          <a:p>
            <a:r>
              <a:rPr lang="en-US" dirty="0">
                <a:latin typeface="Consolas" panose="020B0609020204030204" pitchFamily="49" charset="0"/>
              </a:rPr>
              <a:t>void f()</a:t>
            </a:r>
          </a:p>
          <a:p>
            <a:r>
              <a:rPr lang="en-US" dirty="0">
                <a:latin typeface="Consolas" panose="020B0609020204030204" pitchFamily="49" charset="0"/>
              </a:rPr>
              <a:t>{</a:t>
            </a:r>
          </a:p>
          <a:p>
            <a:r>
              <a:rPr lang="en-US" dirty="0">
                <a:latin typeface="Consolas" panose="020B0609020204030204" pitchFamily="49" charset="0"/>
              </a:rPr>
              <a:t>    Person* p2 = new Person;</a:t>
            </a:r>
          </a:p>
          <a:p>
            <a:r>
              <a:rPr lang="en-US" dirty="0">
                <a:latin typeface="Consolas" panose="020B0609020204030204" pitchFamily="49" charset="0"/>
              </a:rPr>
              <a:t>    ...</a:t>
            </a:r>
          </a:p>
          <a:p>
            <a:r>
              <a:rPr lang="en-US" dirty="0">
                <a:latin typeface="Consolas" panose="020B0609020204030204" pitchFamily="49" charset="0"/>
              </a:rPr>
              <a:t>}</a:t>
            </a:r>
          </a:p>
        </p:txBody>
      </p:sp>
      <p:sp>
        <p:nvSpPr>
          <p:cNvPr id="14" name="TextBox 13">
            <a:extLst>
              <a:ext uri="{FF2B5EF4-FFF2-40B4-BE49-F238E27FC236}">
                <a16:creationId xmlns:a16="http://schemas.microsoft.com/office/drawing/2014/main" id="{6185D935-EFBF-BD25-2878-2E9037D45B12}"/>
              </a:ext>
            </a:extLst>
          </p:cNvPr>
          <p:cNvSpPr txBox="1"/>
          <p:nvPr>
            <p:custDataLst>
              <p:tags r:id="rId6"/>
            </p:custDataLst>
          </p:nvPr>
        </p:nvSpPr>
        <p:spPr>
          <a:xfrm>
            <a:off x="2690615" y="4704589"/>
            <a:ext cx="6894739" cy="923330"/>
          </a:xfrm>
          <a:prstGeom prst="rect">
            <a:avLst/>
          </a:prstGeom>
          <a:noFill/>
        </p:spPr>
        <p:txBody>
          <a:bodyPr wrap="square" rtlCol="0">
            <a:spAutoFit/>
          </a:bodyPr>
          <a:lstStyle/>
          <a:p>
            <a:pPr marL="285750" indent="-285750">
              <a:buFont typeface="Arial" panose="020B0604020202020204" pitchFamily="34" charset="0"/>
              <a:buChar char="•"/>
            </a:pPr>
            <a:r>
              <a:rPr lang="en-US" dirty="0"/>
              <a:t>Memory allocated for the objects is unreachable, becoming “garbage”</a:t>
            </a:r>
          </a:p>
          <a:p>
            <a:pPr marL="285750" indent="-285750">
              <a:buFont typeface="Arial" panose="020B0604020202020204" pitchFamily="34" charset="0"/>
              <a:buChar char="•"/>
            </a:pPr>
            <a:r>
              <a:rPr lang="en-US" dirty="0"/>
              <a:t>The operating system reclaims lost memory at program termination</a:t>
            </a:r>
          </a:p>
          <a:p>
            <a:pPr marL="285750" indent="-285750">
              <a:buFont typeface="Arial" panose="020B0604020202020204" pitchFamily="34" charset="0"/>
              <a:buChar char="•"/>
            </a:pPr>
            <a:r>
              <a:rPr lang="en-US" dirty="0"/>
              <a:t>Destructors help prevent some memory leaks, but not these</a:t>
            </a:r>
          </a:p>
        </p:txBody>
      </p:sp>
    </p:spTree>
    <p:extLst>
      <p:ext uri="{BB962C8B-B14F-4D97-AF65-F5344CB8AC3E}">
        <p14:creationId xmlns:p14="http://schemas.microsoft.com/office/powerpoint/2010/main" val="2331915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E9F26AF7-9AC1-49A4-8F89-2C63E1C0A0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1"/>
            </p:custDataLst>
            <p:extLst>
              <p:ext uri="{386F3935-93C4-4BCD-93E2-E3B085C9AB24}">
                <p16:designElem xmlns:p16="http://schemas.microsoft.com/office/powerpoint/2015/main" val="1"/>
              </p:ext>
            </p:extLst>
          </p:nvPr>
        </p:nvSpPr>
        <p:spPr>
          <a:xfrm>
            <a:off x="0" y="-2"/>
            <a:ext cx="12192000" cy="491851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F0CB44A-07E1-ED37-E1E6-E3A271F4E1C0}"/>
              </a:ext>
            </a:extLst>
          </p:cNvPr>
          <p:cNvSpPr>
            <a:spLocks noGrp="1"/>
          </p:cNvSpPr>
          <p:nvPr>
            <p:ph type="title"/>
            <p:custDataLst>
              <p:tags r:id="rId2"/>
            </p:custDataLst>
          </p:nvPr>
        </p:nvSpPr>
        <p:spPr bwMode="black">
          <a:xfrm>
            <a:off x="1600200" y="4269282"/>
            <a:ext cx="8991600" cy="1264762"/>
          </a:xfrm>
          <a:prstGeom prst="rect">
            <a:avLst/>
          </a:prstGeom>
          <a:solidFill>
            <a:srgbClr val="FFFFFF"/>
          </a:solidFill>
          <a:ln w="31750" cap="sq">
            <a:solidFill>
              <a:srgbClr val="404040"/>
            </a:solidFill>
            <a:miter lim="800000"/>
          </a:ln>
        </p:spPr>
        <p:txBody>
          <a:bodyPr vert="horz" lIns="274320" tIns="182880" rIns="274320" bIns="182880" rtlCol="0" anchor="ctr" anchorCtr="1">
            <a:normAutofit/>
          </a:bodyPr>
          <a:lstStyle/>
          <a:p>
            <a:r>
              <a:rPr lang="en-US" sz="3200"/>
              <a:t>Where Destructors Do Help</a:t>
            </a:r>
          </a:p>
        </p:txBody>
      </p:sp>
      <p:pic>
        <p:nvPicPr>
          <p:cNvPr id="21" name="Content Placeholder 20">
            <a:extLst>
              <a:ext uri="{FF2B5EF4-FFF2-40B4-BE49-F238E27FC236}">
                <a16:creationId xmlns:a16="http://schemas.microsoft.com/office/drawing/2014/main" id="{3FC71CC1-C57C-BA28-D4FA-21BFB359E964}"/>
              </a:ext>
            </a:extLst>
          </p:cNvPr>
          <p:cNvPicPr>
            <a:picLocks noGrp="1" noChangeAspect="1"/>
          </p:cNvPicPr>
          <p:nvPr>
            <p:ph sz="half" idx="1"/>
            <p:custDataLst>
              <p:tags r:id="rId3"/>
            </p:custDataLst>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370591" y="701117"/>
            <a:ext cx="4297680" cy="3112113"/>
          </a:xfrm>
          <a:prstGeom prst="rect">
            <a:avLst/>
          </a:prstGeom>
        </p:spPr>
      </p:pic>
      <p:pic>
        <p:nvPicPr>
          <p:cNvPr id="19" name="Content Placeholder 18">
            <a:extLst>
              <a:ext uri="{FF2B5EF4-FFF2-40B4-BE49-F238E27FC236}">
                <a16:creationId xmlns:a16="http://schemas.microsoft.com/office/drawing/2014/main" id="{20CED940-2E34-E2B5-497F-01811FBC2A5A}"/>
              </a:ext>
            </a:extLst>
          </p:cNvPr>
          <p:cNvPicPr>
            <a:picLocks noGrp="1" noChangeAspect="1"/>
          </p:cNvPicPr>
          <p:nvPr>
            <p:ph sz="half" idx="2"/>
            <p:custDataLst>
              <p:tags r:id="rId4"/>
            </p:custDataLst>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523713" y="1617735"/>
            <a:ext cx="4297680" cy="1185566"/>
          </a:xfrm>
          <a:prstGeom prst="rect">
            <a:avLst/>
          </a:prstGeom>
        </p:spPr>
      </p:pic>
    </p:spTree>
    <p:extLst>
      <p:ext uri="{BB962C8B-B14F-4D97-AF65-F5344CB8AC3E}">
        <p14:creationId xmlns:p14="http://schemas.microsoft.com/office/powerpoint/2010/main" val="37641154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41179AB-54B8-38EC-D826-6A2100B2E2EB}"/>
              </a:ext>
            </a:extLst>
          </p:cNvPr>
          <p:cNvSpPr>
            <a:spLocks noGrp="1"/>
          </p:cNvSpPr>
          <p:nvPr>
            <p:ph type="body" idx="1"/>
            <p:custDataLst>
              <p:tags r:id="rId1"/>
            </p:custDataLst>
          </p:nvPr>
        </p:nvSpPr>
        <p:spPr>
          <a:xfrm>
            <a:off x="1583436" y="2313433"/>
            <a:ext cx="4270248" cy="704087"/>
          </a:xfrm>
        </p:spPr>
        <p:txBody>
          <a:bodyPr/>
          <a:lstStyle/>
          <a:p>
            <a:r>
              <a:rPr lang="en-US" dirty="0"/>
              <a:t>Constructor</a:t>
            </a:r>
          </a:p>
        </p:txBody>
      </p:sp>
      <p:sp>
        <p:nvSpPr>
          <p:cNvPr id="3" name="Content Placeholder 2">
            <a:extLst>
              <a:ext uri="{FF2B5EF4-FFF2-40B4-BE49-F238E27FC236}">
                <a16:creationId xmlns:a16="http://schemas.microsoft.com/office/drawing/2014/main" id="{ACE6BFE5-648E-BE0B-498B-79968636C72F}"/>
              </a:ext>
            </a:extLst>
          </p:cNvPr>
          <p:cNvSpPr>
            <a:spLocks noGrp="1"/>
          </p:cNvSpPr>
          <p:nvPr>
            <p:ph sz="half" idx="2"/>
            <p:custDataLst>
              <p:tags r:id="rId2"/>
            </p:custDataLst>
          </p:nvPr>
        </p:nvSpPr>
        <p:spPr>
          <a:xfrm>
            <a:off x="1583436" y="3143250"/>
            <a:ext cx="4270248" cy="2596776"/>
          </a:xfrm>
        </p:spPr>
        <p:txBody>
          <a:bodyPr>
            <a:normAutofit lnSpcReduction="10000"/>
          </a:bodyPr>
          <a:lstStyle/>
          <a:p>
            <a:pPr marL="0" indent="0">
              <a:buNone/>
            </a:pPr>
            <a:r>
              <a:rPr lang="en-US" dirty="0">
                <a:latin typeface="Consolas" panose="020B0609020204030204" pitchFamily="49" charset="0"/>
              </a:rPr>
              <a:t>class Whole</a:t>
            </a:r>
          </a:p>
          <a:p>
            <a:pPr marL="0" indent="0">
              <a:buNone/>
            </a:pPr>
            <a:r>
              <a:rPr lang="en-US" dirty="0">
                <a:latin typeface="Consolas" panose="020B0609020204030204" pitchFamily="49" charset="0"/>
              </a:rPr>
              <a:t>{</a:t>
            </a:r>
          </a:p>
          <a:p>
            <a:pPr marL="0" indent="0">
              <a:buNone/>
            </a:pPr>
            <a:r>
              <a:rPr lang="en-US" dirty="0">
                <a:latin typeface="Consolas" panose="020B0609020204030204" pitchFamily="49" charset="0"/>
              </a:rPr>
              <a:t>    private:</a:t>
            </a:r>
          </a:p>
          <a:p>
            <a:pPr marL="0" indent="0">
              <a:buNone/>
            </a:pPr>
            <a:r>
              <a:rPr lang="en-US" dirty="0">
                <a:latin typeface="Consolas" panose="020B0609020204030204" pitchFamily="49" charset="0"/>
              </a:rPr>
              <a:t>        Part* p = nullptr;</a:t>
            </a:r>
          </a:p>
          <a:p>
            <a:pPr marL="0" indent="0">
              <a:buNone/>
            </a:pPr>
            <a:r>
              <a:rPr lang="en-US" dirty="0">
                <a:latin typeface="Consolas" panose="020B0609020204030204" pitchFamily="49" charset="0"/>
              </a:rPr>
              <a:t>    public:</a:t>
            </a:r>
          </a:p>
          <a:p>
            <a:pPr marL="0" indent="0">
              <a:buNone/>
            </a:pPr>
            <a:r>
              <a:rPr lang="en-US" dirty="0">
                <a:latin typeface="Consolas" panose="020B0609020204030204" pitchFamily="49" charset="0"/>
              </a:rPr>
              <a:t>        Part() : p(nullptr) {}</a:t>
            </a:r>
          </a:p>
          <a:p>
            <a:pPr marL="0" indent="0">
              <a:buNone/>
            </a:pPr>
            <a:r>
              <a:rPr lang="en-US" dirty="0">
                <a:latin typeface="Consolas" panose="020B0609020204030204" pitchFamily="49" charset="0"/>
              </a:rPr>
              <a:t>};</a:t>
            </a:r>
          </a:p>
        </p:txBody>
      </p:sp>
      <p:sp>
        <p:nvSpPr>
          <p:cNvPr id="4" name="Content Placeholder 3">
            <a:extLst>
              <a:ext uri="{FF2B5EF4-FFF2-40B4-BE49-F238E27FC236}">
                <a16:creationId xmlns:a16="http://schemas.microsoft.com/office/drawing/2014/main" id="{027DFD96-6C9A-3C46-A340-FC1EFB142A19}"/>
              </a:ext>
            </a:extLst>
          </p:cNvPr>
          <p:cNvSpPr>
            <a:spLocks noGrp="1"/>
          </p:cNvSpPr>
          <p:nvPr>
            <p:ph sz="quarter" idx="4"/>
            <p:custDataLst>
              <p:tags r:id="rId3"/>
            </p:custDataLst>
          </p:nvPr>
        </p:nvSpPr>
        <p:spPr>
          <a:xfrm>
            <a:off x="6338316" y="3143250"/>
            <a:ext cx="4253484" cy="2596776"/>
          </a:xfrm>
        </p:spPr>
        <p:txBody>
          <a:bodyPr>
            <a:normAutofit lnSpcReduction="10000"/>
          </a:bodyPr>
          <a:lstStyle/>
          <a:p>
            <a:pPr marL="0" indent="0">
              <a:buNone/>
            </a:pPr>
            <a:r>
              <a:rPr lang="en-US" dirty="0">
                <a:latin typeface="Consolas" panose="020B0609020204030204" pitchFamily="49" charset="0"/>
              </a:rPr>
              <a:t>Whole::~Whole</a:t>
            </a:r>
          </a:p>
          <a:p>
            <a:pPr marL="0" indent="0">
              <a:buNone/>
            </a:pPr>
            <a:r>
              <a:rPr lang="en-US" dirty="0">
                <a:latin typeface="Consolas" panose="020B0609020204030204" pitchFamily="49" charset="0"/>
              </a:rPr>
              <a:t>{</a:t>
            </a:r>
          </a:p>
          <a:p>
            <a:pPr marL="0" indent="0">
              <a:buNone/>
            </a:pPr>
            <a:r>
              <a:rPr lang="en-US" dirty="0">
                <a:latin typeface="Consolas" panose="020B0609020204030204" pitchFamily="49" charset="0"/>
              </a:rPr>
              <a:t>    if (p != nullptr)</a:t>
            </a:r>
          </a:p>
          <a:p>
            <a:pPr marL="0" indent="0">
              <a:buNone/>
            </a:pPr>
            <a:r>
              <a:rPr lang="en-US" dirty="0">
                <a:latin typeface="Consolas" panose="020B0609020204030204" pitchFamily="49" charset="0"/>
              </a:rPr>
              <a:t>        delete p;</a:t>
            </a:r>
          </a:p>
          <a:p>
            <a:pPr marL="0" indent="0">
              <a:buNone/>
            </a:pPr>
            <a:r>
              <a:rPr lang="en-US" dirty="0">
                <a:latin typeface="Consolas" panose="020B0609020204030204" pitchFamily="49" charset="0"/>
              </a:rPr>
              <a:t>};</a:t>
            </a:r>
          </a:p>
        </p:txBody>
      </p:sp>
      <p:sp>
        <p:nvSpPr>
          <p:cNvPr id="5" name="Text Placeholder 4">
            <a:extLst>
              <a:ext uri="{FF2B5EF4-FFF2-40B4-BE49-F238E27FC236}">
                <a16:creationId xmlns:a16="http://schemas.microsoft.com/office/drawing/2014/main" id="{45AA009C-E531-1C7C-FE36-573DEE80BD4A}"/>
              </a:ext>
            </a:extLst>
          </p:cNvPr>
          <p:cNvSpPr>
            <a:spLocks noGrp="1"/>
          </p:cNvSpPr>
          <p:nvPr>
            <p:ph type="body" sz="quarter" idx="13"/>
            <p:custDataLst>
              <p:tags r:id="rId4"/>
            </p:custDataLst>
          </p:nvPr>
        </p:nvSpPr>
        <p:spPr>
          <a:xfrm>
            <a:off x="6338316" y="2313433"/>
            <a:ext cx="4270248" cy="704087"/>
          </a:xfrm>
        </p:spPr>
        <p:txBody>
          <a:bodyPr/>
          <a:lstStyle/>
          <a:p>
            <a:r>
              <a:rPr lang="en-US" dirty="0"/>
              <a:t>Destructor</a:t>
            </a:r>
          </a:p>
        </p:txBody>
      </p:sp>
      <p:sp>
        <p:nvSpPr>
          <p:cNvPr id="6" name="Title 5">
            <a:extLst>
              <a:ext uri="{FF2B5EF4-FFF2-40B4-BE49-F238E27FC236}">
                <a16:creationId xmlns:a16="http://schemas.microsoft.com/office/drawing/2014/main" id="{81777BA3-DF9E-76DB-A127-80B1B9A47EF2}"/>
              </a:ext>
            </a:extLst>
          </p:cNvPr>
          <p:cNvSpPr>
            <a:spLocks noGrp="1"/>
          </p:cNvSpPr>
          <p:nvPr>
            <p:ph type="title"/>
            <p:custDataLst>
              <p:tags r:id="rId5"/>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the fundamentals of object</a:t>
            </a:r>
            <a:br>
              <a:rPr lang="en-US" dirty="0"/>
            </a:br>
            <a:r>
              <a:rPr lang="en-US" dirty="0"/>
              <a:t>construction and destruction</a:t>
            </a:r>
          </a:p>
        </p:txBody>
      </p:sp>
    </p:spTree>
    <p:extLst>
      <p:ext uri="{BB962C8B-B14F-4D97-AF65-F5344CB8AC3E}">
        <p14:creationId xmlns:p14="http://schemas.microsoft.com/office/powerpoint/2010/main" val="29102620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B86BB1-8584-21B4-A162-37B03C974CD3}"/>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Implicit Destructor Calls</a:t>
            </a:r>
          </a:p>
        </p:txBody>
      </p:sp>
      <p:sp>
        <p:nvSpPr>
          <p:cNvPr id="3" name="Content Placeholder 2">
            <a:extLst>
              <a:ext uri="{FF2B5EF4-FFF2-40B4-BE49-F238E27FC236}">
                <a16:creationId xmlns:a16="http://schemas.microsoft.com/office/drawing/2014/main" id="{F7912EDC-5578-C6C3-07C2-70378B2C3309}"/>
              </a:ext>
            </a:extLst>
          </p:cNvPr>
          <p:cNvSpPr>
            <a:spLocks noGrp="1"/>
          </p:cNvSpPr>
          <p:nvPr>
            <p:ph sz="half" idx="1"/>
            <p:custDataLst>
              <p:tags r:id="rId2"/>
            </p:custDataLst>
          </p:nvPr>
        </p:nvSpPr>
        <p:spPr>
          <a:xfrm>
            <a:off x="1581912" y="2638044"/>
            <a:ext cx="4271771" cy="3101982"/>
          </a:xfrm>
        </p:spPr>
        <p:txBody>
          <a:bodyPr/>
          <a:lstStyle/>
          <a:p>
            <a:pPr marL="0" indent="0">
              <a:spcBef>
                <a:spcPts val="0"/>
              </a:spcBef>
              <a:buNone/>
            </a:pPr>
            <a:r>
              <a:rPr lang="en-US" dirty="0">
                <a:latin typeface="Consolas" panose="020B0609020204030204" pitchFamily="49" charset="0"/>
              </a:rPr>
              <a:t>void g()</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Person p1("Wally");</a:t>
            </a:r>
          </a:p>
          <a:p>
            <a:pPr marL="0" indent="0">
              <a:spcBef>
                <a:spcPts val="0"/>
              </a:spcBef>
              <a:buNone/>
            </a:pPr>
            <a:r>
              <a:rPr lang="en-US" dirty="0">
                <a:latin typeface="Consolas" panose="020B0609020204030204" pitchFamily="49" charset="0"/>
              </a:rPr>
              <a:t>}</a:t>
            </a:r>
          </a:p>
        </p:txBody>
      </p:sp>
      <p:sp>
        <p:nvSpPr>
          <p:cNvPr id="4" name="Content Placeholder 3">
            <a:extLst>
              <a:ext uri="{FF2B5EF4-FFF2-40B4-BE49-F238E27FC236}">
                <a16:creationId xmlns:a16="http://schemas.microsoft.com/office/drawing/2014/main" id="{8683FADF-D1EC-2CC3-C453-2EAF8D0378D8}"/>
              </a:ext>
            </a:extLst>
          </p:cNvPr>
          <p:cNvSpPr>
            <a:spLocks noGrp="1"/>
          </p:cNvSpPr>
          <p:nvPr>
            <p:ph sz="half" idx="2"/>
            <p:custDataLst>
              <p:tags r:id="rId3"/>
            </p:custDataLst>
          </p:nvPr>
        </p:nvSpPr>
        <p:spPr>
          <a:xfrm>
            <a:off x="5823410" y="2638044"/>
            <a:ext cx="5140512" cy="3101982"/>
          </a:xfrm>
        </p:spPr>
        <p:txBody>
          <a:bodyPr/>
          <a:lstStyle/>
          <a:p>
            <a:pPr marL="0" indent="0">
              <a:spcBef>
                <a:spcPts val="0"/>
              </a:spcBef>
              <a:buNone/>
            </a:pPr>
            <a:r>
              <a:rPr lang="en-US" dirty="0">
                <a:latin typeface="Consolas" panose="020B0609020204030204" pitchFamily="49" charset="0"/>
              </a:rPr>
              <a:t>void f()</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Person* p2 = new Person("Dilbert");</a:t>
            </a:r>
          </a:p>
          <a:p>
            <a:pPr marL="0" indent="0">
              <a:spcBef>
                <a:spcPts val="0"/>
              </a:spcBef>
              <a:buNone/>
            </a:pPr>
            <a:r>
              <a:rPr lang="en-US" dirty="0">
                <a:latin typeface="Consolas" panose="020B0609020204030204" pitchFamily="49" charset="0"/>
              </a:rPr>
              <a:t>    delete p2;</a:t>
            </a:r>
          </a:p>
          <a:p>
            <a:pPr marL="0" indent="0">
              <a:spcBef>
                <a:spcPts val="0"/>
              </a:spcBef>
              <a:buNone/>
            </a:pPr>
            <a:r>
              <a:rPr lang="en-US" dirty="0">
                <a:latin typeface="Consolas" panose="020B0609020204030204" pitchFamily="49" charset="0"/>
              </a:rPr>
              <a:t>}</a:t>
            </a:r>
          </a:p>
        </p:txBody>
      </p:sp>
    </p:spTree>
    <p:extLst>
      <p:ext uri="{BB962C8B-B14F-4D97-AF65-F5344CB8AC3E}">
        <p14:creationId xmlns:p14="http://schemas.microsoft.com/office/powerpoint/2010/main" val="190538919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1&quot;/&gt;&lt;/TableIndex&gt;&lt;/ShapeTextInfo&gt;"/>
  <p:tag name="PRESENTER_DUMMYTAG" val="&lt;DummyForForceWrite&gt;&lt;/DummyForForceWrite&gt;"/>
  <p:tag name="HTML_SHAPEINFO" val="&lt;ThreeDShapeInfo&gt;&lt;uuid val=&quot;{2B394885-60E4-4BEC-90FA-4F337FFED6E6}&quot;/&gt;&lt;isInvalidForFieldText val=&quot;0&quot;/&gt;&lt;Image&gt;&lt;filename val=&quot;C:\Users\delroy\AppData\Local\Temp\CP230767515234Session\CPTrustFolder230767515234\PPTImport230769297656\data\asimages\{2B394885-60E4-4BEC-90FA-4F337FFED6E6}_1.png&quot;/&gt;&lt;left val=&quot;167&quot;/&gt;&lt;top val=&quot;249&quot;/&gt;&lt;width val=&quot;945&quot;/&gt;&lt;height val=&quot;174&quot;/&gt;&lt;hasText val=&quot;1&quot;/&gt;&lt;/Image&gt;&lt;/ThreeDShape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2&quot;/&gt;&lt;/TableIndex&gt;&lt;/ShapeTextInfo&gt;"/>
  <p:tag name="PRESENTER_DUMMYTAG" val="&lt;DummyForForceWrite&gt;&lt;/DummyForForceWrite&gt;"/>
  <p:tag name="HTML_SHAPEINFO" val="&lt;ThreeDShapeInfo&gt;&lt;uuid val=&quot;{D5D0C9F9-C1CC-4335-A48E-A6FBE8FFA628}&quot;/&gt;&lt;isInvalidForFieldText val=&quot;0&quot;/&gt;&lt;Image&gt;&lt;filename val=&quot;C:\Users\delroy\AppData\Local\Temp\CP230767515234Session\CPTrustFolder230767515234\PPTImport230769297656\data\asimages\{D5D0C9F9-C1CC-4335-A48E-A6FBE8FFA628}_1.png&quot;/&gt;&lt;left val=&quot;282&quot;/&gt;&lt;top val=&quot;452&quot;/&gt;&lt;width val=&quot;715&quot;/&gt;&lt;height val=&quot;135&quot;/&gt;&lt;hasText val=&quot;1&quot;/&gt;&lt;/Image&gt;&lt;/ThreeDShape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PRESENTER_DUMMYTAG" val="&lt;DummyForForceWrite&gt;&lt;/DummyForForceWrite&gt;"/>
  <p:tag name="HTML_SHAPEINFO" val="&lt;ThreeDShapeInfo&gt;&lt;uuid val=&quot;{347D43A9-9D8E-43B9-9406-780CF13E56A3}&quot;/&gt;&lt;isInvalidForFieldText val=&quot;0&quot;/&gt;&lt;Image&gt;&lt;filename val=&quot;C:\Users\delroy\AppData\Local\Temp\CP230767515234Session\CPTrustFolder230767515234\PPTImport230769297656\data\asimages\{347D43A9-9D8E-43B9-9406-780CF13E56A3}_1.png&quot;/&gt;&lt;left val=&quot;167&quot;/&gt;&lt;top val=&quot;647&quot;/&gt;&lt;width val=&quot;159&quot;/&gt;&lt;height val=&quot;35&quot;/&gt;&lt;hasText val=&quot;1&quot;/&gt;&lt;/Image&gt;&lt;/ThreeDShape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8&quot;/&gt;&lt;/TableIndex&gt;&lt;/ShapeTextInfo&gt;"/>
  <p:tag name="HTML_SHAPEINFO" val="&lt;ThreeDShapeInfo&gt;&lt;uuid val=&quot;{BA1DE65B-242C-4A7F-B331-90686B0AF1AA}&quot;/&gt;&lt;isInvalidForFieldText val=&quot;0&quot;/&gt;&lt;Image&gt;&lt;filename val=&quot;C:\Users\delroy\AppData\Local\Temp\CP230767515234Session\CPTrustFolder230767515234\PPTImport230769297656\data\asimages\{BA1DE65B-242C-4A7F-B331-90686B0AF1AA}_2.png&quot;/&gt;&lt;left val=&quot;233&quot;/&gt;&lt;top val=&quot;100&quot;/&gt;&lt;width val=&quot;813&quot;/&gt;&lt;height val=&quot;126&quot;/&gt;&lt;hasText val=&quot;1&quot;/&gt;&lt;/Image&gt;&lt;/ThreeDShape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24&quot;/&gt;&lt;lineCharCount val=&quot;29&quot;/&gt;&lt;lineCharCount val=&quot;32&quot;/&gt;&lt;lineCharCount val=&quot;39&quot;/&gt;&lt;lineCharCount val=&quot;10&quot;/&gt;&lt;lineCharCount val=&quot;38&quot;/&gt;&lt;lineCharCount val=&quot;18&quot;/&gt;&lt;/TableIndex&gt;&lt;/ShapeTextInfo&gt;"/>
  <p:tag name="HTML_SHAPEINFO" val="&lt;ThreeDShapeInfo&gt;&lt;uuid val=&quot;{A6BA1A59-3045-436C-A600-178E433287C4}&quot;/&gt;&lt;isInvalidForFieldText val=&quot;0&quot;/&gt;&lt;Image&gt;&lt;filename val=&quot;C:\Users\delroy\AppData\Local\Temp\CP230767515234Session\CPTrustFolder230767515234\PPTImport230769297656\data\asimages\{A6BA1A59-3045-436C-A600-178E433287C4}_2.png&quot;/&gt;&lt;left val=&quot;660&quot;/&gt;&lt;top val=&quot;315&quot;/&gt;&lt;width val=&quot;453&quot;/&gt;&lt;height val=&quot;329&quot;/&gt;&lt;hasText val=&quot;1&quot;/&gt;&lt;/Image&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0&quot;/&gt;&lt;lineCharCount val=&quot;13&quot;/&gt;&lt;lineCharCount val=&quot;24&quot;/&gt;&lt;lineCharCount val=&quot;1&quot;/&gt;&lt;lineCharCount val=&quot;1&quot;/&gt;&lt;lineCharCount val=&quot;19&quot;/&gt;&lt;lineCharCount val=&quot;1&quot;/&gt;&lt;lineCharCount val=&quot;27&quot;/&gt;&lt;lineCharCount val=&quot;17&quot;/&gt;&lt;lineCharCount val=&quot;5&quot;/&gt;&lt;lineCharCount val=&quot;24&quot;/&gt;&lt;/TableIndex&gt;&lt;/ShapeTextInfo&gt;"/>
  <p:tag name="HTML_SHAPEINFO" val="&lt;ThreeDShapeInfo&gt;&lt;uuid val=&quot;{34153B1D-1CA9-48E0-83E7-F0524A57E8E3}&quot;/&gt;&lt;isInvalidForFieldText val=&quot;0&quot;/&gt;&lt;Image&gt;&lt;filename val=&quot;C:\Users\delroy\AppData\Local\Temp\CP230767515234Session\CPTrustFolder230767515234\PPTImport230769297656\data\asimages\{34153B1D-1CA9-48E0-83E7-F0524A57E8E3}_2.png&quot;/&gt;&lt;left val=&quot;160&quot;/&gt;&lt;top val=&quot;316&quot;/&gt;&lt;width val=&quot;429&quot;/&gt;&lt;height val=&quot;311&quot;/&gt;&lt;hasText val=&quot;1&quot;/&gt;&lt;/Image&gt;&lt;/ThreeDShape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2&quot;/&gt;&lt;/TableIndex&gt;&lt;/ShapeTextInfo&gt;"/>
  <p:tag name="HTML_SHAPEINFO" val="&lt;ThreeDShapeInfo&gt;&lt;uuid val=&quot;{B9DE4945-1E6A-4C51-8AD4-CF8963857A6A}&quot;/&gt;&lt;isInvalidForFieldText val=&quot;0&quot;/&gt;&lt;Image&gt;&lt;filename val=&quot;C:\Users\delroy\AppData\Local\Temp\CP230767515234Session\CPTrustFolder230767515234\PPTImport230769297656\data\asimages\{B9DE4945-1E6A-4C51-8AD4-CF8963857A6A}_3.png&quot;/&gt;&lt;left val=&quot;165&quot;/&gt;&lt;top val=&quot;242&quot;/&gt;&lt;width val=&quot;449&quot;/&gt;&lt;height val=&quot;85&quot;/&gt;&lt;hasText val=&quot;1&quot;/&gt;&lt;/Image&gt;&lt;/ThreeDShape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5&quot;/&gt;&lt;lineCharCount val=&quot;16&quot;/&gt;&lt;/TableIndex&gt;&lt;/ShapeTextInfo&gt;"/>
  <p:tag name="HTML_SHAPEINFO" val="&lt;ThreeDShapeInfo&gt;&lt;uuid val=&quot;{28E80D2E-E6DE-4743-808C-3A23E6A38953}&quot;/&gt;&lt;isInvalidForFieldText val=&quot;0&quot;/&gt;&lt;Image&gt;&lt;filename val=&quot;C:\Users\delroy\AppData\Local\Temp\CP230767515234Session\CPTrustFolder230767515234\PPTImport230769297656\data\asimages\{28E80D2E-E6DE-4743-808C-3A23E6A38953}_3.png&quot;/&gt;&lt;left val=&quot;160&quot;/&gt;&lt;top val=&quot;326&quot;/&gt;&lt;width val=&quot;454&quot;/&gt;&lt;height val=&quot;131&quot;/&gt;&lt;hasText val=&quot;1&quot;/&gt;&lt;/Image&gt;&lt;/ThreeDShape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2&quot;/&gt;&lt;/TableIndex&gt;&lt;/ShapeTextInfo&gt;"/>
  <p:tag name="HTML_SHAPEINFO" val="&lt;ThreeDShapeInfo&gt;&lt;uuid val=&quot;{CD18EEE9-C87D-4195-96E6-20B945BACABA}&quot;/&gt;&lt;isInvalidForFieldText val=&quot;0&quot;/&gt;&lt;Image&gt;&lt;filename val=&quot;C:\Users\delroy\AppData\Local\Temp\CP230767515234Session\CPTrustFolder230767515234\PPTImport230769297656\data\asimages\{CD18EEE9-C87D-4195-96E6-20B945BACABA}_3.png&quot;/&gt;&lt;left val=&quot;664&quot;/&gt;&lt;top val=&quot;242&quot;/&gt;&lt;width val=&quot;449&quot;/&gt;&lt;height val=&quot;85&quot;/&gt;&lt;hasText val=&quot;1&quot;/&gt;&lt;/Image&gt;&lt;/ThreeDShapeInfo&gt;"/>
</p:tagLst>
</file>

<file path=ppt/tags/tag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2&quot;/&gt;&lt;/TableIndex&gt;&lt;/ShapeTextInfo&gt;"/>
  <p:tag name="HTML_SHAPEINFO" val="&lt;ThreeDShapeInfo&gt;&lt;uuid val=&quot;{C036D5F4-3CBC-47D8-8C50-E1332A80C097}&quot;/&gt;&lt;isInvalidForFieldText val=&quot;0&quot;/&gt;&lt;Image&gt;&lt;filename val=&quot;C:\Users\delroy\AppData\Local\Temp\CP230767515234Session\CPTrustFolder230767515234\PPTImport230769297656\data\asimages\{C036D5F4-3CBC-47D8-8C50-E1332A80C097}_3.png&quot;/&gt;&lt;left val=&quot;233&quot;/&gt;&lt;top val=&quot;100&quot;/&gt;&lt;width val=&quot;813&quot;/&gt;&lt;height val=&quot;126&quot;/&gt;&lt;hasText val=&quot;1&quot;/&gt;&lt;/Image&gt;&lt;/ThreeDShapeInfo&gt;"/>
</p:tagLst>
</file>

<file path=ppt/tags/tag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9&quot;/&gt;&lt;lineCharCount val=&quot;2&quot;/&gt;&lt;lineCharCount val=&quot;29&quot;/&gt;&lt;lineCharCount val=&quot;8&quot;/&gt;&lt;lineCharCount val=&quot;1&quot;/&gt;&lt;/TableIndex&gt;&lt;/ShapeTextInfo&gt;"/>
  <p:tag name="HTML_SHAPEINFO" val="&lt;ThreeDShapeInfo&gt;&lt;uuid val=&quot;{CAD1D023-EBE8-4193-9226-0B756AF076D1}&quot;/&gt;&lt;isInvalidForFieldText val=&quot;0&quot;/&gt;&lt;Image&gt;&lt;filename val=&quot;C:\Users\delroy\AppData\Local\Temp\CP230767515234Session\CPTrustFolder230767515234\PPTImport230769297656\data\asimages\{CAD1D023-EBE8-4193-9226-0B756AF076D1}_3.png&quot;/&gt;&lt;left val=&quot;664&quot;/&gt;&lt;top val=&quot;313&quot;/&gt;&lt;width val=&quot;458&quot;/&gt;&lt;height val=&quot;167&quot;/&gt;&lt;hasText val=&quot;1&quot;/&gt;&lt;/Image&gt;&lt;/ThreeDShapeInfo&gt;"/>
</p:tagLst>
</file>

<file path=ppt/tags/tag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68&quot;/&gt;&lt;lineCharCount val=&quot;65&quot;/&gt;&lt;lineCharCount val=&quot;57&quot;/&gt;&lt;/TableIndex&gt;&lt;/ShapeTextInfo&gt;"/>
  <p:tag name="HTML_SHAPEINFO" val="&lt;ThreeDShapeInfo&gt;&lt;uuid val=&quot;{5B402328-BD84-46D3-8B67-F6B5AA273E78}&quot;/&gt;&lt;isInvalidForFieldText val=&quot;0&quot;/&gt;&lt;Image&gt;&lt;filename val=&quot;C:\Users\delroy\AppData\Local\Temp\CP230767515234Session\CPTrustFolder230767515234\PPTImport230769297656\data\asimages\{5B402328-BD84-46D3-8B67-F6B5AA273E78}_3.png&quot;/&gt;&lt;left val=&quot;277&quot;/&gt;&lt;top val=&quot;490&quot;/&gt;&lt;width val=&quot;730&quot;/&gt;&lt;height val=&quot;109&quot;/&gt;&lt;hasText val=&quot;1&quot;/&gt;&lt;/Image&gt;&lt;/ThreeDShapeInfo&gt;"/>
</p:tagLst>
</file>

<file path=ppt/tags/tag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5&quot;/&gt;&lt;/TableIndex&gt;&lt;/ShapeTextInfo&gt;"/>
  <p:tag name="HTML_SHAPEINFO" val="&lt;ThreeDShapeInfo&gt;&lt;uuid val=&quot;{8FA9112F-00AA-46DA-AD64-46DFBD1206C9}&quot;/&gt;&lt;isInvalidForFieldText val=&quot;0&quot;/&gt;&lt;Image&gt;&lt;filename val=&quot;C:\Users\delroy\AppData\Local\Temp\CP230767515234Session\CPTrustFolder230767515234\PPTImport230769297656\data\asimages\{8FA9112F-00AA-46DA-AD64-46DFBD1206C9}_4.png&quot;/&gt;&lt;left val=&quot;167&quot;/&gt;&lt;top val=&quot;447&quot;/&gt;&lt;width val=&quot;945&quot;/&gt;&lt;height val=&quot;134&quot;/&gt;&lt;hasText val=&quot;1&quot;/&gt;&lt;/Image&gt;&lt;/ThreeDShapeInfo&gt;"/>
</p:tagLst>
</file>

<file path=ppt/tags/tag39.xml><?xml version="1.0" encoding="utf-8"?>
<p:tagLst xmlns:a="http://schemas.openxmlformats.org/drawingml/2006/main" xmlns:r="http://schemas.openxmlformats.org/officeDocument/2006/relationships" xmlns:p="http://schemas.openxmlformats.org/presentationml/2006/main">
  <p:tag name="PRESENTER_SHAPEINFO" val="&lt;ThreeDShapeInfo&gt;&lt;uuid val=&quot;{10F37C59-A0F8-4CB1-B5F2-B662E0B76CD3}&quot;/&gt;&lt;isInvalidForFieldText val=&quot;0&quot;/&gt;&lt;Image&gt;&lt;filename val=&quot;C:\Users\delroy\AppData\Local\Temp\CP230767515234Session\CPTrustFolder230767515234\PPTImport230769297656\data\asimages\{10F37C59-A0F8-4CB1-B5F2-B662E0B76CD3}_4.png&quot;/&gt;&lt;left val=&quot;668&quot;/&gt;&lt;top val=&quot;72&quot;/&gt;&lt;width val=&quot;452&quot;/&gt;&lt;height val=&quot;328&quot;/&gt;&lt;hasText val=&quot;1&quot;/&gt;&lt;/Image&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xml><?xml version="1.0" encoding="utf-8"?>
<p:tagLst xmlns:a="http://schemas.openxmlformats.org/drawingml/2006/main" xmlns:r="http://schemas.openxmlformats.org/officeDocument/2006/relationships" xmlns:p="http://schemas.openxmlformats.org/presentationml/2006/main">
  <p:tag name="PRESENTER_SHAPEINFO" val="&lt;ThreeDShapeInfo&gt;&lt;uuid val=&quot;{C3808532-A6D5-46A8-AB99-7A69BC05A00C}&quot;/&gt;&lt;isInvalidForFieldText val=&quot;0&quot;/&gt;&lt;Image&gt;&lt;filename val=&quot;C:\Users\delroy\AppData\Local\Temp\CP230767515234Session\CPTrustFolder230767515234\PPTImport230769297656\data\asimages\{C3808532-A6D5-46A8-AB99-7A69BC05A00C}_4.png&quot;/&gt;&lt;left val=&quot;159&quot;/&gt;&lt;top val=&quot;168&quot;/&gt;&lt;width val=&quot;452&quot;/&gt;&lt;height val=&quot;126&quot;/&gt;&lt;hasText val=&quot;1&quot;/&gt;&lt;/Image&gt;&lt;/ThreeDShapeInfo&gt;"/>
</p:tagLst>
</file>

<file path=ppt/tags/tag4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1&quot;/&gt;&lt;/TableIndex&gt;&lt;/ShapeTextInfo&gt;"/>
  <p:tag name="HTML_SHAPEINFO" val="&lt;ThreeDShapeInfo&gt;&lt;uuid val=&quot;{BD4F7055-24F8-4E3C-86E4-7F7679EFD5C3}&quot;/&gt;&lt;isInvalidForFieldText val=&quot;0&quot;/&gt;&lt;Image&gt;&lt;filename val=&quot;C:\Users\delroy\AppData\Local\Temp\CP230767515234Session\CPTrustFolder230767515234\PPTImport230769297656\data\asimages\{BD4F7055-24F8-4E3C-86E4-7F7679EFD5C3}_5.png&quot;/&gt;&lt;left val=&quot;165&quot;/&gt;&lt;top val=&quot;242&quot;/&gt;&lt;width val=&quot;449&quot;/&gt;&lt;height val=&quot;85&quot;/&gt;&lt;hasText val=&quot;1&quot;/&gt;&lt;/Image&gt;&lt;/ThreeDShapeInfo&gt;"/>
</p:tagLst>
</file>

<file path=ppt/tags/tag4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12&quot;/&gt;&lt;lineCharCount val=&quot;2&quot;/&gt;&lt;lineCharCount val=&quot;13&quot;/&gt;&lt;lineCharCount val=&quot;27&quot;/&gt;&lt;lineCharCount val=&quot;12&quot;/&gt;&lt;lineCharCount val=&quot;31&quot;/&gt;&lt;lineCharCount val=&quot;2&quot;/&gt;&lt;/TableIndex&gt;&lt;/ShapeTextInfo&gt;"/>
  <p:tag name="HTML_SHAPEINFO" val="&lt;ThreeDShapeInfo&gt;&lt;uuid val=&quot;{E205CCF8-6A60-447C-BAE5-D677791B5D3E}&quot;/&gt;&lt;isInvalidForFieldText val=&quot;0&quot;/&gt;&lt;Image&gt;&lt;filename val=&quot;C:\Users\delroy\AppData\Local\Temp\CP230767515234Session\CPTrustFolder230767515234\PPTImport230769297656\data\asimages\{E205CCF8-6A60-447C-BAE5-D677791B5D3E}_5.png&quot;/&gt;&lt;left val=&quot;160&quot;/&gt;&lt;top val=&quot;323&quot;/&gt;&lt;width val=&quot;454&quot;/&gt;&lt;height val=&quot;287&quot;/&gt;&lt;hasText val=&quot;1&quot;/&gt;&lt;/Image&gt;&lt;/ThreeDShapeInfo&gt;"/>
</p:tagLst>
</file>

<file path=ppt/tags/tag4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14&quot;/&gt;&lt;lineCharCount val=&quot;2&quot;/&gt;&lt;lineCharCount val=&quot;22&quot;/&gt;&lt;lineCharCount val=&quot;18&quot;/&gt;&lt;lineCharCount val=&quot;2&quot;/&gt;&lt;/TableIndex&gt;&lt;/ShapeTextInfo&gt;"/>
  <p:tag name="HTML_SHAPEINFO" val="&lt;ThreeDShapeInfo&gt;&lt;uuid val=&quot;{1FE2855A-BA1D-4CF9-B1CF-703342AAEB45}&quot;/&gt;&lt;isInvalidForFieldText val=&quot;0&quot;/&gt;&lt;Image&gt;&lt;filename val=&quot;C:\Users\delroy\AppData\Local\Temp\CP230767515234Session\CPTrustFolder230767515234\PPTImport230769297656\data\asimages\{1FE2855A-BA1D-4CF9-B1CF-703342AAEB45}_5.png&quot;/&gt;&lt;left val=&quot;659&quot;/&gt;&lt;top val=&quot;323&quot;/&gt;&lt;width val=&quot;452&quot;/&gt;&lt;height val=&quot;279&quot;/&gt;&lt;hasText val=&quot;1&quot;/&gt;&lt;/Image&gt;&lt;/ThreeDShapeInfo&gt;"/>
</p:tagLst>
</file>

<file path=ppt/tags/tag4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 name="HTML_SHAPEINFO" val="&lt;ThreeDShapeInfo&gt;&lt;uuid val=&quot;{6FD5D6F7-8DAD-4DB4-9307-A9E234C894D1}&quot;/&gt;&lt;isInvalidForFieldText val=&quot;0&quot;/&gt;&lt;Image&gt;&lt;filename val=&quot;C:\Users\delroy\AppData\Local\Temp\CP230767515234Session\CPTrustFolder230767515234\PPTImport230769297656\data\asimages\{6FD5D6F7-8DAD-4DB4-9307-A9E234C894D1}_5.png&quot;/&gt;&lt;left val=&quot;664&quot;/&gt;&lt;top val=&quot;242&quot;/&gt;&lt;width val=&quot;449&quot;/&gt;&lt;height val=&quot;85&quot;/&gt;&lt;hasText val=&quot;1&quot;/&gt;&lt;/Image&gt;&lt;/ThreeDShapeInfo&gt;"/>
</p:tagLst>
</file>

<file path=ppt/tags/tag4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28&quot;/&gt;&lt;/TableIndex&gt;&lt;/ShapeTextInfo&gt;"/>
  <p:tag name="HTML_SHAPEINFO" val="&lt;ThreeDShapeInfo&gt;&lt;uuid val=&quot;{17847DD0-68BB-406B-BFDD-3C4AF49221C3}&quot;/&gt;&lt;isInvalidForFieldText val=&quot;0&quot;/&gt;&lt;Image&gt;&lt;filename val=&quot;C:\Users\delroy\AppData\Local\Temp\CP230767515234Session\CPTrustFolder230767515234\PPTImport230769297656\data\asimages\{17847DD0-68BB-406B-BFDD-3C4AF49221C3}_5.png&quot;/&gt;&lt;left val=&quot;233&quot;/&gt;&lt;top val=&quot;100&quot;/&gt;&lt;width val=&quot;813&quot;/&gt;&lt;height val=&quot;126&quot;/&gt;&lt;hasText val=&quot;1&quot;/&gt;&lt;/Image&gt;&lt;/ThreeDShapeInfo&gt;"/>
</p:tagLst>
</file>

<file path=ppt/tags/tag4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5&quot;/&gt;&lt;/TableIndex&gt;&lt;/ShapeTextInfo&gt;"/>
  <p:tag name="HTML_SHAPEINFO" val="&lt;ThreeDShapeInfo&gt;&lt;uuid val=&quot;{C1DEDFC5-B00E-44AA-91FC-124E5C63D130}&quot;/&gt;&lt;isInvalidForFieldText val=&quot;0&quot;/&gt;&lt;Image&gt;&lt;filename val=&quot;C:\Users\delroy\AppData\Local\Temp\CP230767515234Session\CPTrustFolder230767515234\PPTImport230769297656\data\asimages\{C1DEDFC5-B00E-44AA-91FC-124E5C63D130}_6.png&quot;/&gt;&lt;left val=&quot;233&quot;/&gt;&lt;top val=&quot;100&quot;/&gt;&lt;width val=&quot;813&quot;/&gt;&lt;height val=&quot;126&quot;/&gt;&lt;hasText val=&quot;1&quot;/&gt;&lt;/Image&gt;&lt;/ThreeDShapeInfo&gt;"/>
</p:tagLst>
</file>

<file path=ppt/tags/tag4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4&quot;/&gt;&lt;lineCharCount val=&quot;9&quot;/&gt;&lt;lineCharCount val=&quot;2&quot;/&gt;&lt;lineCharCount val=&quot;24&quot;/&gt;&lt;lineCharCount val=&quot;1&quot;/&gt;&lt;/TableIndex&gt;&lt;/ShapeTextInfo&gt;"/>
  <p:tag name="HTML_SHAPEINFO" val="&lt;ThreeDShapeInfo&gt;&lt;uuid val=&quot;{95B30145-6E0B-484E-927A-87BF53BF656F}&quot;/&gt;&lt;isInvalidForFieldText val=&quot;0&quot;/&gt;&lt;Image&gt;&lt;filename val=&quot;C:\Users\delroy\AppData\Local\Temp\CP230767515234Session\CPTrustFolder230767515234\PPTImport230769297656\data\asimages\{95B30145-6E0B-484E-927A-87BF53BF656F}_6.png&quot;/&gt;&lt;left val=&quot;160&quot;/&gt;&lt;top val=&quot;273&quot;/&gt;&lt;width val=&quot;454&quot;/&gt;&lt;height val=&quot;329&quot;/&gt;&lt;hasText val=&quot;1&quot;/&gt;&lt;/Image&gt;&lt;/ThreeDShapeInfo&gt;"/>
</p:tagLst>
</file>

<file path=ppt/tags/tag4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9&quot;/&gt;&lt;lineCharCount val=&quot;2&quot;/&gt;&lt;lineCharCount val=&quot;40&quot;/&gt;&lt;lineCharCount val=&quot;15&quot;/&gt;&lt;lineCharCount val=&quot;1&quot;/&gt;&lt;/TableIndex&gt;&lt;/ShapeTextInfo&gt;"/>
  <p:tag name="HTML_SHAPEINFO" val="&lt;ThreeDShapeInfo&gt;&lt;uuid val=&quot;{52FA3624-4F08-46BC-91EC-81F5BE19AC2F}&quot;/&gt;&lt;isInvalidForFieldText val=&quot;0&quot;/&gt;&lt;Image&gt;&lt;filename val=&quot;C:\Users\delroy\AppData\Local\Temp\CP230767515234Session\CPTrustFolder230767515234\PPTImport230769297656\data\asimages\{52FA3624-4F08-46BC-91EC-81F5BE19AC2F}_6.png&quot;/&gt;&lt;left val=&quot;605&quot;/&gt;&lt;top val=&quot;273&quot;/&gt;&lt;width val=&quot;546&quot;/&gt;&lt;height val=&quot;329&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1308</TotalTime>
  <Words>987</Words>
  <Application>Microsoft Office PowerPoint</Application>
  <PresentationFormat>Widescreen</PresentationFormat>
  <Paragraphs>77</Paragraphs>
  <Slides>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Consolas</vt:lpstr>
      <vt:lpstr>Gill Sans MT</vt:lpstr>
      <vt:lpstr>Parcel</vt:lpstr>
      <vt:lpstr>Destructors</vt:lpstr>
      <vt:lpstr>Constructors and Destructors</vt:lpstr>
      <vt:lpstr>Memory leaks</vt:lpstr>
      <vt:lpstr>Where Destructors Do Help</vt:lpstr>
      <vt:lpstr>the fundamentals of object construction and destruction</vt:lpstr>
      <vt:lpstr>Implicit Destructor Calls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Destructors</dc:title>
  <dc:creator>Delroy Brinkerhoff</dc:creator>
  <cp:lastModifiedBy>Delroy Brinkerhoff</cp:lastModifiedBy>
  <cp:revision>27</cp:revision>
  <dcterms:created xsi:type="dcterms:W3CDTF">2016-07-13T22:03:45Z</dcterms:created>
  <dcterms:modified xsi:type="dcterms:W3CDTF">2023-05-21T16:27:26Z</dcterms:modified>
</cp:coreProperties>
</file>