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2.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3.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4.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5.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8" r:id="rId3"/>
    <p:sldId id="264" r:id="rId4"/>
    <p:sldId id="265" r:id="rId5"/>
    <p:sldId id="263" r:id="rId6"/>
    <p:sldId id="26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80CF9-2119-4E05-9DEE-F7C3A116A67B}" type="datetimeFigureOut">
              <a:rPr lang="en-US" smtClean="0"/>
              <a:t>5/18/2023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31E92D-AC7B-4177-952C-FC27C3B09575}" type="slidenum">
              <a:rPr lang="en-US" smtClean="0"/>
              <a:t>‹#›</a:t>
            </a:fld>
            <a:endParaRPr lang="en-US" dirty="0"/>
          </a:p>
        </p:txBody>
      </p:sp>
    </p:spTree>
    <p:extLst>
      <p:ext uri="{BB962C8B-B14F-4D97-AF65-F5344CB8AC3E}">
        <p14:creationId xmlns:p14="http://schemas.microsoft.com/office/powerpoint/2010/main" val="1916769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Aggregation and composition are both whole-part relationships and, therefore, quite similar. Once a program establishes an aggregation relationship between two classes, it uses the relationship similarly to composition. Only a slight change in syntax, accommodating aggregation’s pointer implementation, is needed. Reinforcing the similarities between the two relationships, we revisit the composition examples, altered to illustrate aggregation.</a:t>
            </a:r>
          </a:p>
          <a:p>
            <a:endParaRPr lang="en-US" dirty="0"/>
          </a:p>
        </p:txBody>
      </p:sp>
      <p:sp>
        <p:nvSpPr>
          <p:cNvPr id="4" name="Slide Number Placeholder 3"/>
          <p:cNvSpPr>
            <a:spLocks noGrp="1"/>
          </p:cNvSpPr>
          <p:nvPr>
            <p:ph type="sldNum" sz="quarter" idx="5"/>
          </p:nvPr>
        </p:nvSpPr>
        <p:spPr/>
        <p:txBody>
          <a:bodyPr/>
          <a:lstStyle/>
          <a:p>
            <a:fld id="{D531E92D-AC7B-4177-952C-FC27C3B09575}" type="slidenum">
              <a:rPr lang="en-US" smtClean="0"/>
              <a:t>1</a:t>
            </a:fld>
            <a:endParaRPr lang="en-US" dirty="0"/>
          </a:p>
        </p:txBody>
      </p:sp>
    </p:spTree>
    <p:extLst>
      <p:ext uri="{BB962C8B-B14F-4D97-AF65-F5344CB8AC3E}">
        <p14:creationId xmlns:p14="http://schemas.microsoft.com/office/powerpoint/2010/main" val="4079918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PalNumber class must determine if a sequence of digits forms a palindrome. The class manages the digits as an aggregated string named pal, implemented with a pointer. PalNumber uses the string by sending it messages, that is, by calling some of its member functions. The arrow operator replaces the dot operator appearing in the composition example.</a:t>
            </a:r>
          </a:p>
          <a:p>
            <a:endParaRPr lang="en-US" dirty="0"/>
          </a:p>
        </p:txBody>
      </p:sp>
      <p:sp>
        <p:nvSpPr>
          <p:cNvPr id="4" name="Slide Number Placeholder 3"/>
          <p:cNvSpPr>
            <a:spLocks noGrp="1"/>
          </p:cNvSpPr>
          <p:nvPr>
            <p:ph type="sldNum" sz="quarter" idx="5"/>
          </p:nvPr>
        </p:nvSpPr>
        <p:spPr/>
        <p:txBody>
          <a:bodyPr/>
          <a:lstStyle/>
          <a:p>
            <a:fld id="{D531E92D-AC7B-4177-952C-FC27C3B09575}" type="slidenum">
              <a:rPr lang="en-US" smtClean="0"/>
              <a:t>2</a:t>
            </a:fld>
            <a:endParaRPr lang="en-US" dirty="0"/>
          </a:p>
        </p:txBody>
      </p:sp>
    </p:spTree>
    <p:extLst>
      <p:ext uri="{BB962C8B-B14F-4D97-AF65-F5344CB8AC3E}">
        <p14:creationId xmlns:p14="http://schemas.microsoft.com/office/powerpoint/2010/main" val="1420924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Again, we add a display function to demonstrate using aggregation in programs with multiple classes and relationships. The Student display function calls the Person display, which calls the Address display. You can generalize the calling syntax to functions more complex than display.</a:t>
            </a:r>
          </a:p>
          <a:p>
            <a:endParaRPr lang="en-US" dirty="0"/>
          </a:p>
        </p:txBody>
      </p:sp>
      <p:sp>
        <p:nvSpPr>
          <p:cNvPr id="4" name="Slide Number Placeholder 3"/>
          <p:cNvSpPr>
            <a:spLocks noGrp="1"/>
          </p:cNvSpPr>
          <p:nvPr>
            <p:ph type="sldNum" sz="quarter" idx="5"/>
          </p:nvPr>
        </p:nvSpPr>
        <p:spPr/>
        <p:txBody>
          <a:bodyPr/>
          <a:lstStyle/>
          <a:p>
            <a:fld id="{D531E92D-AC7B-4177-952C-FC27C3B09575}" type="slidenum">
              <a:rPr lang="en-US" smtClean="0"/>
              <a:t>3</a:t>
            </a:fld>
            <a:endParaRPr lang="en-US" dirty="0"/>
          </a:p>
        </p:txBody>
      </p:sp>
    </p:spTree>
    <p:extLst>
      <p:ext uri="{BB962C8B-B14F-4D97-AF65-F5344CB8AC3E}">
        <p14:creationId xmlns:p14="http://schemas.microsoft.com/office/powerpoint/2010/main" val="1947284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Only two changes to the composition version, reflecting the switch to pointers, are needed to illustrate the aggregation portion of the example. </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chain of display function calls begins when the program calls the Student’s display function. The Student display function calls the Person display using the inheritance relationship between the two classes. Then, the Person display function calls the address display. Equivalently, we can say that a Student object sends the display message to a Person object, which sends a display message to an Address object.</a:t>
            </a:r>
          </a:p>
          <a:p>
            <a:endParaRPr lang="en-US" dirty="0"/>
          </a:p>
        </p:txBody>
      </p:sp>
      <p:sp>
        <p:nvSpPr>
          <p:cNvPr id="4" name="Slide Number Placeholder 3"/>
          <p:cNvSpPr>
            <a:spLocks noGrp="1"/>
          </p:cNvSpPr>
          <p:nvPr>
            <p:ph type="sldNum" sz="quarter" idx="5"/>
          </p:nvPr>
        </p:nvSpPr>
        <p:spPr/>
        <p:txBody>
          <a:bodyPr/>
          <a:lstStyle/>
          <a:p>
            <a:fld id="{D531E92D-AC7B-4177-952C-FC27C3B09575}" type="slidenum">
              <a:rPr lang="en-US" smtClean="0"/>
              <a:t>4</a:t>
            </a:fld>
            <a:endParaRPr lang="en-US" dirty="0"/>
          </a:p>
        </p:txBody>
      </p:sp>
    </p:spTree>
    <p:extLst>
      <p:ext uri="{BB962C8B-B14F-4D97-AF65-F5344CB8AC3E}">
        <p14:creationId xmlns:p14="http://schemas.microsoft.com/office/powerpoint/2010/main" val="3441633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final example moves the aggregation relationship from the superclass to the subclass. We begin following the chain of display function calls when the program sends the display message to an Owner object.</a:t>
            </a:r>
          </a:p>
          <a:p>
            <a:endParaRPr lang="en-US" dirty="0"/>
          </a:p>
        </p:txBody>
      </p:sp>
      <p:sp>
        <p:nvSpPr>
          <p:cNvPr id="4" name="Slide Number Placeholder 3"/>
          <p:cNvSpPr>
            <a:spLocks noGrp="1"/>
          </p:cNvSpPr>
          <p:nvPr>
            <p:ph type="sldNum" sz="quarter" idx="5"/>
          </p:nvPr>
        </p:nvSpPr>
        <p:spPr/>
        <p:txBody>
          <a:bodyPr/>
          <a:lstStyle/>
          <a:p>
            <a:fld id="{D531E92D-AC7B-4177-952C-FC27C3B09575}" type="slidenum">
              <a:rPr lang="en-US" smtClean="0"/>
              <a:t>5</a:t>
            </a:fld>
            <a:endParaRPr lang="en-US" dirty="0"/>
          </a:p>
        </p:txBody>
      </p:sp>
    </p:spTree>
    <p:extLst>
      <p:ext uri="{BB962C8B-B14F-4D97-AF65-F5344CB8AC3E}">
        <p14:creationId xmlns:p14="http://schemas.microsoft.com/office/powerpoint/2010/main" val="1146080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Owner class demonstrates the typical changes needed to support aggregation’s pointers. When the program sends the display message to an Owner object, it passes it to its super and part objects.</a:t>
            </a:r>
          </a:p>
          <a:p>
            <a:endParaRPr lang="en-US" dirty="0"/>
          </a:p>
        </p:txBody>
      </p:sp>
      <p:sp>
        <p:nvSpPr>
          <p:cNvPr id="4" name="Slide Number Placeholder 3"/>
          <p:cNvSpPr>
            <a:spLocks noGrp="1"/>
          </p:cNvSpPr>
          <p:nvPr>
            <p:ph type="sldNum" sz="quarter" idx="5"/>
          </p:nvPr>
        </p:nvSpPr>
        <p:spPr/>
        <p:txBody>
          <a:bodyPr/>
          <a:lstStyle/>
          <a:p>
            <a:fld id="{D531E92D-AC7B-4177-952C-FC27C3B09575}" type="slidenum">
              <a:rPr lang="en-US" smtClean="0"/>
              <a:t>6</a:t>
            </a:fld>
            <a:endParaRPr lang="en-US" dirty="0"/>
          </a:p>
        </p:txBody>
      </p:sp>
    </p:spTree>
    <p:extLst>
      <p:ext uri="{BB962C8B-B14F-4D97-AF65-F5344CB8AC3E}">
        <p14:creationId xmlns:p14="http://schemas.microsoft.com/office/powerpoint/2010/main" val="24859108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5/18/2023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5/18/2023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5/18/2023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5/18/2023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5/18/2023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1.xml"/><Relationship Id="rId7" Type="http://schemas.openxmlformats.org/officeDocument/2006/relationships/image" Target="../media/image2.sv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1.png"/><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image" Target="../media/image4.sv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3.png"/><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notesSlide" Target="../notesSlides/notesSlide4.xml"/><Relationship Id="rId4"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image" Target="../media/image6.sv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5.png"/><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notesSlide" Target="../notesSlides/notesSlide6.xml"/><Relationship Id="rId4"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Using Aggregation:</a:t>
            </a:r>
            <a:br>
              <a:rPr lang="en-US" dirty="0"/>
            </a:br>
            <a:r>
              <a:rPr lang="en-US" dirty="0"/>
              <a:t>Whole-Part With Pointers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The whole sends messages to (i.e., calls functions in) its parts</a:t>
            </a:r>
          </a:p>
          <a:p>
            <a:endParaRPr lang="en-US" dirty="0"/>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22F899-EA2E-468E-921E-007A9CE00B2F}"/>
              </a:ext>
            </a:extLst>
          </p:cNvPr>
          <p:cNvSpPr>
            <a:spLocks noGrp="1"/>
          </p:cNvSpPr>
          <p:nvPr>
            <p:ph type="title"/>
            <p:custDataLst>
              <p:tags r:id="rId1"/>
            </p:custDataLst>
          </p:nvPr>
        </p:nvSpPr>
        <p:spPr bwMode="black">
          <a:xfrm>
            <a:off x="2231136" y="964692"/>
            <a:ext cx="3631692"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Using Simple Aggregation</a:t>
            </a:r>
          </a:p>
        </p:txBody>
      </p:sp>
      <p:sp>
        <p:nvSpPr>
          <p:cNvPr id="13" name="TextBox 12">
            <a:extLst>
              <a:ext uri="{FF2B5EF4-FFF2-40B4-BE49-F238E27FC236}">
                <a16:creationId xmlns:a16="http://schemas.microsoft.com/office/drawing/2014/main" id="{1661AACE-6602-4A91-852E-8B504CBA4BC9}"/>
              </a:ext>
            </a:extLst>
          </p:cNvPr>
          <p:cNvSpPr txBox="1"/>
          <p:nvPr>
            <p:custDataLst>
              <p:tags r:id="rId2"/>
            </p:custDataLst>
          </p:nvPr>
        </p:nvSpPr>
        <p:spPr>
          <a:xfrm>
            <a:off x="7145123" y="1329550"/>
            <a:ext cx="2952620" cy="4401205"/>
          </a:xfrm>
          <a:prstGeom prst="rect">
            <a:avLst/>
          </a:prstGeom>
          <a:noFill/>
        </p:spPr>
        <p:txBody>
          <a:bodyPr wrap="square" rtlCol="0">
            <a:spAutoFit/>
          </a:bodyPr>
          <a:lstStyle/>
          <a:p>
            <a:r>
              <a:rPr lang="en-US" sz="1400" dirty="0">
                <a:latin typeface="Consolas" panose="020B0609020204030204" pitchFamily="49" charset="0"/>
              </a:rPr>
              <a:t>class string</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int length() { ... }</a:t>
            </a:r>
          </a:p>
          <a:p>
            <a:r>
              <a:rPr lang="en-US" sz="1400" dirty="0">
                <a:latin typeface="Consolas" panose="020B0609020204030204" pitchFamily="49" charset="0"/>
              </a:rPr>
              <a:t>	int find() { ... }</a:t>
            </a:r>
          </a:p>
          <a:p>
            <a:r>
              <a:rPr lang="en-US" sz="1400" dirty="0">
                <a:latin typeface="Consolas" panose="020B0609020204030204" pitchFamily="49" charset="0"/>
              </a:rPr>
              <a:t>	int rfind() { ... }</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class PalNumber</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string</a:t>
            </a:r>
            <a:r>
              <a:rPr lang="en-US" sz="1400" dirty="0">
                <a:solidFill>
                  <a:srgbClr val="FF0000"/>
                </a:solidFill>
                <a:latin typeface="Consolas" panose="020B0609020204030204" pitchFamily="49" charset="0"/>
              </a:rPr>
              <a:t>*</a:t>
            </a:r>
            <a:r>
              <a:rPr lang="en-US" sz="1400" dirty="0">
                <a:latin typeface="Consolas" panose="020B0609020204030204" pitchFamily="49" charset="0"/>
              </a:rPr>
              <a:t> pal;</a:t>
            </a:r>
          </a:p>
          <a:p>
            <a:r>
              <a:rPr lang="en-US" sz="1400" dirty="0">
                <a:latin typeface="Consolas" panose="020B0609020204030204" pitchFamily="49" charset="0"/>
              </a:rPr>
              <a:t>  public:</a:t>
            </a:r>
          </a:p>
          <a:p>
            <a:r>
              <a:rPr lang="en-US" sz="1400" dirty="0">
                <a:latin typeface="Consolas" panose="020B0609020204030204" pitchFamily="49" charset="0"/>
              </a:rPr>
              <a:t>	bool isPal()</a:t>
            </a:r>
          </a:p>
          <a:p>
            <a:r>
              <a:rPr lang="en-US" sz="1400" dirty="0">
                <a:latin typeface="Consolas" panose="020B0609020204030204" pitchFamily="49" charset="0"/>
              </a:rPr>
              <a:t>	{</a:t>
            </a:r>
          </a:p>
          <a:p>
            <a:r>
              <a:rPr lang="en-US" sz="1400" dirty="0">
                <a:latin typeface="Consolas" panose="020B0609020204030204" pitchFamily="49" charset="0"/>
              </a:rPr>
              <a:t>		pal</a:t>
            </a:r>
            <a:r>
              <a:rPr lang="en-US" sz="1400" dirty="0">
                <a:solidFill>
                  <a:srgbClr val="FF0000"/>
                </a:solidFill>
                <a:latin typeface="Consolas" panose="020B0609020204030204" pitchFamily="49" charset="0"/>
              </a:rPr>
              <a:t>-&gt;</a:t>
            </a:r>
            <a:r>
              <a:rPr lang="en-US" sz="1400" dirty="0">
                <a:latin typeface="Consolas" panose="020B0609020204030204" pitchFamily="49" charset="0"/>
              </a:rPr>
              <a:t>length() ...</a:t>
            </a:r>
          </a:p>
          <a:p>
            <a:r>
              <a:rPr lang="en-US" sz="1400" dirty="0">
                <a:latin typeface="Consolas" panose="020B0609020204030204" pitchFamily="49" charset="0"/>
              </a:rPr>
              <a:t>		pal</a:t>
            </a:r>
            <a:r>
              <a:rPr lang="en-US" sz="1400" dirty="0">
                <a:solidFill>
                  <a:srgbClr val="FF0000"/>
                </a:solidFill>
                <a:latin typeface="Consolas" panose="020B0609020204030204" pitchFamily="49" charset="0"/>
              </a:rPr>
              <a:t>-&gt;</a:t>
            </a:r>
            <a:r>
              <a:rPr lang="en-US" sz="1400" dirty="0">
                <a:latin typeface="Consolas" panose="020B0609020204030204" pitchFamily="49" charset="0"/>
              </a:rPr>
              <a:t>find() ...</a:t>
            </a:r>
          </a:p>
          <a:p>
            <a:r>
              <a:rPr lang="en-US" sz="1400" dirty="0">
                <a:latin typeface="Consolas" panose="020B0609020204030204" pitchFamily="49" charset="0"/>
              </a:rPr>
              <a:t>		pal</a:t>
            </a:r>
            <a:r>
              <a:rPr lang="en-US" sz="1400" dirty="0">
                <a:solidFill>
                  <a:srgbClr val="FF0000"/>
                </a:solidFill>
                <a:latin typeface="Consolas" panose="020B0609020204030204" pitchFamily="49" charset="0"/>
              </a:rPr>
              <a:t>-&gt;</a:t>
            </a:r>
            <a:r>
              <a:rPr lang="en-US" sz="1400" dirty="0">
                <a:latin typeface="Consolas" panose="020B0609020204030204" pitchFamily="49" charset="0"/>
              </a:rPr>
              <a:t>rfind() ...</a:t>
            </a:r>
          </a:p>
          <a:p>
            <a:r>
              <a:rPr lang="en-US" sz="1400" dirty="0">
                <a:latin typeface="Consolas" panose="020B0609020204030204" pitchFamily="49" charset="0"/>
              </a:rPr>
              <a:t>	}</a:t>
            </a:r>
          </a:p>
          <a:p>
            <a:r>
              <a:rPr lang="en-US" sz="1400" dirty="0">
                <a:latin typeface="Consolas" panose="020B0609020204030204" pitchFamily="49" charset="0"/>
              </a:rPr>
              <a:t>};</a:t>
            </a:r>
          </a:p>
        </p:txBody>
      </p:sp>
      <p:pic>
        <p:nvPicPr>
          <p:cNvPr id="6" name="Content Placeholder 5">
            <a:extLst>
              <a:ext uri="{FF2B5EF4-FFF2-40B4-BE49-F238E27FC236}">
                <a16:creationId xmlns:a16="http://schemas.microsoft.com/office/drawing/2014/main" id="{36C0EB95-643F-E92C-F6B6-540E63E7072A}"/>
              </a:ext>
            </a:extLst>
          </p:cNvPr>
          <p:cNvPicPr>
            <a:picLocks noGrp="1" noChangeAspect="1"/>
          </p:cNvPicPr>
          <p:nvPr>
            <p:ph sz="half"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240755" y="3179379"/>
            <a:ext cx="3712877" cy="1676783"/>
          </a:xfrm>
        </p:spPr>
      </p:pic>
    </p:spTree>
    <p:extLst>
      <p:ext uri="{BB962C8B-B14F-4D97-AF65-F5344CB8AC3E}">
        <p14:creationId xmlns:p14="http://schemas.microsoft.com/office/powerpoint/2010/main" val="179820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82508F-7AEF-4F40-B378-40287CE9859B}"/>
              </a:ext>
            </a:extLst>
          </p:cNvPr>
          <p:cNvSpPr>
            <a:spLocks noGrp="1"/>
          </p:cNvSpPr>
          <p:nvPr>
            <p:ph type="title"/>
            <p:custDataLst>
              <p:tags r:id="rId2"/>
            </p:custDataLst>
          </p:nvPr>
        </p:nvSpPr>
        <p:spPr bwMode="black">
          <a:xfrm>
            <a:off x="2231136" y="964692"/>
            <a:ext cx="7729728" cy="1188720"/>
          </a:xfrm>
          <a:prstGeom prst="ellipse">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200" dirty="0"/>
              <a:t>Inheritance &amp; Aggregation(1)</a:t>
            </a:r>
          </a:p>
        </p:txBody>
      </p:sp>
      <p:pic>
        <p:nvPicPr>
          <p:cNvPr id="6" name="Content Placeholder 5">
            <a:extLst>
              <a:ext uri="{FF2B5EF4-FFF2-40B4-BE49-F238E27FC236}">
                <a16:creationId xmlns:a16="http://schemas.microsoft.com/office/drawing/2014/main" id="{CA7130E0-D306-A806-5BA1-5F486BEBDB49}"/>
              </a:ext>
            </a:extLst>
          </p:cNvPr>
          <p:cNvPicPr>
            <a:picLocks noGrp="1" noChangeAspect="1"/>
          </p:cNvPicPr>
          <p:nvPr>
            <p:ph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07598" y="2482596"/>
            <a:ext cx="6988477" cy="2930652"/>
          </a:xfrm>
          <a:prstGeom prst="rect">
            <a:avLst/>
          </a:prstGeom>
        </p:spPr>
      </p:pic>
    </p:spTree>
    <p:extLst>
      <p:ext uri="{BB962C8B-B14F-4D97-AF65-F5344CB8AC3E}">
        <p14:creationId xmlns:p14="http://schemas.microsoft.com/office/powerpoint/2010/main" val="4157240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72EE6-668C-4434-9960-3B6164EF2B85}"/>
              </a:ext>
            </a:extLst>
          </p:cNvPr>
          <p:cNvSpPr>
            <a:spLocks noGrp="1"/>
          </p:cNvSpPr>
          <p:nvPr>
            <p:ph type="title"/>
            <p:custDataLst>
              <p:tags r:id="rId1"/>
            </p:custDataLst>
          </p:nvPr>
        </p:nvSpPr>
        <p:spPr bwMode="black">
          <a:xfrm>
            <a:off x="6054574" y="964692"/>
            <a:ext cx="4652017" cy="1188720"/>
          </a:xfrm>
          <a:prstGeom prst="rect">
            <a:avLst/>
          </a:prstGeom>
          <a:solidFill>
            <a:srgbClr val="FFFFFF"/>
          </a:solidFill>
          <a:ln w="31750" cap="sq">
            <a:solidFill>
              <a:srgbClr val="404040"/>
            </a:solidFill>
            <a:miter lim="800000"/>
          </a:ln>
        </p:spPr>
        <p:txBody>
          <a:bodyPr/>
          <a:lstStyle/>
          <a:p>
            <a:r>
              <a:rPr lang="en-US" dirty="0"/>
              <a:t>Using aggregation with inheritance (1)</a:t>
            </a:r>
          </a:p>
        </p:txBody>
      </p:sp>
      <p:sp>
        <p:nvSpPr>
          <p:cNvPr id="3" name="TextBox 2">
            <a:extLst>
              <a:ext uri="{FF2B5EF4-FFF2-40B4-BE49-F238E27FC236}">
                <a16:creationId xmlns:a16="http://schemas.microsoft.com/office/drawing/2014/main" id="{B0B30AD9-587C-4508-B0ED-DBE3F6DBB2A6}"/>
              </a:ext>
            </a:extLst>
          </p:cNvPr>
          <p:cNvSpPr txBox="1"/>
          <p:nvPr>
            <p:custDataLst>
              <p:tags r:id="rId2"/>
            </p:custDataLst>
          </p:nvPr>
        </p:nvSpPr>
        <p:spPr>
          <a:xfrm>
            <a:off x="1924790" y="1328558"/>
            <a:ext cx="3947722" cy="4616648"/>
          </a:xfrm>
          <a:prstGeom prst="rect">
            <a:avLst/>
          </a:prstGeom>
          <a:noFill/>
        </p:spPr>
        <p:txBody>
          <a:bodyPr wrap="square" rtlCol="0">
            <a:spAutoFit/>
          </a:bodyPr>
          <a:lstStyle/>
          <a:p>
            <a:r>
              <a:rPr lang="en-US" sz="1400" dirty="0">
                <a:latin typeface="Consolas" panose="020B0609020204030204" pitchFamily="49" charset="0"/>
              </a:rPr>
              <a:t>class Address</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endParaRPr lang="en-US" sz="1400" b="1" dirty="0">
              <a:latin typeface="Consolas" panose="020B0609020204030204" pitchFamily="49" charset="0"/>
            </a:endParaRPr>
          </a:p>
          <a:p>
            <a:r>
              <a:rPr lang="en-US" sz="1400" dirty="0">
                <a:latin typeface="Consolas" panose="020B0609020204030204" pitchFamily="49" charset="0"/>
              </a:rPr>
              <a:t>	    cout &lt;&lt; city &lt;&lt; ", " &lt;&lt; endl;</a:t>
            </a:r>
          </a:p>
          <a:p>
            <a:r>
              <a:rPr lang="en-US" sz="1400" dirty="0">
                <a:latin typeface="Consolas" panose="020B0609020204030204" pitchFamily="49" charset="0"/>
              </a:rPr>
              <a:t>	}</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class Person</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Address</a:t>
            </a:r>
            <a:r>
              <a:rPr lang="en-US" sz="1400" dirty="0">
                <a:solidFill>
                  <a:srgbClr val="FF0000"/>
                </a:solidFill>
                <a:latin typeface="Consolas" panose="020B0609020204030204" pitchFamily="49" charset="0"/>
              </a:rPr>
              <a:t>*</a:t>
            </a:r>
            <a:r>
              <a:rPr lang="en-US" sz="1400" dirty="0">
                <a:latin typeface="Consolas" panose="020B0609020204030204" pitchFamily="49" charset="0"/>
              </a:rPr>
              <a:t> addr;</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cout &lt;&lt; name &lt;&lt; end;</a:t>
            </a:r>
          </a:p>
          <a:p>
            <a:r>
              <a:rPr lang="en-US" sz="1400" dirty="0">
                <a:latin typeface="Consolas" panose="020B0609020204030204" pitchFamily="49" charset="0"/>
              </a:rPr>
              <a:t>         if (addr != nullptr)</a:t>
            </a:r>
          </a:p>
          <a:p>
            <a:r>
              <a:rPr lang="en-US" sz="1400" dirty="0">
                <a:latin typeface="Consolas" panose="020B0609020204030204" pitchFamily="49" charset="0"/>
              </a:rPr>
              <a:t>	        addr</a:t>
            </a:r>
            <a:r>
              <a:rPr lang="en-US" sz="1400" dirty="0">
                <a:solidFill>
                  <a:srgbClr val="FF0000"/>
                </a:solidFill>
                <a:latin typeface="Consolas" panose="020B0609020204030204" pitchFamily="49" charset="0"/>
              </a:rPr>
              <a:t>-&gt;</a:t>
            </a:r>
            <a:r>
              <a:rPr lang="en-US" sz="1400" dirty="0">
                <a:latin typeface="Consolas" panose="020B0609020204030204" pitchFamily="49" charset="0"/>
              </a:rPr>
              <a:t>display();</a:t>
            </a:r>
          </a:p>
          <a:p>
            <a:r>
              <a:rPr lang="en-US" sz="1400" dirty="0">
                <a:latin typeface="Consolas" panose="020B0609020204030204" pitchFamily="49" charset="0"/>
              </a:rPr>
              <a:t>	}</a:t>
            </a:r>
          </a:p>
          <a:p>
            <a:r>
              <a:rPr lang="en-US" sz="1400" dirty="0">
                <a:latin typeface="Consolas" panose="020B0609020204030204" pitchFamily="49" charset="0"/>
              </a:rPr>
              <a:t>};</a:t>
            </a:r>
          </a:p>
        </p:txBody>
      </p:sp>
      <p:sp>
        <p:nvSpPr>
          <p:cNvPr id="4" name="TextBox 3">
            <a:extLst>
              <a:ext uri="{FF2B5EF4-FFF2-40B4-BE49-F238E27FC236}">
                <a16:creationId xmlns:a16="http://schemas.microsoft.com/office/drawing/2014/main" id="{E0FDAEDE-B420-4096-8A59-F121DA6B2C6F}"/>
              </a:ext>
            </a:extLst>
          </p:cNvPr>
          <p:cNvSpPr txBox="1"/>
          <p:nvPr>
            <p:custDataLst>
              <p:tags r:id="rId3"/>
            </p:custDataLst>
          </p:nvPr>
        </p:nvSpPr>
        <p:spPr>
          <a:xfrm>
            <a:off x="6696729" y="2379211"/>
            <a:ext cx="3432695" cy="2031325"/>
          </a:xfrm>
          <a:prstGeom prst="rect">
            <a:avLst/>
          </a:prstGeom>
          <a:noFill/>
        </p:spPr>
        <p:txBody>
          <a:bodyPr wrap="square" rtlCol="0">
            <a:spAutoFit/>
          </a:bodyPr>
          <a:lstStyle/>
          <a:p>
            <a:r>
              <a:rPr lang="en-US" sz="1400" dirty="0">
                <a:latin typeface="Consolas" panose="020B0609020204030204" pitchFamily="49" charset="0"/>
              </a:rPr>
              <a:t>class Student : public Person</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Person::display();</a:t>
            </a:r>
          </a:p>
          <a:p>
            <a:r>
              <a:rPr lang="en-US" sz="1400" dirty="0">
                <a:latin typeface="Consolas" panose="020B0609020204030204" pitchFamily="49" charset="0"/>
              </a:rPr>
              <a:t>	    cout &lt;&lt; gpa &lt;&lt; endl;</a:t>
            </a:r>
          </a:p>
          <a:p>
            <a:r>
              <a:rPr lang="en-US" sz="1400" dirty="0">
                <a:latin typeface="Consolas" panose="020B0609020204030204" pitchFamily="49" charset="0"/>
              </a:rPr>
              <a:t>	}</a:t>
            </a:r>
          </a:p>
          <a:p>
            <a:r>
              <a:rPr lang="en-US" sz="1400" dirty="0">
                <a:latin typeface="Consolas" panose="020B0609020204030204" pitchFamily="49" charset="0"/>
              </a:rPr>
              <a:t>}</a:t>
            </a:r>
          </a:p>
        </p:txBody>
      </p:sp>
    </p:spTree>
    <p:extLst>
      <p:ext uri="{BB962C8B-B14F-4D97-AF65-F5344CB8AC3E}">
        <p14:creationId xmlns:p14="http://schemas.microsoft.com/office/powerpoint/2010/main" val="705711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AD7C5BE-418C-4A44-91BF-28E411F75B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960120" y="1559052"/>
            <a:ext cx="10271760" cy="4347972"/>
          </a:xfrm>
          <a:prstGeom prst="rect">
            <a:avLst/>
          </a:prstGeom>
          <a:solidFill>
            <a:srgbClr val="FFFFFF"/>
          </a:solidFill>
          <a:ln w="31750">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82508F-7AEF-4F40-B378-40287CE9859B}"/>
              </a:ext>
            </a:extLst>
          </p:cNvPr>
          <p:cNvSpPr>
            <a:spLocks noGrp="1"/>
          </p:cNvSpPr>
          <p:nvPr>
            <p:ph type="title"/>
            <p:custDataLst>
              <p:tags r:id="rId2"/>
            </p:custDataLst>
          </p:nvPr>
        </p:nvSpPr>
        <p:spPr bwMode="black">
          <a:xfrm>
            <a:off x="2231136" y="964692"/>
            <a:ext cx="7729728" cy="1188720"/>
          </a:xfrm>
          <a:prstGeom prst="ellipse">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200" dirty="0"/>
              <a:t>Inheritance &amp; Aggregation(2)</a:t>
            </a:r>
          </a:p>
        </p:txBody>
      </p:sp>
      <p:pic>
        <p:nvPicPr>
          <p:cNvPr id="7" name="Content Placeholder 6">
            <a:extLst>
              <a:ext uri="{FF2B5EF4-FFF2-40B4-BE49-F238E27FC236}">
                <a16:creationId xmlns:a16="http://schemas.microsoft.com/office/drawing/2014/main" id="{3276BC23-A942-AE49-397B-68B11F1586EC}"/>
              </a:ext>
            </a:extLst>
          </p:cNvPr>
          <p:cNvPicPr>
            <a:picLocks noGrp="1" noChangeAspect="1"/>
          </p:cNvPicPr>
          <p:nvPr>
            <p:ph idx="1"/>
            <p:custDataLst>
              <p:tags r:id="rId3"/>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63957" y="2482596"/>
            <a:ext cx="6875760" cy="2930652"/>
          </a:xfrm>
          <a:prstGeom prst="rect">
            <a:avLst/>
          </a:prstGeom>
        </p:spPr>
      </p:pic>
    </p:spTree>
    <p:extLst>
      <p:ext uri="{BB962C8B-B14F-4D97-AF65-F5344CB8AC3E}">
        <p14:creationId xmlns:p14="http://schemas.microsoft.com/office/powerpoint/2010/main" val="2771190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802EF-47CC-4E5E-B57C-826B561BE93D}"/>
              </a:ext>
            </a:extLst>
          </p:cNvPr>
          <p:cNvSpPr>
            <a:spLocks noGrp="1"/>
          </p:cNvSpPr>
          <p:nvPr>
            <p:ph type="title"/>
            <p:custDataLst>
              <p:tags r:id="rId1"/>
            </p:custDataLst>
          </p:nvPr>
        </p:nvSpPr>
        <p:spPr bwMode="black">
          <a:xfrm>
            <a:off x="6045695" y="964692"/>
            <a:ext cx="4669773" cy="1188720"/>
          </a:xfrm>
          <a:prstGeom prst="rect">
            <a:avLst/>
          </a:prstGeom>
          <a:solidFill>
            <a:srgbClr val="FFFFFF"/>
          </a:solidFill>
          <a:ln w="31750" cap="sq">
            <a:solidFill>
              <a:srgbClr val="404040"/>
            </a:solidFill>
            <a:miter lim="800000"/>
          </a:ln>
        </p:spPr>
        <p:txBody>
          <a:bodyPr/>
          <a:lstStyle/>
          <a:p>
            <a:r>
              <a:rPr lang="en-US" dirty="0"/>
              <a:t>Using aggregation with inheritance (2)</a:t>
            </a:r>
          </a:p>
        </p:txBody>
      </p:sp>
      <p:sp>
        <p:nvSpPr>
          <p:cNvPr id="3" name="TextBox 2">
            <a:extLst>
              <a:ext uri="{FF2B5EF4-FFF2-40B4-BE49-F238E27FC236}">
                <a16:creationId xmlns:a16="http://schemas.microsoft.com/office/drawing/2014/main" id="{9B8E668A-6EA4-4E77-BAB5-F1BA7D4C5FD1}"/>
              </a:ext>
            </a:extLst>
          </p:cNvPr>
          <p:cNvSpPr txBox="1"/>
          <p:nvPr>
            <p:custDataLst>
              <p:tags r:id="rId2"/>
            </p:custDataLst>
          </p:nvPr>
        </p:nvSpPr>
        <p:spPr>
          <a:xfrm>
            <a:off x="1145220" y="1846556"/>
            <a:ext cx="4577918" cy="4185761"/>
          </a:xfrm>
          <a:prstGeom prst="rect">
            <a:avLst/>
          </a:prstGeom>
          <a:noFill/>
        </p:spPr>
        <p:txBody>
          <a:bodyPr wrap="square" rtlCol="0">
            <a:spAutoFit/>
          </a:bodyPr>
          <a:lstStyle/>
          <a:p>
            <a:r>
              <a:rPr lang="en-US" sz="1400" dirty="0">
                <a:latin typeface="Consolas" panose="020B0609020204030204" pitchFamily="49" charset="0"/>
              </a:rPr>
              <a:t>class Pet</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cout &lt;&lt; name &lt;&lt; " vaccinated on “</a:t>
            </a:r>
          </a:p>
          <a:p>
            <a:r>
              <a:rPr lang="en-US" sz="1400" dirty="0">
                <a:latin typeface="Consolas" panose="020B0609020204030204" pitchFamily="49" charset="0"/>
              </a:rPr>
              <a:t>			&lt;&lt; vaccinations &lt;&lt; endl;</a:t>
            </a:r>
          </a:p>
          <a:p>
            <a:r>
              <a:rPr lang="en-US" sz="1400" dirty="0">
                <a:latin typeface="Consolas" panose="020B0609020204030204" pitchFamily="49" charset="0"/>
              </a:rPr>
              <a:t>	}</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class Person</a:t>
            </a:r>
          </a:p>
          <a:p>
            <a:r>
              <a:rPr lang="en-US" sz="1400" dirty="0">
                <a:latin typeface="Consolas" panose="020B0609020204030204" pitchFamily="49" charset="0"/>
              </a:rPr>
              <a: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cout &lt;&lt; name &lt;&lt; endl;</a:t>
            </a:r>
          </a:p>
          <a:p>
            <a:r>
              <a:rPr lang="en-US" sz="1400" dirty="0">
                <a:latin typeface="Consolas" panose="020B0609020204030204" pitchFamily="49" charset="0"/>
              </a:rPr>
              <a:t>		cout &lt;&lt; phone &lt;&lt; endl;</a:t>
            </a:r>
          </a:p>
          <a:p>
            <a:r>
              <a:rPr lang="en-US" sz="1400" dirty="0">
                <a:latin typeface="Consolas" panose="020B0609020204030204" pitchFamily="49" charset="0"/>
              </a:rPr>
              <a:t>	}</a:t>
            </a:r>
          </a:p>
          <a:p>
            <a:r>
              <a:rPr lang="en-US" sz="1400" dirty="0">
                <a:latin typeface="Consolas" panose="020B0609020204030204" pitchFamily="49" charset="0"/>
              </a:rPr>
              <a:t>};</a:t>
            </a:r>
          </a:p>
        </p:txBody>
      </p:sp>
      <p:sp>
        <p:nvSpPr>
          <p:cNvPr id="4" name="TextBox 3">
            <a:extLst>
              <a:ext uri="{FF2B5EF4-FFF2-40B4-BE49-F238E27FC236}">
                <a16:creationId xmlns:a16="http://schemas.microsoft.com/office/drawing/2014/main" id="{9C93FE10-02F9-4807-820F-A4FB22DA2F8F}"/>
              </a:ext>
            </a:extLst>
          </p:cNvPr>
          <p:cNvSpPr txBox="1"/>
          <p:nvPr>
            <p:custDataLst>
              <p:tags r:id="rId3"/>
            </p:custDataLst>
          </p:nvPr>
        </p:nvSpPr>
        <p:spPr>
          <a:xfrm>
            <a:off x="7063666" y="2503503"/>
            <a:ext cx="3651802" cy="2893100"/>
          </a:xfrm>
          <a:prstGeom prst="rect">
            <a:avLst/>
          </a:prstGeom>
          <a:noFill/>
        </p:spPr>
        <p:txBody>
          <a:bodyPr wrap="square" rtlCol="0">
            <a:spAutoFit/>
          </a:bodyPr>
          <a:lstStyle/>
          <a:p>
            <a:r>
              <a:rPr lang="en-US" sz="1400" dirty="0">
                <a:latin typeface="Consolas" panose="020B0609020204030204" pitchFamily="49" charset="0"/>
              </a:rPr>
              <a:t>class Owner : public Person</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Pet</a:t>
            </a:r>
            <a:r>
              <a:rPr lang="en-US" sz="1400" dirty="0">
                <a:solidFill>
                  <a:srgbClr val="FF0000"/>
                </a:solidFill>
                <a:latin typeface="Consolas" panose="020B0609020204030204" pitchFamily="49" charset="0"/>
              </a:rPr>
              <a:t>*</a:t>
            </a:r>
            <a:r>
              <a:rPr lang="en-US" sz="1400" dirty="0">
                <a:latin typeface="Consolas" panose="020B0609020204030204" pitchFamily="49" charset="0"/>
              </a:rPr>
              <a:t> my_pet;</a:t>
            </a:r>
          </a:p>
          <a:p>
            <a:r>
              <a:rPr lang="en-US" sz="1400" dirty="0">
                <a:latin typeface="Consolas" panose="020B0609020204030204" pitchFamily="49" charset="0"/>
              </a:rPr>
              <a:t>  public:</a:t>
            </a:r>
          </a:p>
          <a:p>
            <a:r>
              <a:rPr lang="en-US" sz="1400" dirty="0">
                <a:latin typeface="Consolas" panose="020B0609020204030204" pitchFamily="49" charset="0"/>
              </a:rPr>
              <a:t>	void display()</a:t>
            </a:r>
          </a:p>
          <a:p>
            <a:r>
              <a:rPr lang="en-US" sz="1400" dirty="0">
                <a:latin typeface="Consolas" panose="020B0609020204030204" pitchFamily="49" charset="0"/>
              </a:rPr>
              <a:t>	{</a:t>
            </a:r>
          </a:p>
          <a:p>
            <a:r>
              <a:rPr lang="en-US" sz="1400" dirty="0">
                <a:latin typeface="Consolas" panose="020B0609020204030204" pitchFamily="49" charset="0"/>
              </a:rPr>
              <a:t>		Person::display();</a:t>
            </a:r>
          </a:p>
          <a:p>
            <a:r>
              <a:rPr lang="en-US" sz="1400" dirty="0">
                <a:latin typeface="Consolas" panose="020B0609020204030204" pitchFamily="49" charset="0"/>
              </a:rPr>
              <a:t>		cout &lt;&lt; account &lt;&lt; endl;</a:t>
            </a:r>
          </a:p>
          <a:p>
            <a:r>
              <a:rPr lang="en-US" sz="1400" dirty="0">
                <a:latin typeface="Consolas" panose="020B0609020204030204" pitchFamily="49" charset="0"/>
              </a:rPr>
              <a:t>         if (my_pet != nullptr)</a:t>
            </a:r>
          </a:p>
          <a:p>
            <a:r>
              <a:rPr lang="en-US" sz="1400" dirty="0">
                <a:latin typeface="Consolas" panose="020B0609020204030204" pitchFamily="49" charset="0"/>
              </a:rPr>
              <a:t>		    my_pet</a:t>
            </a:r>
            <a:r>
              <a:rPr lang="en-US" sz="1400" dirty="0">
                <a:solidFill>
                  <a:srgbClr val="FF0000"/>
                </a:solidFill>
                <a:latin typeface="Consolas" panose="020B0609020204030204" pitchFamily="49" charset="0"/>
              </a:rPr>
              <a:t>-&gt;</a:t>
            </a:r>
            <a:r>
              <a:rPr lang="en-US" sz="1400" dirty="0">
                <a:latin typeface="Consolas" panose="020B0609020204030204" pitchFamily="49" charset="0"/>
              </a:rPr>
              <a:t>display();</a:t>
            </a:r>
          </a:p>
          <a:p>
            <a:r>
              <a:rPr lang="en-US" sz="1400" dirty="0">
                <a:latin typeface="Consolas" panose="020B0609020204030204" pitchFamily="49" charset="0"/>
              </a:rPr>
              <a:t>	}</a:t>
            </a:r>
          </a:p>
          <a:p>
            <a:r>
              <a:rPr lang="en-US" sz="1400" dirty="0">
                <a:latin typeface="Consolas" panose="020B0609020204030204" pitchFamily="49" charset="0"/>
              </a:rPr>
              <a:t>};</a:t>
            </a:r>
          </a:p>
        </p:txBody>
      </p:sp>
    </p:spTree>
    <p:extLst>
      <p:ext uri="{BB962C8B-B14F-4D97-AF65-F5344CB8AC3E}">
        <p14:creationId xmlns:p14="http://schemas.microsoft.com/office/powerpoint/2010/main" val="3908389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24&quot;/&gt;&lt;/TableIndex&gt;&lt;/ShapeTextInfo&gt;"/>
  <p:tag name="PRESENTER_DUMMYTAG" val="&lt;DummyForForceWrite&gt;&lt;/DummyForForceWrite&gt;"/>
  <p:tag name="HTML_SHAPEINFO" val="&lt;ThreeDShapeInfo&gt;&lt;uuid val=&quot;{E643FEF7-AA00-4D11-A2EF-F2E40B33FE13}&quot;/&gt;&lt;isInvalidForFieldText val=&quot;0&quot;/&gt;&lt;Image&gt;&lt;filename val=&quot;C:\Users\delroy\AppData\Local\Temp\CP1449210879812Session\CPTrustFolder1449210879828\PPTImport1449211006859\data\asimages\{E643FEF7-AA00-4D11-A2EF-F2E40B33FE13}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5&quot;/&gt;&lt;/TableIndex&gt;&lt;/ShapeTextInfo&gt;"/>
  <p:tag name="PRESENTER_DUMMYTAG" val="&lt;DummyForForceWrite&gt;&lt;/DummyForForceWrite&gt;"/>
  <p:tag name="HTML_SHAPEINFO" val="&lt;ThreeDShapeInfo&gt;&lt;uuid val=&quot;{8F69AF5B-0572-4945-AC92-F823D1B03106}&quot;/&gt;&lt;isInvalidForFieldText val=&quot;0&quot;/&gt;&lt;Image&gt;&lt;filename val=&quot;C:\Users\delroy\AppData\Local\Temp\CP1449210879812Session\CPTrustFolder1449210879828\PPTImport1449211006859\data\asimages\{8F69AF5B-0572-4945-AC92-F823D1B03106}_1.png&quot;/&gt;&lt;left val=&quot;282&quot;/&gt;&lt;top val=&quot;452&quot;/&gt;&lt;width val=&quot;715&quot;/&gt;&lt;height val=&quot;1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74789841-EB85-4C21-BE29-0971FEB6234C}&quot;/&gt;&lt;isInvalidForFieldText val=&quot;0&quot;/&gt;&lt;Image&gt;&lt;filename val=&quot;C:\Users\delroy\AppData\Local\Temp\CP1449210879812Session\CPTrustFolder1449210879828\PPTImport1449211006859\data\asimages\{74789841-EB85-4C21-BE29-0971FEB6234C}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1&quot;/&gt;&lt;/TableIndex&gt;&lt;/ShapeTextInfo&gt;"/>
  <p:tag name="HTML_SHAPEINFO" val="&lt;ThreeDShapeInfo&gt;&lt;uuid val=&quot;{5199A55D-D1DD-4C1C-8CB1-B256C1129982}&quot;/&gt;&lt;isInvalidForFieldText val=&quot;0&quot;/&gt;&lt;Image&gt;&lt;filename val=&quot;C:\Users\delroy\AppData\Local\Temp\CP1449210879812Session\CPTrustFolder1449210879828\PPTImport1449211006859\data\asimages\{5199A55D-D1DD-4C1C-8CB1-B256C1129982}_2.png&quot;/&gt;&lt;left val=&quot;233&quot;/&gt;&lt;top val=&quot;100&quot;/&gt;&lt;width val=&quot;382&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0&quot;/&gt;&lt;lineCharCount val=&quot;13&quot;/&gt;&lt;lineCharCount val=&quot;2&quot;/&gt;&lt;lineCharCount val=&quot;10&quot;/&gt;&lt;lineCharCount val=&quot;22&quot;/&gt;&lt;lineCharCount val=&quot;20&quot;/&gt;&lt;lineCharCount val=&quot;21&quot;/&gt;&lt;lineCharCount val=&quot;3&quot;/&gt;&lt;lineCharCount val=&quot;1&quot;/&gt;&lt;lineCharCount val=&quot;16&quot;/&gt;&lt;lineCharCount val=&quot;2&quot;/&gt;&lt;lineCharCount val=&quot;11&quot;/&gt;&lt;lineCharCount val=&quot;14&quot;/&gt;&lt;lineCharCount val=&quot;10&quot;/&gt;&lt;lineCharCount val=&quot;14&quot;/&gt;&lt;lineCharCount val=&quot;3&quot;/&gt;&lt;lineCharCount val=&quot;20&quot;/&gt;&lt;lineCharCount val=&quot;18&quot;/&gt;&lt;lineCharCount val=&quot;19&quot;/&gt;&lt;lineCharCount val=&quot;3&quot;/&gt;&lt;lineCharCount val=&quot;2&quot;/&gt;&lt;/TableIndex&gt;&lt;/ShapeTextInfo&gt;"/>
  <p:tag name="HTML_SHAPEINFO" val="&lt;ThreeDShapeInfo&gt;&lt;uuid val=&quot;{3B2D45B4-03B1-4F3D-AEE2-D423ACCF2A77}&quot;/&gt;&lt;isInvalidForFieldText val=&quot;0&quot;/&gt;&lt;Image&gt;&lt;filename val=&quot;C:\Users\delroy\AppData\Local\Temp\CP1449210879812Session\CPTrustFolder1449210879828\PPTImport1449211006859\data\asimages\{3B2D45B4-03B1-4F3D-AEE2-D423ACCF2A77}_2.png&quot;/&gt;&lt;left val=&quot;747&quot;/&gt;&lt;top val=&quot;138&quot;/&gt;&lt;width val=&quot;313&quot;/&gt;&lt;height val=&quot;46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INFO" val="&lt;ThreeDShapeInfo&gt;&lt;uuid val=&quot;{BC39B8A1-9985-40E1-88F8-2F52F9CAB222}&quot;/&gt;&lt;isInvalidForFieldText val=&quot;0&quot;/&gt;&lt;Image&gt;&lt;filename val=&quot;C:\Users\delroy\AppData\Local\Temp\CP1449210879812Session\CPTrustFolder1449210879828\PPTImport1449211006859\data\asimages\{BC39B8A1-9985-40E1-88F8-2F52F9CAB222}_2.png&quot;/&gt;&lt;left val=&quot;234&quot;/&gt;&lt;top val=&quot;332&quot;/&gt;&lt;width val=&quot;391&quot;/&gt;&lt;height val=&quot;177&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8FC8541D-129E-4C54-9CF3-E9D83BD6D81B}&quot;/&gt;&lt;isInvalidForFieldText val=&quot;0&quot;/&gt;&lt;Image&gt;&lt;filename val=&quot;C:\Users\delroy\AppData\Local\Temp\CP1449210879812Session\CPTrustFolder1449210879828\PPTImport1449211006859\data\asimages\{8FC8541D-129E-4C54-9CF3-E9D83BD6D81B}_3.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INFO" val="&lt;ThreeDShapeInfo&gt;&lt;uuid val=&quot;{B43919C0-5FA2-4FEF-8C1C-0B9FA868300C}&quot;/&gt;&lt;isInvalidForFieldText val=&quot;0&quot;/&gt;&lt;Image&gt;&lt;filename val=&quot;C:\Users\delroy\AppData\Local\Temp\CP1449210879812Session\CPTrustFolder1449210879828\PPTImport1449211006859\data\asimages\{B43919C0-5FA2-4FEF-8C1C-0B9FA868300C}_3.png&quot;/&gt;&lt;left val=&quot;272&quot;/&gt;&lt;top val=&quot;259&quot;/&gt;&lt;width val=&quot;735&quot;/&gt;&lt;height val=&quot;30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20&quot;/&gt;&lt;/TableIndex&gt;&lt;/ShapeTextInfo&gt;"/>
  <p:tag name="HTML_SHAPEINFO" val="&lt;ThreeDShapeInfo&gt;&lt;uuid val=&quot;{7266DB2B-C2BC-461E-94AC-3316D0A2845A}&quot;/&gt;&lt;isInvalidForFieldText val=&quot;0&quot;/&gt;&lt;Image&gt;&lt;filename val=&quot;C:\Users\delroy\AppData\Local\Temp\CP1449210879812Session\CPTrustFolder1449210879828\PPTImport1449211006859\data\asimages\{7266DB2B-C2BC-461E-94AC-3316D0A2845A}_4.png&quot;/&gt;&lt;left val=&quot;632&quot;/&gt;&lt;top val=&quot;100&quot;/&gt;&lt;width val=&quot;495&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1&quot;/&gt;&lt;lineCharCount val=&quot;14&quot;/&gt;&lt;lineCharCount val=&quot;2&quot;/&gt;&lt;lineCharCount val=&quot;10&quot;/&gt;&lt;lineCharCount val=&quot;16&quot;/&gt;&lt;lineCharCount val=&quot;3&quot;/&gt;&lt;lineCharCount val=&quot;35&quot;/&gt;&lt;lineCharCount val=&quot;3&quot;/&gt;&lt;lineCharCount val=&quot;3&quot;/&gt;&lt;lineCharCount val=&quot;1&quot;/&gt;&lt;lineCharCount val=&quot;13&quot;/&gt;&lt;lineCharCount val=&quot;2&quot;/&gt;&lt;lineCharCount val=&quot;11&quot;/&gt;&lt;lineCharCount val=&quot;16&quot;/&gt;&lt;lineCharCount val=&quot;10&quot;/&gt;&lt;lineCharCount val=&quot;16&quot;/&gt;&lt;lineCharCount val=&quot;3&quot;/&gt;&lt;lineCharCount val=&quot;26&quot;/&gt;&lt;lineCharCount val=&quot;30&quot;/&gt;&lt;lineCharCount val=&quot;26&quot;/&gt;&lt;lineCharCount val=&quot;3&quot;/&gt;&lt;lineCharCount val=&quot;2&quot;/&gt;&lt;/TableIndex&gt;&lt;/ShapeTextInfo&gt;"/>
  <p:tag name="HTML_SHAPEINFO" val="&lt;ThreeDShapeInfo&gt;&lt;uuid val=&quot;{85FFB66E-670F-452D-9DD7-36D2E9E08461}&quot;/&gt;&lt;isInvalidForFieldText val=&quot;0&quot;/&gt;&lt;Image&gt;&lt;filename val=&quot;C:\Users\delroy\AppData\Local\Temp\CP1449210879812Session\CPTrustFolder1449210879828\PPTImport1449211006859\data\asimages\{85FFB66E-670F-452D-9DD7-36D2E9E08461}_4.png&quot;/&gt;&lt;left val=&quot;199&quot;/&gt;&lt;top val=&quot;138&quot;/&gt;&lt;width val=&quot;417&quot;/&gt;&lt;height val=&quot;488&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30&quot;/&gt;&lt;lineCharCount val=&quot;2&quot;/&gt;&lt;lineCharCount val=&quot;10&quot;/&gt;&lt;lineCharCount val=&quot;16&quot;/&gt;&lt;lineCharCount val=&quot;3&quot;/&gt;&lt;lineCharCount val=&quot;24&quot;/&gt;&lt;lineCharCount val=&quot;26&quot;/&gt;&lt;lineCharCount val=&quot;3&quot;/&gt;&lt;lineCharCount val=&quot;1&quot;/&gt;&lt;/TableIndex&gt;&lt;/ShapeTextInfo&gt;"/>
  <p:tag name="HTML_SHAPEINFO" val="&lt;ThreeDShapeInfo&gt;&lt;uuid val=&quot;{385BC3FE-0A40-450F-BFAF-C730C293BA1D}&quot;/&gt;&lt;isInvalidForFieldText val=&quot;0&quot;/&gt;&lt;Image&gt;&lt;filename val=&quot;C:\Users\delroy\AppData\Local\Temp\CP1449210879812Session\CPTrustFolder1449210879828\PPTImport1449211006859\data\asimages\{385BC3FE-0A40-450F-BFAF-C730C293BA1D}_4.png&quot;/&gt;&lt;left val=&quot;700&quot;/&gt;&lt;top val=&quot;248&quot;/&gt;&lt;width val=&quot;363&quot;/&gt;&lt;height val=&quot;21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80EBDB37-FAC1-4850-8A7A-6A8EC71F6FCF}&quot;/&gt;&lt;isInvalidForFieldText val=&quot;0&quot;/&gt;&lt;Image&gt;&lt;filename val=&quot;C:\Users\delroy\AppData\Local\Temp\CP1449210879812Session\CPTrustFolder1449210879828\PPTImport1449211006859\data\asimages\{80EBDB37-FAC1-4850-8A7A-6A8EC71F6FCF}_5.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4FA835CE-CB53-48A9-9029-A99A35E16DF8}&quot;/&gt;&lt;isInvalidForFieldText val=&quot;0&quot;/&gt;&lt;Image&gt;&lt;filename val=&quot;C:\Users\delroy\AppData\Local\Temp\CP1449210879812Session\CPTrustFolder1449210879828\PPTImport1449211006859\data\asimages\{4FA835CE-CB53-48A9-9029-A99A35E16DF8}_5.png&quot;/&gt;&lt;left val=&quot;278&quot;/&gt;&lt;top val=&quot;259&quot;/&gt;&lt;width val=&quot;723&quot;/&gt;&lt;height val=&quot;30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20&quot;/&gt;&lt;/TableIndex&gt;&lt;/ShapeTextInfo&gt;"/>
  <p:tag name="HTML_SHAPEINFO" val="&lt;ThreeDShapeInfo&gt;&lt;uuid val=&quot;{063A7C1A-D905-42FC-B67F-D337148E4044}&quot;/&gt;&lt;isInvalidForFieldText val=&quot;0&quot;/&gt;&lt;Image&gt;&lt;filename val=&quot;C:\Users\delroy\AppData\Local\Temp\CP1449210879812Session\CPTrustFolder1449210879828\PPTImport1449211006859\data\asimages\{063A7C1A-D905-42FC-B67F-D337148E4044}_6.png&quot;/&gt;&lt;left val=&quot;632&quot;/&gt;&lt;top val=&quot;100&quot;/&gt;&lt;width val=&quot;495&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9&quot;/&gt;&lt;lineCharCount val=&quot;10&quot;/&gt;&lt;lineCharCount val=&quot;2&quot;/&gt;&lt;lineCharCount val=&quot;10&quot;/&gt;&lt;lineCharCount val=&quot;16&quot;/&gt;&lt;lineCharCount val=&quot;3&quot;/&gt;&lt;lineCharCount val=&quot;36&quot;/&gt;&lt;lineCharCount val=&quot;28&quot;/&gt;&lt;lineCharCount val=&quot;3&quot;/&gt;&lt;lineCharCount val=&quot;3&quot;/&gt;&lt;lineCharCount val=&quot;1&quot;/&gt;&lt;lineCharCount val=&quot;13&quot;/&gt;&lt;lineCharCount val=&quot;2&quot;/&gt;&lt;lineCharCount val=&quot;10&quot;/&gt;&lt;lineCharCount val=&quot;16&quot;/&gt;&lt;lineCharCount val=&quot;3&quot;/&gt;&lt;lineCharCount val=&quot;24&quot;/&gt;&lt;lineCharCount val=&quot;25&quot;/&gt;&lt;lineCharCount val=&quot;3&quot;/&gt;&lt;lineCharCount val=&quot;2&quot;/&gt;&lt;/TableIndex&gt;&lt;/ShapeTextInfo&gt;"/>
  <p:tag name="HTML_SHAPEINFO" val="&lt;ThreeDShapeInfo&gt;&lt;uuid val=&quot;{DD573B4A-6739-4A49-8D30-10862F10CD52}&quot;/&gt;&lt;isInvalidForFieldText val=&quot;0&quot;/&gt;&lt;Image&gt;&lt;filename val=&quot;C:\Users\delroy\AppData\Local\Temp\CP1449210879812Session\CPTrustFolder1449210879828\PPTImport1449211006859\data\asimages\{DD573B4A-6739-4A49-8D30-10862F10CD52}_6.png&quot;/&gt;&lt;left val=&quot;117&quot;/&gt;&lt;top val=&quot;192&quot;/&gt;&lt;width val=&quot;483&quot;/&gt;&lt;height val=&quot;443&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28&quot;/&gt;&lt;lineCharCount val=&quot;2&quot;/&gt;&lt;lineCharCount val=&quot;11&quot;/&gt;&lt;lineCharCount val=&quot;14&quot;/&gt;&lt;lineCharCount val=&quot;10&quot;/&gt;&lt;lineCharCount val=&quot;16&quot;/&gt;&lt;lineCharCount val=&quot;3&quot;/&gt;&lt;lineCharCount val=&quot;21&quot;/&gt;&lt;lineCharCount val=&quot;27&quot;/&gt;&lt;lineCharCount val=&quot;32&quot;/&gt;&lt;lineCharCount val=&quot;25&quot;/&gt;&lt;lineCharCount val=&quot;3&quot;/&gt;&lt;lineCharCount val=&quot;2&quot;/&gt;&lt;/TableIndex&gt;&lt;/ShapeTextInfo&gt;"/>
  <p:tag name="HTML_SHAPEINFO" val="&lt;ThreeDShapeInfo&gt;&lt;uuid val=&quot;{E91385FE-09F8-4833-B1E4-00ECE0C81BEF}&quot;/&gt;&lt;isInvalidForFieldText val=&quot;0&quot;/&gt;&lt;Image&gt;&lt;filename val=&quot;C:\Users\delroy\AppData\Local\Temp\CP1449210879812Session\CPTrustFolder1449210879828\PPTImport1449211006859\data\asimages\{E91385FE-09F8-4833-B1E4-00ECE0C81BEF}_6.png&quot;/&gt;&lt;left val=&quot;739&quot;/&gt;&lt;top val=&quot;261&quot;/&gt;&lt;width val=&quot;386&quot;/&gt;&lt;height val=&quot;30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518</TotalTime>
  <Words>705</Words>
  <Application>Microsoft Office PowerPoint</Application>
  <PresentationFormat>Widescreen</PresentationFormat>
  <Paragraphs>103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Using Aggregation: Whole-Part With Pointers</vt:lpstr>
      <vt:lpstr>Using Simple Aggregation</vt:lpstr>
      <vt:lpstr>Inheritance &amp; Aggregation(1)</vt:lpstr>
      <vt:lpstr>Using aggregation with inheritance (1)</vt:lpstr>
      <vt:lpstr>Inheritance &amp; Aggregation(2)</vt:lpstr>
      <vt:lpstr>Using aggregation with inheritance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Aggregation</dc:title>
  <dc:creator>Delroy Brinkerhoff</dc:creator>
  <cp:lastModifiedBy>Delroy Brinkerhoff</cp:lastModifiedBy>
  <cp:revision>29</cp:revision>
  <dcterms:created xsi:type="dcterms:W3CDTF">2016-07-13T22:03:45Z</dcterms:created>
  <dcterms:modified xsi:type="dcterms:W3CDTF">2023-05-18T14:48:50Z</dcterms:modified>
</cp:coreProperties>
</file>