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heme/theme2.xml" ContentType="application/vnd.openxmlformats-officedocument.them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1.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2.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3.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4.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9" r:id="rId3"/>
    <p:sldId id="260" r:id="rId4"/>
    <p:sldId id="257" r:id="rId5"/>
    <p:sldId id="258"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8AF354-115E-4BD5-A8D3-6C76962483F6}" type="datetimeFigureOut">
              <a:rPr lang="en-US" smtClean="0"/>
              <a:t>8/3/2024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B80A9B-45E4-40D0-8AD5-EE6D38D9A71E}" type="slidenum">
              <a:rPr lang="en-US" smtClean="0"/>
              <a:t>‹#›</a:t>
            </a:fld>
            <a:endParaRPr lang="en-US"/>
          </a:p>
        </p:txBody>
      </p:sp>
    </p:spTree>
    <p:extLst>
      <p:ext uri="{BB962C8B-B14F-4D97-AF65-F5344CB8AC3E}">
        <p14:creationId xmlns:p14="http://schemas.microsoft.com/office/powerpoint/2010/main" val="543800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inserter and extractor operators are, first and foremost, just overloaded operators. But they are used a great deal and follow a very rigid pattern. These facts make them a special case, warranting their detailed study.</a:t>
            </a:r>
          </a:p>
          <a:p>
            <a:endParaRPr lang="en-US" dirty="0"/>
          </a:p>
        </p:txBody>
      </p:sp>
      <p:sp>
        <p:nvSpPr>
          <p:cNvPr id="4" name="Slide Number Placeholder 3"/>
          <p:cNvSpPr>
            <a:spLocks noGrp="1"/>
          </p:cNvSpPr>
          <p:nvPr>
            <p:ph type="sldNum" sz="quarter" idx="5"/>
          </p:nvPr>
        </p:nvSpPr>
        <p:spPr/>
        <p:txBody>
          <a:bodyPr/>
          <a:lstStyle/>
          <a:p>
            <a:fld id="{36B80A9B-45E4-40D0-8AD5-EE6D38D9A71E}" type="slidenum">
              <a:rPr lang="en-US" smtClean="0"/>
              <a:t>1</a:t>
            </a:fld>
            <a:endParaRPr lang="en-US"/>
          </a:p>
        </p:txBody>
      </p:sp>
    </p:spTree>
    <p:extLst>
      <p:ext uri="{BB962C8B-B14F-4D97-AF65-F5344CB8AC3E}">
        <p14:creationId xmlns:p14="http://schemas.microsoft.com/office/powerpoint/2010/main" val="1185140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important to recall that overloaded functions must have unique parameter lists. This requirement may be satisfied by having a different number of parameters or different types of parameters. The functions may have the same or different return types, but a unique parameter list is always required. Some arguments may be the same, but at least one must differ.</a:t>
            </a:r>
          </a:p>
          <a:p>
            <a:endParaRPr lang="en-US" dirty="0"/>
          </a:p>
        </p:txBody>
      </p:sp>
      <p:sp>
        <p:nvSpPr>
          <p:cNvPr id="4" name="Slide Number Placeholder 3"/>
          <p:cNvSpPr>
            <a:spLocks noGrp="1"/>
          </p:cNvSpPr>
          <p:nvPr>
            <p:ph type="sldNum" sz="quarter" idx="5"/>
          </p:nvPr>
        </p:nvSpPr>
        <p:spPr/>
        <p:txBody>
          <a:bodyPr/>
          <a:lstStyle/>
          <a:p>
            <a:fld id="{36B80A9B-45E4-40D0-8AD5-EE6D38D9A71E}" type="slidenum">
              <a:rPr lang="en-US" smtClean="0"/>
              <a:t>2</a:t>
            </a:fld>
            <a:endParaRPr lang="en-US"/>
          </a:p>
        </p:txBody>
      </p:sp>
    </p:spTree>
    <p:extLst>
      <p:ext uri="{BB962C8B-B14F-4D97-AF65-F5344CB8AC3E}">
        <p14:creationId xmlns:p14="http://schemas.microsoft.com/office/powerpoint/2010/main" val="3768699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iostream header file contains or includes the class specifications for many I/O classes, specifically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ostream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classes.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ostream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or output stream class has many versions of the inserter operator, one for each kind of fundamental data type. Similarly,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or input stream class has many versions of the extractor operator, also one for each kind of fundamental data type. Their second argument distinguishes the functions.</a:t>
            </a:r>
          </a:p>
          <a:p>
            <a:endParaRPr lang="en-US" dirty="0"/>
          </a:p>
        </p:txBody>
      </p:sp>
      <p:sp>
        <p:nvSpPr>
          <p:cNvPr id="4" name="Slide Number Placeholder 3"/>
          <p:cNvSpPr>
            <a:spLocks noGrp="1"/>
          </p:cNvSpPr>
          <p:nvPr>
            <p:ph type="sldNum" sz="quarter" idx="5"/>
          </p:nvPr>
        </p:nvSpPr>
        <p:spPr/>
        <p:txBody>
          <a:bodyPr/>
          <a:lstStyle/>
          <a:p>
            <a:fld id="{36B80A9B-45E4-40D0-8AD5-EE6D38D9A71E}" type="slidenum">
              <a:rPr lang="en-US" smtClean="0"/>
              <a:t>3</a:t>
            </a:fld>
            <a:endParaRPr lang="en-US"/>
          </a:p>
        </p:txBody>
      </p:sp>
    </p:spTree>
    <p:extLst>
      <p:ext uri="{BB962C8B-B14F-4D97-AF65-F5344CB8AC3E}">
        <p14:creationId xmlns:p14="http://schemas.microsoft.com/office/powerpoint/2010/main" val="1452598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Programmers can overload the inserter and extractor operators for classes that they create. Both operators must be tied to a class, making each class version unique. Nevertheless, each operator must follow a very rigid, fixed pattern. Once you understand the pattern, writing a new overloaded I/O operator is relatively straightforward.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inserter operator is always a friend function, always returns an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ostream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reference, and the first parameter is always an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ostream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reference. The second parameter is always a reference to an instance of the class to which the operator belongs. The function accesses each object field through the second parameter. Finally, the function always ends by returning the first parameter.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Simplistically, we can think of an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ostream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object as a hose whose input is a program and whose output is the screen. The “hose” takes a stream of bytes produced by an expression in a program and carries them to the console or the screen. An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ostream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object can also direct program output to files on a hard drive, flash drive, etc.</a:t>
            </a:r>
          </a:p>
          <a:p>
            <a:endParaRPr lang="en-US" dirty="0"/>
          </a:p>
        </p:txBody>
      </p:sp>
      <p:sp>
        <p:nvSpPr>
          <p:cNvPr id="4" name="Slide Number Placeholder 3"/>
          <p:cNvSpPr>
            <a:spLocks noGrp="1"/>
          </p:cNvSpPr>
          <p:nvPr>
            <p:ph type="sldNum" sz="quarter" idx="5"/>
          </p:nvPr>
        </p:nvSpPr>
        <p:spPr/>
        <p:txBody>
          <a:bodyPr/>
          <a:lstStyle/>
          <a:p>
            <a:fld id="{36B80A9B-45E4-40D0-8AD5-EE6D38D9A71E}" type="slidenum">
              <a:rPr lang="en-US" smtClean="0"/>
              <a:t>4</a:t>
            </a:fld>
            <a:endParaRPr lang="en-US"/>
          </a:p>
        </p:txBody>
      </p:sp>
    </p:spTree>
    <p:extLst>
      <p:ext uri="{BB962C8B-B14F-4D97-AF65-F5344CB8AC3E}">
        <p14:creationId xmlns:p14="http://schemas.microsoft.com/office/powerpoint/2010/main" val="2259206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Like the inserter, the extractor operator follows a rigid, fixed pattern. The extractor operator is always a friend function, always returns an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reference, and the first parameter is always an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reference. The second parameter is always a reference to an instance of the class to which the operator belongs. The function accesses each field in the object through the second parameter. Like the inserter, the extractor always ends by returning the first parameter.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Again, we can think of an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as a hose, but this time the input is the keyboard or a file, and the output is a program variable.</a:t>
            </a:r>
          </a:p>
          <a:p>
            <a:endParaRPr lang="en-US" dirty="0"/>
          </a:p>
        </p:txBody>
      </p:sp>
      <p:sp>
        <p:nvSpPr>
          <p:cNvPr id="4" name="Slide Number Placeholder 3"/>
          <p:cNvSpPr>
            <a:spLocks noGrp="1"/>
          </p:cNvSpPr>
          <p:nvPr>
            <p:ph type="sldNum" sz="quarter" idx="5"/>
          </p:nvPr>
        </p:nvSpPr>
        <p:spPr/>
        <p:txBody>
          <a:bodyPr/>
          <a:lstStyle/>
          <a:p>
            <a:fld id="{36B80A9B-45E4-40D0-8AD5-EE6D38D9A71E}" type="slidenum">
              <a:rPr lang="en-US" smtClean="0"/>
              <a:t>5</a:t>
            </a:fld>
            <a:endParaRPr lang="en-US"/>
          </a:p>
        </p:txBody>
      </p:sp>
    </p:spTree>
    <p:extLst>
      <p:ext uri="{BB962C8B-B14F-4D97-AF65-F5344CB8AC3E}">
        <p14:creationId xmlns:p14="http://schemas.microsoft.com/office/powerpoint/2010/main" val="41422040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3.xml"/><Relationship Id="rId3" Type="http://schemas.openxmlformats.org/officeDocument/2006/relationships/tags" Target="../tags/tag18.xml"/><Relationship Id="rId7" Type="http://schemas.openxmlformats.org/officeDocument/2006/relationships/tags" Target="../tags/tag22.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slideMaster" Target="../slideMasters/slideMaster1.xml"/><Relationship Id="rId4" Type="http://schemas.openxmlformats.org/officeDocument/2006/relationships/tags" Target="../tags/tag2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8/3/2024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8/3/2024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8/3/2024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8/3/2024</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8/3/2024</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8/3/2024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8/3/2024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8/3/2024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8/3/2024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notesSlide" Target="../notesSlides/notesSlide3.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slideLayout" Target="../slideLayouts/slideLayout5.xml"/><Relationship Id="rId5" Type="http://schemas.openxmlformats.org/officeDocument/2006/relationships/tags" Target="../tags/tag37.xml"/><Relationship Id="rId4" Type="http://schemas.openxmlformats.org/officeDocument/2006/relationships/tags" Target="../tags/tag36.xml"/></Relationships>
</file>

<file path=ppt/slides/_rels/slide4.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1.emf"/><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image" Target="../media/image2.emf"/><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Overloaded</a:t>
            </a:r>
            <a:br>
              <a:rPr lang="en-US" dirty="0"/>
            </a:br>
            <a:r>
              <a:rPr lang="en-US" cap="none" dirty="0"/>
              <a:t>operator&lt;&lt; </a:t>
            </a:r>
            <a:r>
              <a:rPr lang="en-US" dirty="0"/>
              <a:t>and </a:t>
            </a:r>
            <a:r>
              <a:rPr lang="en-US" cap="none" dirty="0"/>
              <a:t>operator&gt;&gt;</a:t>
            </a:r>
            <a:endParaRPr lang="en-US" dirty="0"/>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Input and Output functions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E2D07-C922-4A85-A67D-1CDCC32F62C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Reviewing Function Overloading</a:t>
            </a:r>
          </a:p>
        </p:txBody>
      </p:sp>
      <p:sp>
        <p:nvSpPr>
          <p:cNvPr id="3" name="Content Placeholder 2">
            <a:extLst>
              <a:ext uri="{FF2B5EF4-FFF2-40B4-BE49-F238E27FC236}">
                <a16:creationId xmlns:a16="http://schemas.microsoft.com/office/drawing/2014/main" id="{255446DF-2928-4751-A3A7-E4CA92FBFF81}"/>
              </a:ext>
            </a:extLst>
          </p:cNvPr>
          <p:cNvSpPr>
            <a:spLocks noGrp="1"/>
          </p:cNvSpPr>
          <p:nvPr>
            <p:ph idx="1"/>
            <p:custDataLst>
              <p:tags r:id="rId2"/>
            </p:custDataLst>
          </p:nvPr>
        </p:nvSpPr>
        <p:spPr>
          <a:xfrm>
            <a:off x="2231136" y="2638044"/>
            <a:ext cx="7729728" cy="3101983"/>
          </a:xfrm>
        </p:spPr>
        <p:txBody>
          <a:bodyPr/>
          <a:lstStyle/>
          <a:p>
            <a:r>
              <a:rPr lang="en-US" dirty="0"/>
              <a:t>Overloaded functions must have unique argument lists:</a:t>
            </a:r>
          </a:p>
          <a:p>
            <a:pPr lvl="1"/>
            <a:r>
              <a:rPr lang="en-US" dirty="0">
                <a:latin typeface="Consolas" panose="020B0609020204030204" pitchFamily="49" charset="0"/>
              </a:rPr>
              <a:t>void f(int x);</a:t>
            </a:r>
          </a:p>
          <a:p>
            <a:pPr lvl="1"/>
            <a:r>
              <a:rPr lang="en-US" dirty="0">
                <a:latin typeface="Consolas" panose="020B0609020204030204" pitchFamily="49" charset="0"/>
              </a:rPr>
              <a:t>void f(int x, int y);</a:t>
            </a:r>
          </a:p>
          <a:p>
            <a:pPr lvl="1"/>
            <a:r>
              <a:rPr lang="en-US" dirty="0">
                <a:latin typeface="Consolas" panose="020B0609020204030204" pitchFamily="49" charset="0"/>
              </a:rPr>
              <a:t>int f(int x);</a:t>
            </a:r>
          </a:p>
          <a:p>
            <a:pPr lvl="1"/>
            <a:r>
              <a:rPr lang="en-US" dirty="0">
                <a:latin typeface="Consolas" panose="020B0609020204030204" pitchFamily="49" charset="0"/>
              </a:rPr>
              <a:t>double f(int x);</a:t>
            </a:r>
          </a:p>
          <a:p>
            <a:pPr lvl="1"/>
            <a:r>
              <a:rPr lang="en-US" dirty="0">
                <a:latin typeface="Consolas" panose="020B0609020204030204" pitchFamily="49" charset="0"/>
              </a:rPr>
              <a:t>double f(double x);</a:t>
            </a:r>
          </a:p>
          <a:p>
            <a:pPr lvl="1"/>
            <a:r>
              <a:rPr lang="en-US" dirty="0">
                <a:latin typeface="Consolas" panose="020B0609020204030204" pitchFamily="49" charset="0"/>
              </a:rPr>
              <a:t>void print(ostream out, int x);</a:t>
            </a:r>
          </a:p>
          <a:p>
            <a:pPr lvl="1"/>
            <a:r>
              <a:rPr lang="en-US" dirty="0">
                <a:latin typeface="Consolas" panose="020B0609020204030204" pitchFamily="49" charset="0"/>
              </a:rPr>
              <a:t>void print(ostream out, double x);</a:t>
            </a:r>
          </a:p>
        </p:txBody>
      </p:sp>
    </p:spTree>
    <p:extLst>
      <p:ext uri="{BB962C8B-B14F-4D97-AF65-F5344CB8AC3E}">
        <p14:creationId xmlns:p14="http://schemas.microsoft.com/office/powerpoint/2010/main" val="318542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5D082173-557A-4F37-BCD4-1D9A523BC105}"/>
              </a:ext>
            </a:extLst>
          </p:cNvPr>
          <p:cNvSpPr>
            <a:spLocks noGrp="1"/>
          </p:cNvSpPr>
          <p:nvPr>
            <p:ph type="body" idx="1"/>
            <p:custDataLst>
              <p:tags r:id="rId1"/>
            </p:custDataLst>
          </p:nvPr>
        </p:nvSpPr>
        <p:spPr>
          <a:xfrm>
            <a:off x="1583436" y="2313433"/>
            <a:ext cx="4270248" cy="704087"/>
          </a:xfrm>
        </p:spPr>
        <p:txBody>
          <a:bodyPr/>
          <a:lstStyle/>
          <a:p>
            <a:r>
              <a:rPr lang="en-US" cap="none" dirty="0"/>
              <a:t>class </a:t>
            </a:r>
            <a:r>
              <a:rPr lang="en-US" cap="none" dirty="0">
                <a:latin typeface="Consolas" panose="020B0609020204030204" pitchFamily="49" charset="0"/>
              </a:rPr>
              <a:t>ostream</a:t>
            </a:r>
          </a:p>
        </p:txBody>
      </p:sp>
      <p:sp>
        <p:nvSpPr>
          <p:cNvPr id="11" name="Content Placeholder 10">
            <a:extLst>
              <a:ext uri="{FF2B5EF4-FFF2-40B4-BE49-F238E27FC236}">
                <a16:creationId xmlns:a16="http://schemas.microsoft.com/office/drawing/2014/main" id="{B72CF334-5686-4E25-AFB5-44A31577F4B5}"/>
              </a:ext>
            </a:extLst>
          </p:cNvPr>
          <p:cNvSpPr>
            <a:spLocks noGrp="1"/>
          </p:cNvSpPr>
          <p:nvPr>
            <p:ph sz="half" idx="2"/>
            <p:custDataLst>
              <p:tags r:id="rId2"/>
            </p:custDataLst>
          </p:nvPr>
        </p:nvSpPr>
        <p:spPr>
          <a:xfrm>
            <a:off x="721259" y="3143250"/>
            <a:ext cx="5132425" cy="2160270"/>
          </a:xfrm>
        </p:spPr>
        <p:txBody>
          <a:bodyPr>
            <a:normAutofit fontScale="92500"/>
          </a:bodyPr>
          <a:lstStyle/>
          <a:p>
            <a:pPr marL="0" indent="0">
              <a:lnSpc>
                <a:spcPct val="110000"/>
              </a:lnSpc>
              <a:spcBef>
                <a:spcPts val="0"/>
              </a:spcBef>
              <a:buNone/>
            </a:pPr>
            <a:r>
              <a:rPr lang="en-US" sz="1600" dirty="0">
                <a:latin typeface="Consolas" panose="020B0609020204030204" pitchFamily="49" charset="0"/>
              </a:rPr>
              <a:t>friend ostream&amp; operator&lt;&lt;(ostream&amp;, char);</a:t>
            </a:r>
          </a:p>
          <a:p>
            <a:pPr marL="0" indent="0">
              <a:lnSpc>
                <a:spcPct val="110000"/>
              </a:lnSpc>
              <a:spcBef>
                <a:spcPts val="0"/>
              </a:spcBef>
              <a:buNone/>
            </a:pPr>
            <a:r>
              <a:rPr lang="en-US" sz="1600" dirty="0">
                <a:latin typeface="Consolas" panose="020B0609020204030204" pitchFamily="49" charset="0"/>
              </a:rPr>
              <a:t>friend ostream&amp; operator&lt;&lt;(ostream&amp;, char*);</a:t>
            </a:r>
          </a:p>
          <a:p>
            <a:pPr marL="0" indent="0">
              <a:lnSpc>
                <a:spcPct val="110000"/>
              </a:lnSpc>
              <a:spcBef>
                <a:spcPts val="0"/>
              </a:spcBef>
              <a:buNone/>
            </a:pPr>
            <a:r>
              <a:rPr lang="en-US" sz="1600" dirty="0">
                <a:latin typeface="Consolas" panose="020B0609020204030204" pitchFamily="49" charset="0"/>
              </a:rPr>
              <a:t>friend ostream&amp; operator&lt;&lt;(ostream&amp;, short);</a:t>
            </a:r>
          </a:p>
          <a:p>
            <a:pPr marL="0" indent="0">
              <a:lnSpc>
                <a:spcPct val="110000"/>
              </a:lnSpc>
              <a:spcBef>
                <a:spcPts val="0"/>
              </a:spcBef>
              <a:buNone/>
            </a:pPr>
            <a:r>
              <a:rPr lang="en-US" sz="1600" dirty="0">
                <a:latin typeface="Consolas" panose="020B0609020204030204" pitchFamily="49" charset="0"/>
              </a:rPr>
              <a:t>friend ostream&amp; operator&lt;&lt;(ostream&amp;, int);</a:t>
            </a:r>
          </a:p>
          <a:p>
            <a:pPr marL="0" indent="0">
              <a:lnSpc>
                <a:spcPct val="110000"/>
              </a:lnSpc>
              <a:spcBef>
                <a:spcPts val="0"/>
              </a:spcBef>
              <a:buNone/>
            </a:pPr>
            <a:r>
              <a:rPr lang="en-US" sz="1600" dirty="0">
                <a:latin typeface="Consolas" panose="020B0609020204030204" pitchFamily="49" charset="0"/>
              </a:rPr>
              <a:t>friend ostream&amp; operator&lt;&lt;(ostream&amp;, long);</a:t>
            </a:r>
          </a:p>
          <a:p>
            <a:pPr marL="0" indent="0">
              <a:lnSpc>
                <a:spcPct val="110000"/>
              </a:lnSpc>
              <a:spcBef>
                <a:spcPts val="0"/>
              </a:spcBef>
              <a:buNone/>
            </a:pPr>
            <a:r>
              <a:rPr lang="en-US" sz="1600" dirty="0">
                <a:latin typeface="Consolas" panose="020B0609020204030204" pitchFamily="49" charset="0"/>
              </a:rPr>
              <a:t>friend ostream&amp; operator&lt;&lt;(ostream&amp;, float);</a:t>
            </a:r>
          </a:p>
          <a:p>
            <a:pPr marL="0" indent="0">
              <a:lnSpc>
                <a:spcPct val="110000"/>
              </a:lnSpc>
              <a:spcBef>
                <a:spcPts val="0"/>
              </a:spcBef>
              <a:buNone/>
            </a:pPr>
            <a:r>
              <a:rPr lang="en-US" sz="1600" dirty="0">
                <a:latin typeface="Consolas" panose="020B0609020204030204" pitchFamily="49" charset="0"/>
              </a:rPr>
              <a:t>friend ostream&amp; operator&lt;&lt;(ostream&amp;, double);</a:t>
            </a:r>
          </a:p>
        </p:txBody>
      </p:sp>
      <p:sp>
        <p:nvSpPr>
          <p:cNvPr id="12" name="Content Placeholder 11">
            <a:extLst>
              <a:ext uri="{FF2B5EF4-FFF2-40B4-BE49-F238E27FC236}">
                <a16:creationId xmlns:a16="http://schemas.microsoft.com/office/drawing/2014/main" id="{4F94CB6C-C2D9-4F15-9F98-AB0211FFC873}"/>
              </a:ext>
            </a:extLst>
          </p:cNvPr>
          <p:cNvSpPr>
            <a:spLocks noGrp="1"/>
          </p:cNvSpPr>
          <p:nvPr>
            <p:ph sz="quarter" idx="4"/>
            <p:custDataLst>
              <p:tags r:id="rId3"/>
            </p:custDataLst>
          </p:nvPr>
        </p:nvSpPr>
        <p:spPr>
          <a:xfrm>
            <a:off x="6338316" y="3143250"/>
            <a:ext cx="5132425" cy="2160270"/>
          </a:xfrm>
        </p:spPr>
        <p:txBody>
          <a:bodyPr>
            <a:normAutofit fontScale="92500"/>
          </a:bodyPr>
          <a:lstStyle/>
          <a:p>
            <a:pPr marL="0" indent="0">
              <a:lnSpc>
                <a:spcPct val="110000"/>
              </a:lnSpc>
              <a:spcBef>
                <a:spcPts val="0"/>
              </a:spcBef>
              <a:buNone/>
            </a:pPr>
            <a:r>
              <a:rPr lang="en-US" sz="1600" dirty="0">
                <a:latin typeface="Consolas" panose="020B0609020204030204" pitchFamily="49" charset="0"/>
              </a:rPr>
              <a:t>friend istream&amp; operator&gt;&gt;(istream&amp;, char&amp;);</a:t>
            </a:r>
          </a:p>
          <a:p>
            <a:pPr marL="0" indent="0">
              <a:lnSpc>
                <a:spcPct val="110000"/>
              </a:lnSpc>
              <a:spcBef>
                <a:spcPts val="0"/>
              </a:spcBef>
              <a:buNone/>
            </a:pPr>
            <a:r>
              <a:rPr lang="en-US" sz="1600" dirty="0">
                <a:latin typeface="Consolas" panose="020B0609020204030204" pitchFamily="49" charset="0"/>
              </a:rPr>
              <a:t>friend istream&amp; operator&gt;&gt;(istream&amp;, char*);</a:t>
            </a:r>
          </a:p>
          <a:p>
            <a:pPr marL="0" indent="0">
              <a:lnSpc>
                <a:spcPct val="110000"/>
              </a:lnSpc>
              <a:spcBef>
                <a:spcPts val="0"/>
              </a:spcBef>
              <a:buNone/>
            </a:pPr>
            <a:r>
              <a:rPr lang="en-US" sz="1600" dirty="0">
                <a:latin typeface="Consolas" panose="020B0609020204030204" pitchFamily="49" charset="0"/>
              </a:rPr>
              <a:t>friend istream&amp; operator&gt;&gt;(istream&amp;, short&amp;);</a:t>
            </a:r>
          </a:p>
          <a:p>
            <a:pPr marL="0" indent="0">
              <a:lnSpc>
                <a:spcPct val="110000"/>
              </a:lnSpc>
              <a:spcBef>
                <a:spcPts val="0"/>
              </a:spcBef>
              <a:buNone/>
            </a:pPr>
            <a:r>
              <a:rPr lang="en-US" sz="1600" dirty="0">
                <a:latin typeface="Consolas" panose="020B0609020204030204" pitchFamily="49" charset="0"/>
              </a:rPr>
              <a:t>friend istream&amp; operator&gt;&gt;(istream&amp;, int&amp;);</a:t>
            </a:r>
          </a:p>
          <a:p>
            <a:pPr marL="0" indent="0">
              <a:lnSpc>
                <a:spcPct val="110000"/>
              </a:lnSpc>
              <a:spcBef>
                <a:spcPts val="0"/>
              </a:spcBef>
              <a:buNone/>
            </a:pPr>
            <a:r>
              <a:rPr lang="en-US" sz="1600" dirty="0">
                <a:latin typeface="Consolas" panose="020B0609020204030204" pitchFamily="49" charset="0"/>
              </a:rPr>
              <a:t>friend istream&amp; operator&gt;&gt;(istream&amp;, long&amp;);</a:t>
            </a:r>
          </a:p>
          <a:p>
            <a:pPr marL="0" indent="0">
              <a:lnSpc>
                <a:spcPct val="110000"/>
              </a:lnSpc>
              <a:spcBef>
                <a:spcPts val="0"/>
              </a:spcBef>
              <a:buNone/>
            </a:pPr>
            <a:r>
              <a:rPr lang="en-US" sz="1600" dirty="0">
                <a:latin typeface="Consolas" panose="020B0609020204030204" pitchFamily="49" charset="0"/>
              </a:rPr>
              <a:t>friend istream&amp; operator&gt;&gt;(istream&amp;, float&amp;);</a:t>
            </a:r>
          </a:p>
          <a:p>
            <a:pPr marL="0" indent="0">
              <a:lnSpc>
                <a:spcPct val="110000"/>
              </a:lnSpc>
              <a:spcBef>
                <a:spcPts val="0"/>
              </a:spcBef>
              <a:buNone/>
            </a:pPr>
            <a:r>
              <a:rPr lang="en-US" sz="1600" dirty="0">
                <a:latin typeface="Consolas" panose="020B0609020204030204" pitchFamily="49" charset="0"/>
              </a:rPr>
              <a:t>friend istream&amp; operator&gt;&gt;(istream&amp;, double&amp;);</a:t>
            </a:r>
          </a:p>
        </p:txBody>
      </p:sp>
      <p:sp>
        <p:nvSpPr>
          <p:cNvPr id="13" name="Text Placeholder 12">
            <a:extLst>
              <a:ext uri="{FF2B5EF4-FFF2-40B4-BE49-F238E27FC236}">
                <a16:creationId xmlns:a16="http://schemas.microsoft.com/office/drawing/2014/main" id="{731C50FB-36AA-4048-9AE1-B5C21F085337}"/>
              </a:ext>
            </a:extLst>
          </p:cNvPr>
          <p:cNvSpPr>
            <a:spLocks noGrp="1"/>
          </p:cNvSpPr>
          <p:nvPr>
            <p:ph type="body" sz="quarter" idx="13"/>
            <p:custDataLst>
              <p:tags r:id="rId4"/>
            </p:custDataLst>
          </p:nvPr>
        </p:nvSpPr>
        <p:spPr>
          <a:xfrm>
            <a:off x="6338316" y="2313433"/>
            <a:ext cx="4270248" cy="704087"/>
          </a:xfrm>
        </p:spPr>
        <p:txBody>
          <a:bodyPr/>
          <a:lstStyle/>
          <a:p>
            <a:r>
              <a:rPr lang="en-US" cap="none" dirty="0"/>
              <a:t>class </a:t>
            </a:r>
            <a:r>
              <a:rPr lang="en-US" cap="none" dirty="0">
                <a:latin typeface="Consolas" panose="020B0609020204030204" pitchFamily="49" charset="0"/>
              </a:rPr>
              <a:t>istream</a:t>
            </a:r>
          </a:p>
        </p:txBody>
      </p:sp>
      <p:sp>
        <p:nvSpPr>
          <p:cNvPr id="7" name="Title 6">
            <a:extLst>
              <a:ext uri="{FF2B5EF4-FFF2-40B4-BE49-F238E27FC236}">
                <a16:creationId xmlns:a16="http://schemas.microsoft.com/office/drawing/2014/main" id="{33AF73A7-C9DF-4E2E-837F-070946BA2327}"/>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latin typeface="Consolas" panose="020B0609020204030204" pitchFamily="49" charset="0"/>
              </a:rPr>
              <a:t>&lt;iostream&gt;</a:t>
            </a:r>
          </a:p>
        </p:txBody>
      </p:sp>
    </p:spTree>
    <p:extLst>
      <p:ext uri="{BB962C8B-B14F-4D97-AF65-F5344CB8AC3E}">
        <p14:creationId xmlns:p14="http://schemas.microsoft.com/office/powerpoint/2010/main" val="2867800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C1644-37F6-43AD-A03C-77E15174A58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t>operator&lt;&lt;</a:t>
            </a:r>
            <a:br>
              <a:rPr lang="en-US" dirty="0"/>
            </a:br>
            <a:r>
              <a:rPr lang="en-US" dirty="0"/>
              <a:t>The inserter</a:t>
            </a:r>
          </a:p>
        </p:txBody>
      </p:sp>
      <p:sp>
        <p:nvSpPr>
          <p:cNvPr id="3" name="Content Placeholder 2">
            <a:extLst>
              <a:ext uri="{FF2B5EF4-FFF2-40B4-BE49-F238E27FC236}">
                <a16:creationId xmlns:a16="http://schemas.microsoft.com/office/drawing/2014/main" id="{E79208A8-BD19-446C-A6D6-0A4951217F78}"/>
              </a:ext>
            </a:extLst>
          </p:cNvPr>
          <p:cNvSpPr>
            <a:spLocks noGrp="1"/>
          </p:cNvSpPr>
          <p:nvPr>
            <p:ph idx="1"/>
            <p:custDataLst>
              <p:tags r:id="rId2"/>
            </p:custDataLst>
          </p:nvPr>
        </p:nvSpPr>
        <p:spPr>
          <a:xfrm>
            <a:off x="1700784" y="2638044"/>
            <a:ext cx="7729728" cy="3101983"/>
          </a:xfrm>
        </p:spPr>
        <p:txBody>
          <a:bodyPr/>
          <a:lstStyle/>
          <a:p>
            <a:r>
              <a:rPr lang="en-US" dirty="0"/>
              <a:t>ALWAYS a friend function</a:t>
            </a:r>
          </a:p>
          <a:p>
            <a:r>
              <a:rPr lang="en-US" dirty="0"/>
              <a:t>ALWAYS follows the same pattern:</a:t>
            </a:r>
          </a:p>
          <a:p>
            <a:pPr lvl="1"/>
            <a:r>
              <a:rPr lang="en-US" dirty="0"/>
              <a:t>returns ostream reference</a:t>
            </a:r>
          </a:p>
          <a:p>
            <a:pPr lvl="1"/>
            <a:r>
              <a:rPr lang="en-US" dirty="0"/>
              <a:t>first argument ostream reference</a:t>
            </a:r>
          </a:p>
          <a:p>
            <a:pPr lvl="1"/>
            <a:r>
              <a:rPr lang="en-US" dirty="0"/>
              <a:t>second argument reference to the friending class</a:t>
            </a:r>
          </a:p>
        </p:txBody>
      </p:sp>
      <p:sp>
        <p:nvSpPr>
          <p:cNvPr id="4" name="TextBox 3">
            <a:extLst>
              <a:ext uri="{FF2B5EF4-FFF2-40B4-BE49-F238E27FC236}">
                <a16:creationId xmlns:a16="http://schemas.microsoft.com/office/drawing/2014/main" id="{C5F55A41-5FDB-4616-A986-A37B47662D2F}"/>
              </a:ext>
            </a:extLst>
          </p:cNvPr>
          <p:cNvSpPr txBox="1"/>
          <p:nvPr>
            <p:custDataLst>
              <p:tags r:id="rId3"/>
            </p:custDataLst>
          </p:nvPr>
        </p:nvSpPr>
        <p:spPr>
          <a:xfrm>
            <a:off x="2588768" y="4627418"/>
            <a:ext cx="7014464"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friend ostream</a:t>
            </a:r>
            <a:r>
              <a:rPr lang="en-US" dirty="0">
                <a:solidFill>
                  <a:srgbClr val="FF0000"/>
                </a:solidFill>
                <a:latin typeface="Courier New" panose="02070309020205020404" pitchFamily="49" charset="0"/>
                <a:cs typeface="Courier New" panose="02070309020205020404" pitchFamily="49" charset="0"/>
              </a:rPr>
              <a:t>&amp;</a:t>
            </a:r>
            <a:r>
              <a:rPr lang="en-US" dirty="0">
                <a:latin typeface="Courier New" panose="02070309020205020404" pitchFamily="49" charset="0"/>
                <a:cs typeface="Courier New" panose="02070309020205020404" pitchFamily="49" charset="0"/>
              </a:rPr>
              <a:t> operator&lt;&lt;(ostream</a:t>
            </a:r>
            <a:r>
              <a:rPr lang="en-US" dirty="0">
                <a:solidFill>
                  <a:srgbClr val="FF0000"/>
                </a:solidFill>
                <a:latin typeface="Courier New" panose="02070309020205020404" pitchFamily="49" charset="0"/>
                <a:cs typeface="Courier New" panose="02070309020205020404" pitchFamily="49" charset="0"/>
              </a:rPr>
              <a:t>&amp;</a:t>
            </a:r>
            <a:r>
              <a:rPr lang="en-US" dirty="0">
                <a:latin typeface="Courier New" panose="02070309020205020404" pitchFamily="49" charset="0"/>
                <a:cs typeface="Courier New" panose="02070309020205020404" pitchFamily="49" charset="0"/>
              </a:rPr>
              <a:t> </a:t>
            </a:r>
            <a:r>
              <a:rPr lang="en-US" dirty="0">
                <a:solidFill>
                  <a:srgbClr val="7030A0"/>
                </a:solidFill>
                <a:latin typeface="Courier New" panose="02070309020205020404" pitchFamily="49" charset="0"/>
                <a:cs typeface="Courier New" panose="02070309020205020404" pitchFamily="49" charset="0"/>
              </a:rPr>
              <a:t>out</a:t>
            </a:r>
            <a:r>
              <a:rPr lang="en-US" dirty="0">
                <a:latin typeface="Courier New" panose="02070309020205020404" pitchFamily="49" charset="0"/>
                <a:cs typeface="Courier New" panose="02070309020205020404" pitchFamily="49" charset="0"/>
              </a:rPr>
              <a:t>, foo</a:t>
            </a:r>
            <a:r>
              <a:rPr lang="en-US" dirty="0">
                <a:solidFill>
                  <a:srgbClr val="FF0000"/>
                </a:solidFill>
                <a:latin typeface="Courier New" panose="02070309020205020404" pitchFamily="49" charset="0"/>
                <a:cs typeface="Courier New" panose="02070309020205020404" pitchFamily="49" charset="0"/>
              </a:rPr>
              <a:t>&amp;</a:t>
            </a:r>
            <a:r>
              <a:rPr lang="en-US" dirty="0">
                <a:latin typeface="Courier New" panose="02070309020205020404" pitchFamily="49" charset="0"/>
                <a:cs typeface="Courier New" panose="02070309020205020404" pitchFamily="49" charset="0"/>
              </a:rPr>
              <a:t> </a:t>
            </a:r>
            <a:r>
              <a:rPr lang="en-US" dirty="0">
                <a:solidFill>
                  <a:srgbClr val="00B0F0"/>
                </a:solidFill>
                <a:latin typeface="Courier New" panose="02070309020205020404" pitchFamily="49" charset="0"/>
                <a:cs typeface="Courier New" panose="02070309020205020404" pitchFamily="49" charset="0"/>
              </a:rPr>
              <a:t>me</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a:solidFill>
                  <a:srgbClr val="7030A0"/>
                </a:solidFill>
                <a:latin typeface="Courier New" panose="02070309020205020404" pitchFamily="49" charset="0"/>
                <a:cs typeface="Courier New" panose="02070309020205020404" pitchFamily="49" charset="0"/>
              </a:rPr>
              <a:t>out</a:t>
            </a:r>
            <a:r>
              <a:rPr lang="en-US" dirty="0">
                <a:latin typeface="Courier New" panose="02070309020205020404" pitchFamily="49" charset="0"/>
                <a:cs typeface="Courier New" panose="02070309020205020404" pitchFamily="49" charset="0"/>
              </a:rPr>
              <a:t> &lt;&lt; </a:t>
            </a:r>
            <a:r>
              <a:rPr lang="en-US" dirty="0">
                <a:solidFill>
                  <a:srgbClr val="00B0F0"/>
                </a:solidFill>
                <a:latin typeface="Courier New" panose="02070309020205020404" pitchFamily="49" charset="0"/>
                <a:cs typeface="Courier New" panose="02070309020205020404" pitchFamily="49" charset="0"/>
              </a:rPr>
              <a:t>me</a:t>
            </a:r>
            <a:r>
              <a:rPr lang="en-US" dirty="0">
                <a:latin typeface="Courier New" panose="02070309020205020404" pitchFamily="49" charset="0"/>
                <a:cs typeface="Courier New" panose="02070309020205020404" pitchFamily="49" charset="0"/>
              </a:rPr>
              <a:t>.field &lt;&lt; endl;</a:t>
            </a:r>
          </a:p>
          <a:p>
            <a:r>
              <a:rPr lang="en-US" dirty="0">
                <a:latin typeface="Courier New" panose="02070309020205020404" pitchFamily="49" charset="0"/>
                <a:cs typeface="Courier New" panose="02070309020205020404" pitchFamily="49" charset="0"/>
              </a:rPr>
              <a:t>	return </a:t>
            </a:r>
            <a:r>
              <a:rPr lang="en-US" dirty="0">
                <a:solidFill>
                  <a:srgbClr val="7030A0"/>
                </a:solidFill>
                <a:latin typeface="Courier New" panose="02070309020205020404" pitchFamily="49" charset="0"/>
                <a:cs typeface="Courier New" panose="02070309020205020404" pitchFamily="49" charset="0"/>
              </a:rPr>
              <a:t>out</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a:t>
            </a:r>
          </a:p>
        </p:txBody>
      </p:sp>
      <p:pic>
        <p:nvPicPr>
          <p:cNvPr id="5" name="Content Placeholder 3">
            <a:extLst>
              <a:ext uri="{FF2B5EF4-FFF2-40B4-BE49-F238E27FC236}">
                <a16:creationId xmlns:a16="http://schemas.microsoft.com/office/drawing/2014/main" id="{6B0A17AA-CB3B-4906-9007-5FB393A94099}"/>
              </a:ext>
            </a:extLst>
          </p:cNvPr>
          <p:cNvPicPr>
            <a:picLocks noChangeAspect="1"/>
          </p:cNvPicPr>
          <p:nvPr/>
        </p:nvPicPr>
        <p:blipFill>
          <a:blip r:embed="rId6"/>
          <a:stretch>
            <a:fillRect/>
          </a:stretch>
        </p:blipFill>
        <p:spPr>
          <a:xfrm>
            <a:off x="6939653" y="2607102"/>
            <a:ext cx="3579638" cy="1778000"/>
          </a:xfrm>
          <a:prstGeom prst="rect">
            <a:avLst/>
          </a:prstGeom>
        </p:spPr>
      </p:pic>
    </p:spTree>
    <p:extLst>
      <p:ext uri="{BB962C8B-B14F-4D97-AF65-F5344CB8AC3E}">
        <p14:creationId xmlns:p14="http://schemas.microsoft.com/office/powerpoint/2010/main" val="610772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C1644-37F6-43AD-A03C-77E15174A58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t>operator&gt;&gt;</a:t>
            </a:r>
            <a:br>
              <a:rPr lang="en-US" dirty="0"/>
            </a:br>
            <a:r>
              <a:rPr lang="en-US" dirty="0"/>
              <a:t>The Extractor</a:t>
            </a:r>
          </a:p>
        </p:txBody>
      </p:sp>
      <p:sp>
        <p:nvSpPr>
          <p:cNvPr id="3" name="Content Placeholder 2">
            <a:extLst>
              <a:ext uri="{FF2B5EF4-FFF2-40B4-BE49-F238E27FC236}">
                <a16:creationId xmlns:a16="http://schemas.microsoft.com/office/drawing/2014/main" id="{E79208A8-BD19-446C-A6D6-0A4951217F78}"/>
              </a:ext>
            </a:extLst>
          </p:cNvPr>
          <p:cNvSpPr>
            <a:spLocks noGrp="1"/>
          </p:cNvSpPr>
          <p:nvPr>
            <p:ph idx="1"/>
            <p:custDataLst>
              <p:tags r:id="rId2"/>
            </p:custDataLst>
          </p:nvPr>
        </p:nvSpPr>
        <p:spPr>
          <a:xfrm>
            <a:off x="1682496" y="2638044"/>
            <a:ext cx="7729728" cy="3101983"/>
          </a:xfrm>
        </p:spPr>
        <p:txBody>
          <a:bodyPr/>
          <a:lstStyle/>
          <a:p>
            <a:r>
              <a:rPr lang="en-US" dirty="0"/>
              <a:t>ALWAYS a friend function</a:t>
            </a:r>
          </a:p>
          <a:p>
            <a:r>
              <a:rPr lang="en-US" dirty="0"/>
              <a:t>ALWAYS follows the same pattern:</a:t>
            </a:r>
          </a:p>
          <a:p>
            <a:pPr lvl="1"/>
            <a:r>
              <a:rPr lang="en-US" dirty="0"/>
              <a:t>returns istream reference</a:t>
            </a:r>
          </a:p>
          <a:p>
            <a:pPr lvl="1"/>
            <a:r>
              <a:rPr lang="en-US" dirty="0"/>
              <a:t>first argument istream reference</a:t>
            </a:r>
          </a:p>
          <a:p>
            <a:pPr lvl="1"/>
            <a:r>
              <a:rPr lang="en-US" dirty="0"/>
              <a:t>second argument reference to the friending class</a:t>
            </a:r>
          </a:p>
        </p:txBody>
      </p:sp>
      <p:sp>
        <p:nvSpPr>
          <p:cNvPr id="4" name="TextBox 3">
            <a:extLst>
              <a:ext uri="{FF2B5EF4-FFF2-40B4-BE49-F238E27FC236}">
                <a16:creationId xmlns:a16="http://schemas.microsoft.com/office/drawing/2014/main" id="{C5F55A41-5FDB-4616-A986-A37B47662D2F}"/>
              </a:ext>
            </a:extLst>
          </p:cNvPr>
          <p:cNvSpPr txBox="1"/>
          <p:nvPr>
            <p:custDataLst>
              <p:tags r:id="rId3"/>
            </p:custDataLst>
          </p:nvPr>
        </p:nvSpPr>
        <p:spPr>
          <a:xfrm>
            <a:off x="2588768" y="4627418"/>
            <a:ext cx="7014464"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friend istream</a:t>
            </a:r>
            <a:r>
              <a:rPr lang="en-US" dirty="0">
                <a:solidFill>
                  <a:srgbClr val="FF0000"/>
                </a:solidFill>
                <a:latin typeface="Courier New" panose="02070309020205020404" pitchFamily="49" charset="0"/>
                <a:cs typeface="Courier New" panose="02070309020205020404" pitchFamily="49" charset="0"/>
              </a:rPr>
              <a:t>&amp;</a:t>
            </a:r>
            <a:r>
              <a:rPr lang="en-US" dirty="0">
                <a:latin typeface="Courier New" panose="02070309020205020404" pitchFamily="49" charset="0"/>
                <a:cs typeface="Courier New" panose="02070309020205020404" pitchFamily="49" charset="0"/>
              </a:rPr>
              <a:t> operator&gt;&gt;(istream</a:t>
            </a:r>
            <a:r>
              <a:rPr lang="en-US" dirty="0">
                <a:solidFill>
                  <a:srgbClr val="FF0000"/>
                </a:solidFill>
                <a:latin typeface="Courier New" panose="02070309020205020404" pitchFamily="49" charset="0"/>
                <a:cs typeface="Courier New" panose="02070309020205020404" pitchFamily="49" charset="0"/>
              </a:rPr>
              <a:t>&amp;</a:t>
            </a:r>
            <a:r>
              <a:rPr lang="en-US" dirty="0">
                <a:latin typeface="Courier New" panose="02070309020205020404" pitchFamily="49" charset="0"/>
                <a:cs typeface="Courier New" panose="02070309020205020404" pitchFamily="49" charset="0"/>
              </a:rPr>
              <a:t> </a:t>
            </a:r>
            <a:r>
              <a:rPr lang="en-US" dirty="0">
                <a:solidFill>
                  <a:srgbClr val="7030A0"/>
                </a:solidFill>
                <a:latin typeface="Courier New" panose="02070309020205020404" pitchFamily="49" charset="0"/>
                <a:cs typeface="Courier New" panose="02070309020205020404" pitchFamily="49" charset="0"/>
              </a:rPr>
              <a:t>in</a:t>
            </a:r>
            <a:r>
              <a:rPr lang="en-US" dirty="0">
                <a:latin typeface="Courier New" panose="02070309020205020404" pitchFamily="49" charset="0"/>
                <a:cs typeface="Courier New" panose="02070309020205020404" pitchFamily="49" charset="0"/>
              </a:rPr>
              <a:t>, foo</a:t>
            </a:r>
            <a:r>
              <a:rPr lang="en-US" dirty="0">
                <a:solidFill>
                  <a:srgbClr val="FF0000"/>
                </a:solidFill>
                <a:latin typeface="Courier New" panose="02070309020205020404" pitchFamily="49" charset="0"/>
                <a:cs typeface="Courier New" panose="02070309020205020404" pitchFamily="49" charset="0"/>
              </a:rPr>
              <a:t>&amp;</a:t>
            </a:r>
            <a:r>
              <a:rPr lang="en-US" dirty="0">
                <a:latin typeface="Courier New" panose="02070309020205020404" pitchFamily="49" charset="0"/>
                <a:cs typeface="Courier New" panose="02070309020205020404" pitchFamily="49" charset="0"/>
              </a:rPr>
              <a:t> </a:t>
            </a:r>
            <a:r>
              <a:rPr lang="en-US" dirty="0">
                <a:solidFill>
                  <a:srgbClr val="00B0F0"/>
                </a:solidFill>
                <a:latin typeface="Courier New" panose="02070309020205020404" pitchFamily="49" charset="0"/>
                <a:cs typeface="Courier New" panose="02070309020205020404" pitchFamily="49" charset="0"/>
              </a:rPr>
              <a:t>me</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a:solidFill>
                  <a:srgbClr val="7030A0"/>
                </a:solidFill>
                <a:latin typeface="Courier New" panose="02070309020205020404" pitchFamily="49" charset="0"/>
                <a:cs typeface="Courier New" panose="02070309020205020404" pitchFamily="49" charset="0"/>
              </a:rPr>
              <a:t>in</a:t>
            </a:r>
            <a:r>
              <a:rPr lang="en-US" dirty="0">
                <a:latin typeface="Courier New" panose="02070309020205020404" pitchFamily="49" charset="0"/>
                <a:cs typeface="Courier New" panose="02070309020205020404" pitchFamily="49" charset="0"/>
              </a:rPr>
              <a:t> &gt;&gt; </a:t>
            </a:r>
            <a:r>
              <a:rPr lang="en-US" dirty="0">
                <a:solidFill>
                  <a:srgbClr val="00B0F0"/>
                </a:solidFill>
                <a:latin typeface="Courier New" panose="02070309020205020404" pitchFamily="49" charset="0"/>
                <a:cs typeface="Courier New" panose="02070309020205020404" pitchFamily="49" charset="0"/>
              </a:rPr>
              <a:t>me</a:t>
            </a:r>
            <a:r>
              <a:rPr lang="en-US" dirty="0">
                <a:latin typeface="Courier New" panose="02070309020205020404" pitchFamily="49" charset="0"/>
                <a:cs typeface="Courier New" panose="02070309020205020404" pitchFamily="49" charset="0"/>
              </a:rPr>
              <a:t>.field;</a:t>
            </a:r>
          </a:p>
          <a:p>
            <a:r>
              <a:rPr lang="en-US" dirty="0">
                <a:latin typeface="Courier New" panose="02070309020205020404" pitchFamily="49" charset="0"/>
                <a:cs typeface="Courier New" panose="02070309020205020404" pitchFamily="49" charset="0"/>
              </a:rPr>
              <a:t>	return </a:t>
            </a:r>
            <a:r>
              <a:rPr lang="en-US" dirty="0">
                <a:solidFill>
                  <a:srgbClr val="7030A0"/>
                </a:solidFill>
                <a:latin typeface="Courier New" panose="02070309020205020404" pitchFamily="49" charset="0"/>
                <a:cs typeface="Courier New" panose="02070309020205020404" pitchFamily="49" charset="0"/>
              </a:rPr>
              <a:t>in</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a:t>
            </a:r>
          </a:p>
        </p:txBody>
      </p:sp>
      <p:pic>
        <p:nvPicPr>
          <p:cNvPr id="5" name="Content Placeholder 3">
            <a:extLst>
              <a:ext uri="{FF2B5EF4-FFF2-40B4-BE49-F238E27FC236}">
                <a16:creationId xmlns:a16="http://schemas.microsoft.com/office/drawing/2014/main" id="{3C35F397-62CB-480C-9947-8B800C8A26A5}"/>
              </a:ext>
            </a:extLst>
          </p:cNvPr>
          <p:cNvPicPr>
            <a:picLocks noChangeAspect="1"/>
          </p:cNvPicPr>
          <p:nvPr/>
        </p:nvPicPr>
        <p:blipFill>
          <a:blip r:embed="rId6"/>
          <a:stretch>
            <a:fillRect/>
          </a:stretch>
        </p:blipFill>
        <p:spPr>
          <a:xfrm>
            <a:off x="5506427" y="2504486"/>
            <a:ext cx="5001338" cy="1638300"/>
          </a:xfrm>
          <a:prstGeom prst="rect">
            <a:avLst/>
          </a:prstGeom>
        </p:spPr>
      </p:pic>
    </p:spTree>
    <p:extLst>
      <p:ext uri="{BB962C8B-B14F-4D97-AF65-F5344CB8AC3E}">
        <p14:creationId xmlns:p14="http://schemas.microsoft.com/office/powerpoint/2010/main" val="2221590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1&quot;/&gt;&lt;lineCharCount val=&quot;25&quot;/&gt;&lt;/TableIndex&gt;&lt;/ShapeTextInfo&gt;"/>
  <p:tag name="PRESENTER_DUMMYTAG" val="&lt;DummyForForceWrite&gt;&lt;/DummyForForceWrite&gt;"/>
  <p:tag name="HTML_SHAPEINFO" val="&lt;ThreeDShapeInfo&gt;&lt;uuid val=&quot;{C2A1E699-0371-4943-9C45-377A8DAE8FF7}&quot;/&gt;&lt;isInvalidForFieldText val=&quot;0&quot;/&gt;&lt;Image&gt;&lt;filename val=&quot;C:\Users\dab\AppData\Local\Temp\CP8320712144Session\CPTrustFolder8320712144\PPTImport8320741722\data\asimages\{C2A1E699-0371-4943-9C45-377A8DAE8FF7}_1.png&quot;/&gt;&lt;left val=&quot;167&quot;/&gt;&lt;top val=&quot;249&quot;/&gt;&lt;width val=&quot;945&quot;/&gt;&lt;height val=&quot;174&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PRESENTER_DUMMYTAG" val="&lt;DummyForForceWrite&gt;&lt;/DummyForForceWrite&gt;"/>
  <p:tag name="HTML_SHAPEINFO" val="&lt;ThreeDShapeInfo&gt;&lt;uuid val=&quot;{7B5C06EB-35E2-477F-9A32-4D1D1B18226D}&quot;/&gt;&lt;isInvalidForFieldText val=&quot;0&quot;/&gt;&lt;Image&gt;&lt;filename val=&quot;C:\Users\dab\AppData\Local\Temp\CP8320712144Session\CPTrustFolder8320712144\PPTImport8320741722\data\asimages\{7B5C06EB-35E2-477F-9A32-4D1D1B18226D}_1.png&quot;/&gt;&lt;left val=&quot;282&quot;/&gt;&lt;top val=&quot;453&quot;/&gt;&lt;width val=&quot;715&quot;/&gt;&lt;height val=&quot;134&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5900068A-AA60-4AA8-B86B-B8F1784FE62E}&quot;/&gt;&lt;isInvalidForFieldText val=&quot;0&quot;/&gt;&lt;Image&gt;&lt;filename val=&quot;C:\Users\dab\AppData\Local\Temp\CP8320712144Session\CPTrustFolder8320712144\PPTImport8320741722\data\asimages\{5900068A-AA60-4AA8-B86B-B8F1784FE62E}_1.png&quot;/&gt;&lt;left val=&quot;167&quot;/&gt;&lt;top val=&quot;648&quot;/&gt;&lt;width val=&quot;159&quot;/&gt;&lt;height val=&quot;35&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HTML_SHAPEINFO" val="&lt;ThreeDShapeInfo&gt;&lt;uuid val=&quot;{D4573601-0E04-4C71-B145-7009EDF6C7C2}&quot;/&gt;&lt;isInvalidForFieldText val=&quot;0&quot;/&gt;&lt;Image&gt;&lt;filename val=&quot;C:\Users\dab\AppData\Local\Temp\CP8320712144Session\CPTrustFolder8320712144\PPTImport8320741722\data\asimages\{D4573601-0E04-4C71-B145-7009EDF6C7C2}_2.png&quot;/&gt;&lt;left val=&quot;233&quot;/&gt;&lt;top val=&quot;100&quot;/&gt;&lt;width val=&quot;812&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53&quot;/&gt;&lt;lineCharCount val=&quot;15&quot;/&gt;&lt;lineCharCount val=&quot;22&quot;/&gt;&lt;lineCharCount val=&quot;21&quot;/&gt;&lt;lineCharCount val=&quot;27&quot;/&gt;&lt;lineCharCount val=&quot;32&quot;/&gt;&lt;lineCharCount val=&quot;33&quot;/&gt;&lt;/TableIndex&gt;&lt;/ShapeTextInfo&gt;"/>
  <p:tag name="HTML_SHAPEINFO" val="&lt;ThreeDShapeInfo&gt;&lt;uuid val=&quot;{B24628C4-0910-47DE-A1C0-BFEE9BC3EBAC}&quot;/&gt;&lt;isInvalidForFieldText val=&quot;0&quot;/&gt;&lt;Image&gt;&lt;filename val=&quot;C:\Users\dab\AppData\Local\Temp\CP8320712144Session\CPTrustFolder8320712144\PPTImport8320741722\data\asimages\{B24628C4-0910-47DE-A1C0-BFEE9BC3EBAC}_2.png&quot;/&gt;&lt;left val=&quot;229&quot;/&gt;&lt;top val=&quot;273&quot;/&gt;&lt;width val=&quot;816&quot;/&gt;&lt;height val=&quot;329&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ShapeTextInfo&gt;"/>
  <p:tag name="HTML_SHAPEINFO" val="&lt;ThreeDShapeInfo&gt;&lt;uuid val=&quot;{E4BCD0BB-8640-4FC4-97AF-66B747915DAF}&quot;/&gt;&lt;isInvalidForFieldText val=&quot;0&quot;/&gt;&lt;Image&gt;&lt;filename val=&quot;C:\Users\dab\AppData\Local\Temp\CP8320712144Session\CPTrustFolder8320712144\PPTImport8320741722\data\asimages\{E4BCD0BB-8640-4FC4-97AF-66B747915DAF}_3.png&quot;/&gt;&lt;left val=&quot;165&quot;/&gt;&lt;top val=&quot;242&quot;/&gt;&lt;width val=&quot;449&quot;/&gt;&lt;height val=&quot;8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4&quot;/&gt;&lt;lineCharCount val=&quot;45&quot;/&gt;&lt;lineCharCount val=&quot;45&quot;/&gt;&lt;lineCharCount val=&quot;43&quot;/&gt;&lt;lineCharCount val=&quot;44&quot;/&gt;&lt;lineCharCount val=&quot;45&quot;/&gt;&lt;lineCharCount val=&quot;45&quot;/&gt;&lt;/TableIndex&gt;&lt;/ShapeTextInfo&gt;"/>
  <p:tag name="HTML_SHAPEINFO" val="&lt;ThreeDShapeInfo&gt;&lt;uuid val=&quot;{6A36A705-CEE3-4903-AA21-2A3B8C6BC627}&quot;/&gt;&lt;isInvalidForFieldText val=&quot;0&quot;/&gt;&lt;Image&gt;&lt;filename val=&quot;C:\Users\dab\AppData\Local\Temp\CP8320712144Session\CPTrustFolder8320712144\PPTImport8320741722\data\asimages\{6A36A705-CEE3-4903-AA21-2A3B8C6BC627}_3.png&quot;/&gt;&lt;left val=&quot;162&quot;/&gt;&lt;top val=&quot;328&quot;/&gt;&lt;width val=&quot;452&quot;/&gt;&lt;height val=&quot;22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5&quot;/&gt;&lt;lineCharCount val=&quot;45&quot;/&gt;&lt;lineCharCount val=&quot;46&quot;/&gt;&lt;lineCharCount val=&quot;44&quot;/&gt;&lt;lineCharCount val=&quot;45&quot;/&gt;&lt;lineCharCount val=&quot;46&quot;/&gt;&lt;lineCharCount val=&quot;46&quot;/&gt;&lt;/TableIndex&gt;&lt;/ShapeTextInfo&gt;"/>
  <p:tag name="HTML_SHAPEINFO" val="&lt;ThreeDShapeInfo&gt;&lt;uuid val=&quot;{8D50B649-419E-45B7-86B3-A9FED257BC11}&quot;/&gt;&lt;isInvalidForFieldText val=&quot;0&quot;/&gt;&lt;Image&gt;&lt;filename val=&quot;C:\Users\dab\AppData\Local\Temp\CP8320712144Session\CPTrustFolder8320712144\PPTImport8320741722\data\asimages\{8D50B649-419E-45B7-86B3-A9FED257BC11}_3.png&quot;/&gt;&lt;left val=&quot;661&quot;/&gt;&lt;top val=&quot;328&quot;/&gt;&lt;width val=&quot;451&quot;/&gt;&lt;height val=&quot;229&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ShapeTextInfo&gt;"/>
  <p:tag name="HTML_SHAPEINFO" val="&lt;ThreeDShapeInfo&gt;&lt;uuid val=&quot;{A16ABF80-8DCE-4170-95E4-9880455E6D01}&quot;/&gt;&lt;isInvalidForFieldText val=&quot;0&quot;/&gt;&lt;Image&gt;&lt;filename val=&quot;C:\Users\dab\AppData\Local\Temp\CP8320712144Session\CPTrustFolder8320712144\PPTImport8320741722\data\asimages\{A16ABF80-8DCE-4170-95E4-9880455E6D01}_3.png&quot;/&gt;&lt;left val=&quot;664&quot;/&gt;&lt;top val=&quot;242&quot;/&gt;&lt;width val=&quot;449&quot;/&gt;&lt;height val=&quot;85&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HTML_SHAPEINFO" val="&lt;ThreeDShapeInfo&gt;&lt;uuid val=&quot;{DEE49795-A0EC-4476-A393-B3B94E9F2B3E}&quot;/&gt;&lt;isInvalidForFieldText val=&quot;0&quot;/&gt;&lt;Image&gt;&lt;filename val=&quot;C:\Users\dab\AppData\Local\Temp\CP8320712144Session\CPTrustFolder8320712144\PPTImport8320741722\data\asimages\{DEE49795-A0EC-4476-A393-B3B94E9F2B3E}_3.png&quot;/&gt;&lt;left val=&quot;233&quot;/&gt;&lt;top val=&quot;100&quot;/&gt;&lt;width val=&quot;812&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1&quot;/&gt;&lt;lineCharCount val=&quot;12&quot;/&gt;&lt;/TableIndex&gt;&lt;/ShapeTextInfo&gt;"/>
  <p:tag name="HTML_SHAPEINFO" val="&lt;ThreeDShapeInfo&gt;&lt;uuid val=&quot;{F2EC3155-5391-488B-A557-065466BCAB21}&quot;/&gt;&lt;isInvalidForFieldText val=&quot;0&quot;/&gt;&lt;Image&gt;&lt;filename val=&quot;C:\Users\dab\AppData\Local\Temp\CP8320712144Session\CPTrustFolder8320712144\PPTImport8320741722\data\asimages\{F2EC3155-5391-488B-A557-065466BCAB21}_4.png&quot;/&gt;&lt;left val=&quot;233&quot;/&gt;&lt;top val=&quot;100&quot;/&gt;&lt;width val=&quot;812&quot;/&gt;&lt;height val=&quot;12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5&quot;/&gt;&lt;lineCharCount val=&quot;33&quot;/&gt;&lt;lineCharCount val=&quot;26&quot;/&gt;&lt;lineCharCount val=&quot;33&quot;/&gt;&lt;lineCharCount val=&quot;48&quot;/&gt;&lt;/TableIndex&gt;&lt;/ShapeTextInfo&gt;"/>
  <p:tag name="HTML_SHAPEINFO" val="&lt;ThreeDShapeInfo&gt;&lt;uuid val=&quot;{0D87AEC3-D4D2-4E01-A386-B4D8D557F6B4}&quot;/&gt;&lt;isInvalidForFieldText val=&quot;0&quot;/&gt;&lt;Image&gt;&lt;filename val=&quot;C:\Users\dab\AppData\Local\Temp\CP8320712144Session\CPTrustFolder8320712144\PPTImport8320741722\data\asimages\{0D87AEC3-D4D2-4E01-A386-B4D8D557F6B4}_4.png&quot;/&gt;&lt;left val=&quot;174&quot;/&gt;&lt;top val=&quot;273&quot;/&gt;&lt;width val=&quot;816&quot;/&gt;&lt;height val=&quot;32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50&quot;/&gt;&lt;lineCharCount val=&quot;2&quot;/&gt;&lt;lineCharCount val=&quot;26&quot;/&gt;&lt;lineCharCount val=&quot;13&quot;/&gt;&lt;lineCharCount val=&quot;1&quot;/&gt;&lt;/TableIndex&gt;&lt;/ShapeTextInfo&gt;"/>
  <p:tag name="HTML_SHAPEINFO" val="&lt;ThreeDShapeInfo&gt;&lt;uuid val=&quot;{B37B2B3E-CC46-4103-B071-AEDD6BF7BD0D}&quot;/&gt;&lt;isInvalidForFieldText val=&quot;0&quot;/&gt;&lt;Image&gt;&lt;filename val=&quot;C:\Users\dab\AppData\Local\Temp\CP8320712144Session\CPTrustFolder8320712144\PPTImport8320741722\data\asimages\{B37B2B3E-CC46-4103-B071-AEDD6BF7BD0D}_4.png&quot;/&gt;&lt;left val=&quot;266&quot;/&gt;&lt;top val=&quot;482&quot;/&gt;&lt;width val=&quot;742&quot;/&gt;&lt;height val=&quot;167&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1&quot;/&gt;&lt;lineCharCount val=&quot;13&quot;/&gt;&lt;/TableIndex&gt;&lt;/ShapeTextInfo&gt;"/>
  <p:tag name="HTML_SHAPEINFO" val="&lt;ThreeDShapeInfo&gt;&lt;uuid val=&quot;{08F66C4C-53C2-4FBB-952F-ACD47EC666D6}&quot;/&gt;&lt;isInvalidForFieldText val=&quot;0&quot;/&gt;&lt;Image&gt;&lt;filename val=&quot;C:\Users\dab\AppData\Local\Temp\CP8320712144Session\CPTrustFolder8320712144\PPTImport8320741722\data\asimages\{08F66C4C-53C2-4FBB-952F-ACD47EC666D6}_5.png&quot;/&gt;&lt;left val=&quot;233&quot;/&gt;&lt;top val=&quot;100&quot;/&gt;&lt;width val=&quot;812&quot;/&gt;&lt;height val=&quot;12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5&quot;/&gt;&lt;lineCharCount val=&quot;33&quot;/&gt;&lt;lineCharCount val=&quot;26&quot;/&gt;&lt;lineCharCount val=&quot;33&quot;/&gt;&lt;lineCharCount val=&quot;48&quot;/&gt;&lt;/TableIndex&gt;&lt;/ShapeTextInfo&gt;"/>
  <p:tag name="HTML_SHAPEINFO" val="&lt;ThreeDShapeInfo&gt;&lt;uuid val=&quot;{BFF7A1BD-D9B3-4BE5-AD88-9930C2545E97}&quot;/&gt;&lt;isInvalidForFieldText val=&quot;0&quot;/&gt;&lt;Image&gt;&lt;filename val=&quot;C:\Users\dab\AppData\Local\Temp\CP8320712144Session\CPTrustFolder8320712144\PPTImport8320741722\data\asimages\{BFF7A1BD-D9B3-4BE5-AD88-9930C2545E97}_5.png&quot;/&gt;&lt;left val=&quot;172&quot;/&gt;&lt;top val=&quot;273&quot;/&gt;&lt;width val=&quot;816&quot;/&gt;&lt;height val=&quot;329&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9&quot;/&gt;&lt;lineCharCount val=&quot;2&quot;/&gt;&lt;lineCharCount val=&quot;17&quot;/&gt;&lt;lineCharCount val=&quot;12&quot;/&gt;&lt;lineCharCount val=&quot;1&quot;/&gt;&lt;/TableIndex&gt;&lt;/ShapeTextInfo&gt;"/>
  <p:tag name="HTML_SHAPEINFO" val="&lt;ThreeDShapeInfo&gt;&lt;uuid val=&quot;{0D2A7676-8249-4D94-83B3-9D3AD4D99466}&quot;/&gt;&lt;isInvalidForFieldText val=&quot;0&quot;/&gt;&lt;Image&gt;&lt;filename val=&quot;C:\Users\dab\AppData\Local\Temp\CP8320712144Session\CPTrustFolder8320712144\PPTImport8320741722\data\asimages\{0D2A7676-8249-4D94-83B3-9D3AD4D99466}_5.png&quot;/&gt;&lt;left val=&quot;266&quot;/&gt;&lt;top val=&quot;482&quot;/&gt;&lt;width val=&quot;742&quot;/&gt;&lt;height val=&quot;167&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333</TotalTime>
  <Words>828</Words>
  <Application>Microsoft Office PowerPoint</Application>
  <PresentationFormat>Widescreen</PresentationFormat>
  <Paragraphs>64</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Consolas</vt:lpstr>
      <vt:lpstr>Courier New</vt:lpstr>
      <vt:lpstr>Gill Sans MT</vt:lpstr>
      <vt:lpstr>Parcel</vt:lpstr>
      <vt:lpstr>Overloaded operator&lt;&lt; and operator&gt;&gt;</vt:lpstr>
      <vt:lpstr>Reviewing Function Overloading</vt:lpstr>
      <vt:lpstr>&lt;iostream&gt;</vt:lpstr>
      <vt:lpstr>operator&lt;&lt; The inserter</vt:lpstr>
      <vt:lpstr>operator&gt;&gt; The Extractor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Inserter And Extractor</dc:title>
  <dc:creator>Delroy Brinkerhoff</dc:creator>
  <cp:lastModifiedBy>delroy</cp:lastModifiedBy>
  <cp:revision>23</cp:revision>
  <dcterms:created xsi:type="dcterms:W3CDTF">2016-07-13T22:03:45Z</dcterms:created>
  <dcterms:modified xsi:type="dcterms:W3CDTF">2024-08-03T14:48:49Z</dcterms:modified>
</cp:coreProperties>
</file>