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61" r:id="rId3"/>
    <p:sldId id="257" r:id="rId4"/>
    <p:sldId id="258" r:id="rId5"/>
    <p:sldId id="259" r:id="rId6"/>
    <p:sldId id="260" r:id="rId7"/>
    <p:sldId id="263" r:id="rId8"/>
    <p:sldId id="262" r:id="rId9"/>
    <p:sldId id="265" r:id="rId10"/>
    <p:sldId id="264"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6" d="100"/>
          <a:sy n="106" d="100"/>
        </p:scale>
        <p:origin x="75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96B8D2-133B-47CD-BEF0-A16095ED3607}" type="datetimeFigureOut">
              <a:rPr lang="en-US" smtClean="0"/>
              <a:t>8/12/2024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E5EBDB-7019-460A-84F2-A9ACA52151CB}" type="slidenum">
              <a:rPr lang="en-US" smtClean="0"/>
              <a:t>‹#›</a:t>
            </a:fld>
            <a:endParaRPr lang="en-US"/>
          </a:p>
        </p:txBody>
      </p:sp>
    </p:spTree>
    <p:extLst>
      <p:ext uri="{BB962C8B-B14F-4D97-AF65-F5344CB8AC3E}">
        <p14:creationId xmlns:p14="http://schemas.microsoft.com/office/powerpoint/2010/main" val="3187659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overloaded I/O operators occupy an unusual position in C++ programs. Their overall structure must be sufficiently flexible to work with various objects while adhering to well-established patterns. This presentation leverages the patterns to establish standard practices, helping programmers overload the operators for classes they create.</a:t>
            </a:r>
          </a:p>
          <a:p>
            <a:endParaRPr lang="en-US" dirty="0"/>
          </a:p>
        </p:txBody>
      </p:sp>
      <p:sp>
        <p:nvSpPr>
          <p:cNvPr id="4" name="Slide Number Placeholder 3"/>
          <p:cNvSpPr>
            <a:spLocks noGrp="1"/>
          </p:cNvSpPr>
          <p:nvPr>
            <p:ph type="sldNum" sz="quarter" idx="5"/>
          </p:nvPr>
        </p:nvSpPr>
        <p:spPr/>
        <p:txBody>
          <a:bodyPr/>
          <a:lstStyle/>
          <a:p>
            <a:fld id="{5CE5EBDB-7019-460A-84F2-A9ACA52151CB}" type="slidenum">
              <a:rPr lang="en-US" smtClean="0"/>
              <a:t>1</a:t>
            </a:fld>
            <a:endParaRPr lang="en-US"/>
          </a:p>
        </p:txBody>
      </p:sp>
    </p:spTree>
    <p:extLst>
      <p:ext uri="{BB962C8B-B14F-4D97-AF65-F5344CB8AC3E}">
        <p14:creationId xmlns:p14="http://schemas.microsoft.com/office/powerpoint/2010/main" val="27813274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client code on the left demonstrates how programs use overloaded operators in practice. The text detailed the overloaded addition operator in an earlier section.</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overloaded operators are friends or non-members, so the program passes both operands as explicit function arguments in the parentheses where they map to the named parameters.</a:t>
            </a:r>
          </a:p>
          <a:p>
            <a:endParaRPr lang="en-US" dirty="0"/>
          </a:p>
        </p:txBody>
      </p:sp>
      <p:sp>
        <p:nvSpPr>
          <p:cNvPr id="4" name="Slide Number Placeholder 3"/>
          <p:cNvSpPr>
            <a:spLocks noGrp="1"/>
          </p:cNvSpPr>
          <p:nvPr>
            <p:ph type="sldNum" sz="quarter" idx="5"/>
          </p:nvPr>
        </p:nvSpPr>
        <p:spPr/>
        <p:txBody>
          <a:bodyPr/>
          <a:lstStyle/>
          <a:p>
            <a:fld id="{5CE5EBDB-7019-460A-84F2-A9ACA52151CB}" type="slidenum">
              <a:rPr lang="en-US" smtClean="0"/>
              <a:t>10</a:t>
            </a:fld>
            <a:endParaRPr lang="en-US"/>
          </a:p>
        </p:txBody>
      </p:sp>
    </p:spTree>
    <p:extLst>
      <p:ext uri="{BB962C8B-B14F-4D97-AF65-F5344CB8AC3E}">
        <p14:creationId xmlns:p14="http://schemas.microsoft.com/office/powerpoint/2010/main" val="7790136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It is convenient to divide the I/O operators’ patterns into four categories. Doing so makes the functions easier to present, learn, and use. The pattern specifies many elements that are unchangeable or limited to two choices. Programmers often memorize these just by using them, a process called </a:t>
            </a:r>
            <a:r>
              <a:rPr lang="en-US" sz="1800" i="1" kern="100" dirty="0">
                <a:effectLst/>
                <a:latin typeface="Calibri" panose="020F0502020204030204" pitchFamily="34" charset="0"/>
                <a:ea typeface="Times New Roman" panose="02020603050405020304" pitchFamily="18" charset="0"/>
                <a:cs typeface="Times New Roman" panose="02020603050405020304" pitchFamily="18" charset="0"/>
              </a:rPr>
              <a:t>automation</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second category, more flexible than the first, names the class that “owns” or befriends the operator. The pattern requires a reference to the target object, but the class name changes whenever programmers overload a new operator version.</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last parts of the pattern are more flexible than the first. First, programmers choose appropriate parameter names. Finally, they write function-specific statements that implement the steps necessary to fulfill the functions’ tasks.</a:t>
            </a:r>
          </a:p>
          <a:p>
            <a:endParaRPr lang="en-US" dirty="0"/>
          </a:p>
        </p:txBody>
      </p:sp>
      <p:sp>
        <p:nvSpPr>
          <p:cNvPr id="4" name="Slide Number Placeholder 3"/>
          <p:cNvSpPr>
            <a:spLocks noGrp="1"/>
          </p:cNvSpPr>
          <p:nvPr>
            <p:ph type="sldNum" sz="quarter" idx="5"/>
          </p:nvPr>
        </p:nvSpPr>
        <p:spPr/>
        <p:txBody>
          <a:bodyPr/>
          <a:lstStyle/>
          <a:p>
            <a:fld id="{5CE5EBDB-7019-460A-84F2-A9ACA52151CB}" type="slidenum">
              <a:rPr lang="en-US" smtClean="0"/>
              <a:t>2</a:t>
            </a:fld>
            <a:endParaRPr lang="en-US"/>
          </a:p>
        </p:txBody>
      </p:sp>
    </p:spTree>
    <p:extLst>
      <p:ext uri="{BB962C8B-B14F-4D97-AF65-F5344CB8AC3E}">
        <p14:creationId xmlns:p14="http://schemas.microsoft.com/office/powerpoint/2010/main" val="4602665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An abbreviated version of the fraction class’s I/O operators makes the categories more concrete while serving as simple examples.</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Following the pattern, programmers implement both operators as friend functions.</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operators always return a reference to a stream object, either an input or output stream, depending on the operator.</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first parameter is always a reference to a stream object, again determined by the operator.</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functions always end by returning the first parameter.</a:t>
            </a:r>
          </a:p>
          <a:p>
            <a:endParaRPr lang="en-US" dirty="0"/>
          </a:p>
        </p:txBody>
      </p:sp>
      <p:sp>
        <p:nvSpPr>
          <p:cNvPr id="4" name="Slide Number Placeholder 3"/>
          <p:cNvSpPr>
            <a:spLocks noGrp="1"/>
          </p:cNvSpPr>
          <p:nvPr>
            <p:ph type="sldNum" sz="quarter" idx="5"/>
          </p:nvPr>
        </p:nvSpPr>
        <p:spPr/>
        <p:txBody>
          <a:bodyPr/>
          <a:lstStyle/>
          <a:p>
            <a:fld id="{5CE5EBDB-7019-460A-84F2-A9ACA52151CB}" type="slidenum">
              <a:rPr lang="en-US" smtClean="0"/>
              <a:t>3</a:t>
            </a:fld>
            <a:endParaRPr lang="en-US"/>
          </a:p>
        </p:txBody>
      </p:sp>
    </p:spTree>
    <p:extLst>
      <p:ext uri="{BB962C8B-B14F-4D97-AF65-F5344CB8AC3E}">
        <p14:creationId xmlns:p14="http://schemas.microsoft.com/office/powerpoint/2010/main" val="28310177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second element category concerns the second parameter, which the program, following the pattern, passes by reference.</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parameter names the befriending class. The I/O operators process instances of this class. This example tailors the functions to operate on fraction objects.</a:t>
            </a:r>
          </a:p>
          <a:p>
            <a:endParaRPr lang="en-US" dirty="0"/>
          </a:p>
        </p:txBody>
      </p:sp>
      <p:sp>
        <p:nvSpPr>
          <p:cNvPr id="4" name="Slide Number Placeholder 3"/>
          <p:cNvSpPr>
            <a:spLocks noGrp="1"/>
          </p:cNvSpPr>
          <p:nvPr>
            <p:ph type="sldNum" sz="quarter" idx="5"/>
          </p:nvPr>
        </p:nvSpPr>
        <p:spPr/>
        <p:txBody>
          <a:bodyPr/>
          <a:lstStyle/>
          <a:p>
            <a:fld id="{5CE5EBDB-7019-460A-84F2-A9ACA52151CB}" type="slidenum">
              <a:rPr lang="en-US" smtClean="0"/>
              <a:t>4</a:t>
            </a:fld>
            <a:endParaRPr lang="en-US"/>
          </a:p>
        </p:txBody>
      </p:sp>
    </p:spTree>
    <p:extLst>
      <p:ext uri="{BB962C8B-B14F-4D97-AF65-F5344CB8AC3E}">
        <p14:creationId xmlns:p14="http://schemas.microsoft.com/office/powerpoint/2010/main" val="23403820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C++ function syntax requires all functions, including those implementing overloaded operators, to name their parameters. Programmers choose appropriate names.</a:t>
            </a:r>
          </a:p>
          <a:p>
            <a:endParaRPr lang="en-US" dirty="0"/>
          </a:p>
        </p:txBody>
      </p:sp>
      <p:sp>
        <p:nvSpPr>
          <p:cNvPr id="4" name="Slide Number Placeholder 3"/>
          <p:cNvSpPr>
            <a:spLocks noGrp="1"/>
          </p:cNvSpPr>
          <p:nvPr>
            <p:ph type="sldNum" sz="quarter" idx="5"/>
          </p:nvPr>
        </p:nvSpPr>
        <p:spPr/>
        <p:txBody>
          <a:bodyPr/>
          <a:lstStyle/>
          <a:p>
            <a:fld id="{5CE5EBDB-7019-460A-84F2-A9ACA52151CB}" type="slidenum">
              <a:rPr lang="en-US" smtClean="0"/>
              <a:t>5</a:t>
            </a:fld>
            <a:endParaRPr lang="en-US"/>
          </a:p>
        </p:txBody>
      </p:sp>
    </p:spTree>
    <p:extLst>
      <p:ext uri="{BB962C8B-B14F-4D97-AF65-F5344CB8AC3E}">
        <p14:creationId xmlns:p14="http://schemas.microsoft.com/office/powerpoint/2010/main" val="42539405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Tailoring the functions to support a specific class implies that they have tasks and the statements necessary to complete them that are unique to each function.</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In these examples, the output operator formats and displays a fraction’s member variables while the input operator reads and saves values in them.</a:t>
            </a:r>
          </a:p>
          <a:p>
            <a:endParaRPr lang="en-US" dirty="0"/>
          </a:p>
        </p:txBody>
      </p:sp>
      <p:sp>
        <p:nvSpPr>
          <p:cNvPr id="4" name="Slide Number Placeholder 3"/>
          <p:cNvSpPr>
            <a:spLocks noGrp="1"/>
          </p:cNvSpPr>
          <p:nvPr>
            <p:ph type="sldNum" sz="quarter" idx="5"/>
          </p:nvPr>
        </p:nvSpPr>
        <p:spPr/>
        <p:txBody>
          <a:bodyPr/>
          <a:lstStyle/>
          <a:p>
            <a:fld id="{5CE5EBDB-7019-460A-84F2-A9ACA52151CB}" type="slidenum">
              <a:rPr lang="en-US" smtClean="0"/>
              <a:t>6</a:t>
            </a:fld>
            <a:endParaRPr lang="en-US"/>
          </a:p>
        </p:txBody>
      </p:sp>
    </p:spTree>
    <p:extLst>
      <p:ext uri="{BB962C8B-B14F-4D97-AF65-F5344CB8AC3E}">
        <p14:creationId xmlns:p14="http://schemas.microsoft.com/office/powerpoint/2010/main" val="31642052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video completes the I/O functions for the fraction class, providing concrete examples of the overloaded I/O operators. Although the class specification is still abridged, it includes the elements needed to complete the I/O examples. The class has two data members: a numerator and a denominator. The specification also has prototypes for three relevant functions, which the programmer defines in a separate source code file. The overloaded operators are friends, while reduce is a private “helper” function, reducing a fraction to the lowest terms.</a:t>
            </a:r>
          </a:p>
          <a:p>
            <a:endParaRPr lang="en-US" dirty="0"/>
          </a:p>
        </p:txBody>
      </p:sp>
      <p:sp>
        <p:nvSpPr>
          <p:cNvPr id="4" name="Slide Number Placeholder 3"/>
          <p:cNvSpPr>
            <a:spLocks noGrp="1"/>
          </p:cNvSpPr>
          <p:nvPr>
            <p:ph type="sldNum" sz="quarter" idx="5"/>
          </p:nvPr>
        </p:nvSpPr>
        <p:spPr/>
        <p:txBody>
          <a:bodyPr/>
          <a:lstStyle/>
          <a:p>
            <a:fld id="{5CE5EBDB-7019-460A-84F2-A9ACA52151CB}" type="slidenum">
              <a:rPr lang="en-US" smtClean="0"/>
              <a:t>7</a:t>
            </a:fld>
            <a:endParaRPr lang="en-US"/>
          </a:p>
        </p:txBody>
      </p:sp>
    </p:spTree>
    <p:extLst>
      <p:ext uri="{BB962C8B-B14F-4D97-AF65-F5344CB8AC3E}">
        <p14:creationId xmlns:p14="http://schemas.microsoft.com/office/powerpoint/2010/main" val="20249488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example defines this version of the output operator outside the class specification, so it doesn’t include the “friend” keyword. Nevertheless, it is a friend because the fraction class specified it as such. The operation is straightforward: the function formats the numerator and denominator, separated by a slash, and the original inserter operator sends the output to the stream named by the first parameter.</a:t>
            </a:r>
          </a:p>
          <a:p>
            <a:endParaRPr lang="en-US" dirty="0"/>
          </a:p>
        </p:txBody>
      </p:sp>
      <p:sp>
        <p:nvSpPr>
          <p:cNvPr id="4" name="Slide Number Placeholder 3"/>
          <p:cNvSpPr>
            <a:spLocks noGrp="1"/>
          </p:cNvSpPr>
          <p:nvPr>
            <p:ph type="sldNum" sz="quarter" idx="5"/>
          </p:nvPr>
        </p:nvSpPr>
        <p:spPr/>
        <p:txBody>
          <a:bodyPr/>
          <a:lstStyle/>
          <a:p>
            <a:fld id="{5CE5EBDB-7019-460A-84F2-A9ACA52151CB}" type="slidenum">
              <a:rPr lang="en-US" smtClean="0"/>
              <a:t>8</a:t>
            </a:fld>
            <a:endParaRPr lang="en-US"/>
          </a:p>
        </p:txBody>
      </p:sp>
    </p:spTree>
    <p:extLst>
      <p:ext uri="{BB962C8B-B14F-4D97-AF65-F5344CB8AC3E}">
        <p14:creationId xmlns:p14="http://schemas.microsoft.com/office/powerpoint/2010/main" val="36456768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input operator is also defined in a separate source code file, making the “friend” keyword unnecessary. The function prompts a user to enter values for the numerator and denominator, reducing the fraction to the lowest terms by calling the reduce function.</a:t>
            </a:r>
          </a:p>
          <a:p>
            <a:endParaRPr lang="en-US" dirty="0"/>
          </a:p>
        </p:txBody>
      </p:sp>
      <p:sp>
        <p:nvSpPr>
          <p:cNvPr id="4" name="Slide Number Placeholder 3"/>
          <p:cNvSpPr>
            <a:spLocks noGrp="1"/>
          </p:cNvSpPr>
          <p:nvPr>
            <p:ph type="sldNum" sz="quarter" idx="5"/>
          </p:nvPr>
        </p:nvSpPr>
        <p:spPr/>
        <p:txBody>
          <a:bodyPr/>
          <a:lstStyle/>
          <a:p>
            <a:fld id="{5CE5EBDB-7019-460A-84F2-A9ACA52151CB}" type="slidenum">
              <a:rPr lang="en-US" smtClean="0"/>
              <a:t>9</a:t>
            </a:fld>
            <a:endParaRPr lang="en-US"/>
          </a:p>
        </p:txBody>
      </p:sp>
    </p:spTree>
    <p:extLst>
      <p:ext uri="{BB962C8B-B14F-4D97-AF65-F5344CB8AC3E}">
        <p14:creationId xmlns:p14="http://schemas.microsoft.com/office/powerpoint/2010/main" val="21676820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8/12/2024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8/12/2024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8/12/2024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8/12/2024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8/12/2024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40FB4B4-2185-4162-9846-7C5876CD7D32}" type="datetimeFigureOut">
              <a:rPr lang="en-US" smtClean="0"/>
              <a:t>8/12/2024</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8/12/2024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8/12/2024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8/12/2024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8/12/2024</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8/12/2024</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8/12/2024</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Overloading</a:t>
            </a:r>
            <a:br>
              <a:rPr lang="en-US" dirty="0"/>
            </a:br>
            <a:r>
              <a:rPr lang="en-US" cap="none" dirty="0"/>
              <a:t>operator&lt;&lt; </a:t>
            </a:r>
            <a:r>
              <a:rPr lang="en-US" dirty="0"/>
              <a:t>and </a:t>
            </a:r>
            <a:r>
              <a:rPr lang="en-US" cap="none" dirty="0"/>
              <a:t>operator&gt;&gt;</a:t>
            </a:r>
            <a:endParaRPr lang="en-US" dirty="0"/>
          </a:p>
        </p:txBody>
      </p:sp>
      <p:sp>
        <p:nvSpPr>
          <p:cNvPr id="3" name="Subtitle 2"/>
          <p:cNvSpPr>
            <a:spLocks noGrp="1"/>
          </p:cNvSpPr>
          <p:nvPr>
            <p:ph type="subTitle" idx="1"/>
          </p:nvPr>
        </p:nvSpPr>
        <p:spPr/>
        <p:txBody>
          <a:bodyPr/>
          <a:lstStyle/>
          <a:p>
            <a:r>
              <a:rPr lang="en-US" dirty="0"/>
              <a:t>Common practices and patterns</a:t>
            </a:r>
          </a:p>
        </p:txBody>
      </p:sp>
      <p:sp>
        <p:nvSpPr>
          <p:cNvPr id="4" name="TextBox 3"/>
          <p:cNvSpPr txBox="1"/>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06732459-AE20-4821-069E-313CCB7C88BA}"/>
              </a:ext>
            </a:extLst>
          </p:cNvPr>
          <p:cNvSpPr>
            <a:spLocks noGrp="1"/>
          </p:cNvSpPr>
          <p:nvPr>
            <p:ph type="body" idx="1"/>
          </p:nvPr>
        </p:nvSpPr>
        <p:spPr/>
        <p:txBody>
          <a:bodyPr/>
          <a:lstStyle/>
          <a:p>
            <a:r>
              <a:rPr lang="en-US" dirty="0"/>
              <a:t>Client Code</a:t>
            </a:r>
          </a:p>
        </p:txBody>
      </p:sp>
      <p:sp>
        <p:nvSpPr>
          <p:cNvPr id="3" name="Content Placeholder 2">
            <a:extLst>
              <a:ext uri="{FF2B5EF4-FFF2-40B4-BE49-F238E27FC236}">
                <a16:creationId xmlns:a16="http://schemas.microsoft.com/office/drawing/2014/main" id="{51103F4C-C3BC-132A-120D-372E5B9D4756}"/>
              </a:ext>
            </a:extLst>
          </p:cNvPr>
          <p:cNvSpPr>
            <a:spLocks noGrp="1"/>
          </p:cNvSpPr>
          <p:nvPr>
            <p:ph sz="half" idx="2"/>
          </p:nvPr>
        </p:nvSpPr>
        <p:spPr/>
        <p:txBody>
          <a:bodyPr/>
          <a:lstStyle/>
          <a:p>
            <a:pPr marL="0" indent="0">
              <a:spcBef>
                <a:spcPts val="0"/>
              </a:spcBef>
              <a:buNone/>
            </a:pPr>
            <a:r>
              <a:rPr lang="en-US" dirty="0">
                <a:latin typeface="Consolas" panose="020B0609020204030204" pitchFamily="49" charset="0"/>
              </a:rPr>
              <a:t>fraction left;</a:t>
            </a:r>
          </a:p>
          <a:p>
            <a:pPr marL="0" indent="0">
              <a:spcBef>
                <a:spcPts val="0"/>
              </a:spcBef>
              <a:buNone/>
            </a:pPr>
            <a:r>
              <a:rPr lang="en-US" dirty="0">
                <a:latin typeface="Consolas" panose="020B0609020204030204" pitchFamily="49" charset="0"/>
              </a:rPr>
              <a:t>fraction right;</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cin &gt;&gt; left;</a:t>
            </a:r>
          </a:p>
          <a:p>
            <a:pPr marL="0" indent="0">
              <a:spcBef>
                <a:spcPts val="0"/>
              </a:spcBef>
              <a:buNone/>
            </a:pPr>
            <a:r>
              <a:rPr lang="en-US" dirty="0">
                <a:latin typeface="Consolas" panose="020B0609020204030204" pitchFamily="49" charset="0"/>
              </a:rPr>
              <a:t>cin &gt;&gt; right;</a:t>
            </a:r>
          </a:p>
          <a:p>
            <a:pPr marL="0" indent="0">
              <a:spcBef>
                <a:spcPts val="0"/>
              </a:spcBef>
              <a:buNone/>
            </a:pPr>
            <a:r>
              <a:rPr lang="en-US" dirty="0">
                <a:latin typeface="Consolas" panose="020B0609020204030204" pitchFamily="49" charset="0"/>
              </a:rPr>
              <a:t>fraction result = left + right;</a:t>
            </a:r>
          </a:p>
          <a:p>
            <a:pPr marL="0" indent="0">
              <a:spcBef>
                <a:spcPts val="0"/>
              </a:spcBef>
              <a:buNone/>
            </a:pPr>
            <a:r>
              <a:rPr lang="en-US" dirty="0">
                <a:latin typeface="Consolas" panose="020B0609020204030204" pitchFamily="49" charset="0"/>
              </a:rPr>
              <a:t>cout &lt;&lt; result &lt;&lt; endl;</a:t>
            </a:r>
          </a:p>
        </p:txBody>
      </p:sp>
      <p:pic>
        <p:nvPicPr>
          <p:cNvPr id="6" name="Content Placeholder 5">
            <a:extLst>
              <a:ext uri="{FF2B5EF4-FFF2-40B4-BE49-F238E27FC236}">
                <a16:creationId xmlns:a16="http://schemas.microsoft.com/office/drawing/2014/main" id="{A0BAFBD1-A6E9-C4A8-4472-9F723A64A9C5}"/>
              </a:ext>
            </a:extLst>
          </p:cNvPr>
          <p:cNvPicPr>
            <a:picLocks noGrp="1" noChangeAspect="1"/>
          </p:cNvPicPr>
          <p:nvPr>
            <p:ph sz="quarter" idx="4"/>
          </p:nvPr>
        </p:nvPicPr>
        <p:blipFill>
          <a:blip r:embed="rId3">
            <a:extLst>
              <a:ext uri="{28A0092B-C50C-407E-A947-70E740481C1C}">
                <a14:useLocalDpi xmlns:a14="http://schemas.microsoft.com/office/drawing/2010/main" val="0"/>
              </a:ext>
            </a:extLst>
          </a:blip>
          <a:stretch>
            <a:fillRect/>
          </a:stretch>
        </p:blipFill>
        <p:spPr>
          <a:xfrm>
            <a:off x="6200253" y="3778972"/>
            <a:ext cx="4408311" cy="1363396"/>
          </a:xfrm>
        </p:spPr>
      </p:pic>
      <p:sp>
        <p:nvSpPr>
          <p:cNvPr id="8" name="Text Placeholder 7">
            <a:extLst>
              <a:ext uri="{FF2B5EF4-FFF2-40B4-BE49-F238E27FC236}">
                <a16:creationId xmlns:a16="http://schemas.microsoft.com/office/drawing/2014/main" id="{688FAC4D-36F6-F7C4-1790-699FB75C0AFD}"/>
              </a:ext>
            </a:extLst>
          </p:cNvPr>
          <p:cNvSpPr>
            <a:spLocks noGrp="1"/>
          </p:cNvSpPr>
          <p:nvPr>
            <p:ph type="body" sz="quarter" idx="13"/>
          </p:nvPr>
        </p:nvSpPr>
        <p:spPr/>
        <p:txBody>
          <a:bodyPr/>
          <a:lstStyle/>
          <a:p>
            <a:r>
              <a:rPr lang="en-US" dirty="0"/>
              <a:t>Mapping</a:t>
            </a:r>
          </a:p>
        </p:txBody>
      </p:sp>
      <p:sp>
        <p:nvSpPr>
          <p:cNvPr id="2" name="Title 1">
            <a:extLst>
              <a:ext uri="{FF2B5EF4-FFF2-40B4-BE49-F238E27FC236}">
                <a16:creationId xmlns:a16="http://schemas.microsoft.com/office/drawing/2014/main" id="{C9B20ACD-56B0-B9B0-FC4E-ABB23D1C3BB2}"/>
              </a:ext>
            </a:extLst>
          </p:cNvPr>
          <p:cNvSpPr>
            <a:spLocks noGrp="1"/>
          </p:cNvSpPr>
          <p:nvPr>
            <p:ph type="title"/>
          </p:nvPr>
        </p:nvSpPr>
        <p:spPr/>
        <p:txBody>
          <a:bodyPr/>
          <a:lstStyle/>
          <a:p>
            <a:r>
              <a:rPr lang="en-US" dirty="0"/>
              <a:t>mapping arguments to parameters</a:t>
            </a:r>
          </a:p>
        </p:txBody>
      </p:sp>
    </p:spTree>
    <p:extLst>
      <p:ext uri="{BB962C8B-B14F-4D97-AF65-F5344CB8AC3E}">
        <p14:creationId xmlns:p14="http://schemas.microsoft.com/office/powerpoint/2010/main" val="1462724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10B3D3-3CAA-AF60-84AC-7C5D9C5191E5}"/>
              </a:ext>
            </a:extLst>
          </p:cNvPr>
          <p:cNvSpPr>
            <a:spLocks noGrp="1"/>
          </p:cNvSpPr>
          <p:nvPr>
            <p:ph type="title"/>
          </p:nvPr>
        </p:nvSpPr>
        <p:spPr/>
        <p:txBody>
          <a:bodyPr/>
          <a:lstStyle/>
          <a:p>
            <a:r>
              <a:rPr lang="en-US" dirty="0"/>
              <a:t>Categorizing Operator elements</a:t>
            </a:r>
          </a:p>
        </p:txBody>
      </p:sp>
      <p:sp>
        <p:nvSpPr>
          <p:cNvPr id="3" name="Content Placeholder 2">
            <a:extLst>
              <a:ext uri="{FF2B5EF4-FFF2-40B4-BE49-F238E27FC236}">
                <a16:creationId xmlns:a16="http://schemas.microsoft.com/office/drawing/2014/main" id="{0C61DF20-F58D-6B3E-2850-D94D4CD39D62}"/>
              </a:ext>
            </a:extLst>
          </p:cNvPr>
          <p:cNvSpPr>
            <a:spLocks noGrp="1"/>
          </p:cNvSpPr>
          <p:nvPr>
            <p:ph idx="1"/>
          </p:nvPr>
        </p:nvSpPr>
        <p:spPr/>
        <p:txBody>
          <a:bodyPr/>
          <a:lstStyle/>
          <a:p>
            <a:r>
              <a:rPr lang="en-US" dirty="0"/>
              <a:t>operator&lt;&lt; and operator&gt;&gt; consist of elements following a ridged pattern</a:t>
            </a:r>
          </a:p>
          <a:p>
            <a:r>
              <a:rPr lang="en-US" dirty="0"/>
              <a:t>Organizing the elements into four categories makes it easier to present, learn, and use them:</a:t>
            </a:r>
          </a:p>
          <a:p>
            <a:r>
              <a:rPr lang="en-US" dirty="0"/>
              <a:t>Categories</a:t>
            </a:r>
          </a:p>
          <a:p>
            <a:pPr lvl="1"/>
            <a:r>
              <a:rPr lang="en-US" dirty="0"/>
              <a:t>Unchanging elements</a:t>
            </a:r>
          </a:p>
          <a:p>
            <a:pPr lvl="1"/>
            <a:r>
              <a:rPr lang="en-US" dirty="0"/>
              <a:t>The name of the defining or befriending class</a:t>
            </a:r>
          </a:p>
          <a:p>
            <a:pPr lvl="1"/>
            <a:r>
              <a:rPr lang="en-US" dirty="0"/>
              <a:t>Programmer-chosen names</a:t>
            </a:r>
          </a:p>
          <a:p>
            <a:pPr lvl="1"/>
            <a:r>
              <a:rPr lang="en-US" dirty="0"/>
              <a:t>Function-specific tasks</a:t>
            </a:r>
          </a:p>
          <a:p>
            <a:endParaRPr lang="en-US" dirty="0"/>
          </a:p>
        </p:txBody>
      </p:sp>
    </p:spTree>
    <p:extLst>
      <p:ext uri="{BB962C8B-B14F-4D97-AF65-F5344CB8AC3E}">
        <p14:creationId xmlns:p14="http://schemas.microsoft.com/office/powerpoint/2010/main" val="23931883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BF0A510-3EF8-50FF-457F-24D7E5F66E0B}"/>
              </a:ext>
            </a:extLst>
          </p:cNvPr>
          <p:cNvSpPr/>
          <p:nvPr/>
        </p:nvSpPr>
        <p:spPr>
          <a:xfrm>
            <a:off x="6180501" y="2627479"/>
            <a:ext cx="3687776" cy="295279"/>
          </a:xfrm>
          <a:prstGeom prst="rect">
            <a:avLst/>
          </a:prstGeom>
          <a:noFill/>
          <a:ln w="19050">
            <a:solidFill>
              <a:srgbClr val="FF0000"/>
            </a:solid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DC32797-1757-C0E4-C322-F785453AAFFF}"/>
              </a:ext>
            </a:extLst>
          </p:cNvPr>
          <p:cNvSpPr>
            <a:spLocks noGrp="1"/>
          </p:cNvSpPr>
          <p:nvPr>
            <p:ph type="title"/>
          </p:nvPr>
        </p:nvSpPr>
        <p:spPr/>
        <p:txBody>
          <a:bodyPr/>
          <a:lstStyle/>
          <a:p>
            <a:r>
              <a:rPr lang="en-US" dirty="0"/>
              <a:t>Unchanging Function elements</a:t>
            </a:r>
          </a:p>
        </p:txBody>
      </p:sp>
      <p:sp>
        <p:nvSpPr>
          <p:cNvPr id="6" name="Rectangle 5">
            <a:extLst>
              <a:ext uri="{FF2B5EF4-FFF2-40B4-BE49-F238E27FC236}">
                <a16:creationId xmlns:a16="http://schemas.microsoft.com/office/drawing/2014/main" id="{92869C28-CD1E-5C26-2937-197AB7B25B41}"/>
              </a:ext>
            </a:extLst>
          </p:cNvPr>
          <p:cNvSpPr/>
          <p:nvPr/>
        </p:nvSpPr>
        <p:spPr>
          <a:xfrm>
            <a:off x="543208" y="2638044"/>
            <a:ext cx="3621386" cy="295279"/>
          </a:xfrm>
          <a:prstGeom prst="rect">
            <a:avLst/>
          </a:prstGeom>
          <a:noFill/>
          <a:ln w="19050">
            <a:solidFill>
              <a:srgbClr val="FF0000"/>
            </a:solid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4D8A4640-F7DF-A662-99AE-6ACBC5777ED4}"/>
              </a:ext>
            </a:extLst>
          </p:cNvPr>
          <p:cNvSpPr>
            <a:spLocks noGrp="1"/>
          </p:cNvSpPr>
          <p:nvPr>
            <p:ph sz="half" idx="1"/>
          </p:nvPr>
        </p:nvSpPr>
        <p:spPr>
          <a:xfrm>
            <a:off x="606582" y="2638044"/>
            <a:ext cx="5404919" cy="1188720"/>
          </a:xfrm>
        </p:spPr>
        <p:txBody>
          <a:bodyPr>
            <a:noAutofit/>
          </a:bodyPr>
          <a:lstStyle/>
          <a:p>
            <a:pPr marL="0" indent="0">
              <a:spcBef>
                <a:spcPts val="0"/>
              </a:spcBef>
              <a:buNone/>
            </a:pPr>
            <a:r>
              <a:rPr lang="en-US" sz="1400" dirty="0">
                <a:latin typeface="Consolas" panose="020B0609020204030204" pitchFamily="49" charset="0"/>
              </a:rPr>
              <a:t>friend ostream&amp; operator&lt;&lt;(ostream&amp; out, fraction&amp; f)</a:t>
            </a:r>
          </a:p>
          <a:p>
            <a:pPr marL="0" indent="0">
              <a:spcBef>
                <a:spcPts val="0"/>
              </a:spcBef>
              <a:buNone/>
            </a:pPr>
            <a:r>
              <a:rPr lang="en-US" sz="1400" dirty="0">
                <a:latin typeface="Consolas" panose="020B0609020204030204" pitchFamily="49" charset="0"/>
              </a:rPr>
              <a:t>{</a:t>
            </a:r>
          </a:p>
          <a:p>
            <a:pPr marL="0" indent="0">
              <a:spcBef>
                <a:spcPts val="0"/>
              </a:spcBef>
              <a:buNone/>
            </a:pPr>
            <a:r>
              <a:rPr lang="en-US" sz="1400" dirty="0">
                <a:latin typeface="Consolas" panose="020B0609020204030204" pitchFamily="49" charset="0"/>
              </a:rPr>
              <a:t>    // format and print f's members</a:t>
            </a:r>
          </a:p>
          <a:p>
            <a:pPr marL="0" indent="0">
              <a:spcBef>
                <a:spcPts val="0"/>
              </a:spcBef>
              <a:buNone/>
            </a:pPr>
            <a:r>
              <a:rPr lang="en-US" sz="1400" dirty="0">
                <a:latin typeface="Consolas" panose="020B0609020204030204" pitchFamily="49" charset="0"/>
              </a:rPr>
              <a:t>    return out;</a:t>
            </a:r>
          </a:p>
          <a:p>
            <a:pPr marL="0" indent="0">
              <a:spcBef>
                <a:spcPts val="0"/>
              </a:spcBef>
              <a:buNone/>
            </a:pPr>
            <a:r>
              <a:rPr lang="en-US" sz="1400" dirty="0">
                <a:latin typeface="Consolas" panose="020B0609020204030204" pitchFamily="49" charset="0"/>
              </a:rPr>
              <a:t>}</a:t>
            </a:r>
          </a:p>
        </p:txBody>
      </p:sp>
      <p:sp>
        <p:nvSpPr>
          <p:cNvPr id="4" name="Content Placeholder 3">
            <a:extLst>
              <a:ext uri="{FF2B5EF4-FFF2-40B4-BE49-F238E27FC236}">
                <a16:creationId xmlns:a16="http://schemas.microsoft.com/office/drawing/2014/main" id="{3F562F39-4B78-F3AC-1CDA-203CB5DDECE5}"/>
              </a:ext>
            </a:extLst>
          </p:cNvPr>
          <p:cNvSpPr>
            <a:spLocks noGrp="1"/>
          </p:cNvSpPr>
          <p:nvPr>
            <p:ph sz="half" idx="2"/>
          </p:nvPr>
        </p:nvSpPr>
        <p:spPr>
          <a:xfrm>
            <a:off x="6264998" y="2638044"/>
            <a:ext cx="5404919" cy="1188720"/>
          </a:xfrm>
        </p:spPr>
        <p:txBody>
          <a:bodyPr>
            <a:noAutofit/>
          </a:bodyPr>
          <a:lstStyle/>
          <a:p>
            <a:pPr marL="0" indent="0">
              <a:spcBef>
                <a:spcPts val="0"/>
              </a:spcBef>
              <a:buNone/>
            </a:pPr>
            <a:r>
              <a:rPr lang="en-US" sz="1400" dirty="0">
                <a:latin typeface="Consolas" panose="020B0609020204030204" pitchFamily="49" charset="0"/>
              </a:rPr>
              <a:t>friend istream&amp; operator&gt;&gt;(istream&amp; in, fraction&amp; f)</a:t>
            </a:r>
          </a:p>
          <a:p>
            <a:pPr marL="0" indent="0">
              <a:spcBef>
                <a:spcPts val="0"/>
              </a:spcBef>
              <a:buNone/>
            </a:pPr>
            <a:r>
              <a:rPr lang="en-US" sz="1400" dirty="0">
                <a:latin typeface="Consolas" panose="020B0609020204030204" pitchFamily="49" charset="0"/>
              </a:rPr>
              <a:t>{</a:t>
            </a:r>
          </a:p>
          <a:p>
            <a:pPr marL="0" indent="0">
              <a:spcBef>
                <a:spcPts val="0"/>
              </a:spcBef>
              <a:buNone/>
            </a:pPr>
            <a:r>
              <a:rPr lang="en-US" sz="1400" dirty="0">
                <a:latin typeface="Consolas" panose="020B0609020204030204" pitchFamily="49" charset="0"/>
              </a:rPr>
              <a:t>    // read data into f's members</a:t>
            </a:r>
          </a:p>
          <a:p>
            <a:pPr marL="0" indent="0">
              <a:spcBef>
                <a:spcPts val="0"/>
              </a:spcBef>
              <a:buNone/>
            </a:pPr>
            <a:r>
              <a:rPr lang="en-US" sz="1400" dirty="0">
                <a:latin typeface="Consolas" panose="020B0609020204030204" pitchFamily="49" charset="0"/>
              </a:rPr>
              <a:t>    return in;</a:t>
            </a:r>
          </a:p>
          <a:p>
            <a:pPr marL="0" indent="0">
              <a:spcBef>
                <a:spcPts val="0"/>
              </a:spcBef>
              <a:buNone/>
            </a:pPr>
            <a:r>
              <a:rPr lang="en-US" sz="1400" dirty="0">
                <a:latin typeface="Consolas" panose="020B0609020204030204" pitchFamily="49" charset="0"/>
              </a:rPr>
              <a:t>}</a:t>
            </a:r>
          </a:p>
        </p:txBody>
      </p:sp>
      <p:sp>
        <p:nvSpPr>
          <p:cNvPr id="8" name="Rectangle 7">
            <a:extLst>
              <a:ext uri="{FF2B5EF4-FFF2-40B4-BE49-F238E27FC236}">
                <a16:creationId xmlns:a16="http://schemas.microsoft.com/office/drawing/2014/main" id="{B08C8461-A1D1-A099-CEFB-B8B1ADBB5E57}"/>
              </a:ext>
            </a:extLst>
          </p:cNvPr>
          <p:cNvSpPr/>
          <p:nvPr/>
        </p:nvSpPr>
        <p:spPr>
          <a:xfrm>
            <a:off x="1023042" y="3340729"/>
            <a:ext cx="715223" cy="208229"/>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6BD48078-6862-164E-AC68-81BF8CA63AC8}"/>
              </a:ext>
            </a:extLst>
          </p:cNvPr>
          <p:cNvSpPr/>
          <p:nvPr/>
        </p:nvSpPr>
        <p:spPr>
          <a:xfrm>
            <a:off x="6679949" y="3340728"/>
            <a:ext cx="715223" cy="208229"/>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A8093525-3896-C116-77B3-1CCEF44985B5}"/>
              </a:ext>
            </a:extLst>
          </p:cNvPr>
          <p:cNvSpPr txBox="1"/>
          <p:nvPr/>
        </p:nvSpPr>
        <p:spPr>
          <a:xfrm>
            <a:off x="2231136" y="4345663"/>
            <a:ext cx="7729728" cy="1200329"/>
          </a:xfrm>
          <a:prstGeom prst="rect">
            <a:avLst/>
          </a:prstGeom>
          <a:noFill/>
        </p:spPr>
        <p:txBody>
          <a:bodyPr wrap="square" rtlCol="0">
            <a:spAutoFit/>
          </a:bodyPr>
          <a:lstStyle/>
          <a:p>
            <a:pPr marL="285750" indent="-285750">
              <a:buFont typeface="Arial" panose="020B0604020202020204" pitchFamily="34" charset="0"/>
              <a:buChar char="•"/>
            </a:pPr>
            <a:r>
              <a:rPr lang="en-US" dirty="0"/>
              <a:t>Always friend functions</a:t>
            </a:r>
          </a:p>
          <a:p>
            <a:pPr marL="285750" indent="-285750">
              <a:buFont typeface="Arial" panose="020B0604020202020204" pitchFamily="34" charset="0"/>
              <a:buChar char="•"/>
            </a:pPr>
            <a:r>
              <a:rPr lang="en-US" dirty="0"/>
              <a:t>Always have a stream reference return type</a:t>
            </a:r>
          </a:p>
          <a:p>
            <a:pPr marL="285750" indent="-285750">
              <a:buFont typeface="Arial" panose="020B0604020202020204" pitchFamily="34" charset="0"/>
              <a:buChar char="•"/>
            </a:pPr>
            <a:r>
              <a:rPr lang="en-US" dirty="0"/>
              <a:t>The first parameter is always a stream reference</a:t>
            </a:r>
          </a:p>
          <a:p>
            <a:pPr marL="285750" indent="-285750">
              <a:buFont typeface="Arial" panose="020B0604020202020204" pitchFamily="34" charset="0"/>
              <a:buChar char="•"/>
            </a:pPr>
            <a:r>
              <a:rPr lang="en-US" dirty="0"/>
              <a:t>Always ends by returning the first parameter</a:t>
            </a:r>
          </a:p>
        </p:txBody>
      </p:sp>
      <p:sp>
        <p:nvSpPr>
          <p:cNvPr id="10" name="Oval 9">
            <a:extLst>
              <a:ext uri="{FF2B5EF4-FFF2-40B4-BE49-F238E27FC236}">
                <a16:creationId xmlns:a16="http://schemas.microsoft.com/office/drawing/2014/main" id="{3868E6ED-DF5C-D748-1FC5-18A895F4C28D}"/>
              </a:ext>
            </a:extLst>
          </p:cNvPr>
          <p:cNvSpPr/>
          <p:nvPr/>
        </p:nvSpPr>
        <p:spPr>
          <a:xfrm>
            <a:off x="1738265" y="3340728"/>
            <a:ext cx="492871" cy="208229"/>
          </a:xfrm>
          <a:prstGeom prst="ellipse">
            <a:avLst/>
          </a:prstGeom>
          <a:noFill/>
          <a:ln w="19050">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02248CFC-CD87-07D4-11F9-7A74FACBC1B0}"/>
              </a:ext>
            </a:extLst>
          </p:cNvPr>
          <p:cNvSpPr/>
          <p:nvPr/>
        </p:nvSpPr>
        <p:spPr>
          <a:xfrm>
            <a:off x="4132425" y="2696423"/>
            <a:ext cx="492871" cy="208229"/>
          </a:xfrm>
          <a:prstGeom prst="ellipse">
            <a:avLst/>
          </a:prstGeom>
          <a:noFill/>
          <a:ln w="19050">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8E01D9FD-2C8B-6BB8-1CDC-4C2071B89D83}"/>
              </a:ext>
            </a:extLst>
          </p:cNvPr>
          <p:cNvSpPr/>
          <p:nvPr/>
        </p:nvSpPr>
        <p:spPr>
          <a:xfrm>
            <a:off x="9769718" y="2696423"/>
            <a:ext cx="492871" cy="208229"/>
          </a:xfrm>
          <a:prstGeom prst="ellipse">
            <a:avLst/>
          </a:prstGeom>
          <a:noFill/>
          <a:ln w="19050">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65B963CD-690B-C07B-D958-1AA7EDD46A15}"/>
              </a:ext>
            </a:extLst>
          </p:cNvPr>
          <p:cNvSpPr/>
          <p:nvPr/>
        </p:nvSpPr>
        <p:spPr>
          <a:xfrm>
            <a:off x="7317252" y="3321867"/>
            <a:ext cx="492871" cy="208229"/>
          </a:xfrm>
          <a:prstGeom prst="ellipse">
            <a:avLst/>
          </a:prstGeom>
          <a:noFill/>
          <a:ln w="19050">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19780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C32797-1757-C0E4-C322-F785453AAFFF}"/>
              </a:ext>
            </a:extLst>
          </p:cNvPr>
          <p:cNvSpPr>
            <a:spLocks noGrp="1"/>
          </p:cNvSpPr>
          <p:nvPr>
            <p:ph type="title"/>
          </p:nvPr>
        </p:nvSpPr>
        <p:spPr/>
        <p:txBody>
          <a:bodyPr/>
          <a:lstStyle/>
          <a:p>
            <a:r>
              <a:rPr lang="en-US" dirty="0"/>
              <a:t>Befriending class name</a:t>
            </a:r>
          </a:p>
        </p:txBody>
      </p:sp>
      <p:sp>
        <p:nvSpPr>
          <p:cNvPr id="3" name="Content Placeholder 2">
            <a:extLst>
              <a:ext uri="{FF2B5EF4-FFF2-40B4-BE49-F238E27FC236}">
                <a16:creationId xmlns:a16="http://schemas.microsoft.com/office/drawing/2014/main" id="{4D8A4640-F7DF-A662-99AE-6ACBC5777ED4}"/>
              </a:ext>
            </a:extLst>
          </p:cNvPr>
          <p:cNvSpPr>
            <a:spLocks noGrp="1"/>
          </p:cNvSpPr>
          <p:nvPr>
            <p:ph sz="half" idx="1"/>
          </p:nvPr>
        </p:nvSpPr>
        <p:spPr>
          <a:xfrm>
            <a:off x="606582" y="2638044"/>
            <a:ext cx="5404919" cy="1188720"/>
          </a:xfrm>
        </p:spPr>
        <p:txBody>
          <a:bodyPr>
            <a:noAutofit/>
          </a:bodyPr>
          <a:lstStyle/>
          <a:p>
            <a:pPr marL="0" indent="0">
              <a:spcBef>
                <a:spcPts val="0"/>
              </a:spcBef>
              <a:buNone/>
            </a:pPr>
            <a:r>
              <a:rPr lang="en-US" sz="1400" dirty="0">
                <a:latin typeface="Consolas" panose="020B0609020204030204" pitchFamily="49" charset="0"/>
              </a:rPr>
              <a:t>friend ostream&amp; operator&lt;&lt;(ostream&amp; out, fraction&amp; f)</a:t>
            </a:r>
          </a:p>
          <a:p>
            <a:pPr marL="0" indent="0">
              <a:spcBef>
                <a:spcPts val="0"/>
              </a:spcBef>
              <a:buNone/>
            </a:pPr>
            <a:r>
              <a:rPr lang="en-US" sz="1400" dirty="0">
                <a:latin typeface="Consolas" panose="020B0609020204030204" pitchFamily="49" charset="0"/>
              </a:rPr>
              <a:t>{</a:t>
            </a:r>
          </a:p>
          <a:p>
            <a:pPr marL="0" indent="0">
              <a:spcBef>
                <a:spcPts val="0"/>
              </a:spcBef>
              <a:buNone/>
            </a:pPr>
            <a:r>
              <a:rPr lang="en-US" sz="1400" dirty="0">
                <a:latin typeface="Consolas" panose="020B0609020204030204" pitchFamily="49" charset="0"/>
              </a:rPr>
              <a:t>    // format and print f's members</a:t>
            </a:r>
          </a:p>
          <a:p>
            <a:pPr marL="0" indent="0">
              <a:spcBef>
                <a:spcPts val="0"/>
              </a:spcBef>
              <a:buNone/>
            </a:pPr>
            <a:r>
              <a:rPr lang="en-US" sz="1400" dirty="0">
                <a:latin typeface="Consolas" panose="020B0609020204030204" pitchFamily="49" charset="0"/>
              </a:rPr>
              <a:t>    return out;</a:t>
            </a:r>
          </a:p>
          <a:p>
            <a:pPr marL="0" indent="0">
              <a:spcBef>
                <a:spcPts val="0"/>
              </a:spcBef>
              <a:buNone/>
            </a:pPr>
            <a:r>
              <a:rPr lang="en-US" sz="1400" dirty="0">
                <a:latin typeface="Consolas" panose="020B0609020204030204" pitchFamily="49" charset="0"/>
              </a:rPr>
              <a:t>}</a:t>
            </a:r>
          </a:p>
        </p:txBody>
      </p:sp>
      <p:sp>
        <p:nvSpPr>
          <p:cNvPr id="4" name="Content Placeholder 3">
            <a:extLst>
              <a:ext uri="{FF2B5EF4-FFF2-40B4-BE49-F238E27FC236}">
                <a16:creationId xmlns:a16="http://schemas.microsoft.com/office/drawing/2014/main" id="{3F562F39-4B78-F3AC-1CDA-203CB5DDECE5}"/>
              </a:ext>
            </a:extLst>
          </p:cNvPr>
          <p:cNvSpPr>
            <a:spLocks noGrp="1"/>
          </p:cNvSpPr>
          <p:nvPr>
            <p:ph sz="half" idx="2"/>
          </p:nvPr>
        </p:nvSpPr>
        <p:spPr>
          <a:xfrm>
            <a:off x="6264998" y="2638044"/>
            <a:ext cx="5404919" cy="1188720"/>
          </a:xfrm>
        </p:spPr>
        <p:txBody>
          <a:bodyPr>
            <a:noAutofit/>
          </a:bodyPr>
          <a:lstStyle/>
          <a:p>
            <a:pPr marL="0" indent="0">
              <a:spcBef>
                <a:spcPts val="0"/>
              </a:spcBef>
              <a:buNone/>
            </a:pPr>
            <a:r>
              <a:rPr lang="en-US" sz="1400" dirty="0">
                <a:latin typeface="Consolas" panose="020B0609020204030204" pitchFamily="49" charset="0"/>
              </a:rPr>
              <a:t>friend istream&amp; operator&gt;&gt;(istream&amp; in, fraction&amp; f)</a:t>
            </a:r>
          </a:p>
          <a:p>
            <a:pPr marL="0" indent="0">
              <a:spcBef>
                <a:spcPts val="0"/>
              </a:spcBef>
              <a:buNone/>
            </a:pPr>
            <a:r>
              <a:rPr lang="en-US" sz="1400" dirty="0">
                <a:latin typeface="Consolas" panose="020B0609020204030204" pitchFamily="49" charset="0"/>
              </a:rPr>
              <a:t>{</a:t>
            </a:r>
          </a:p>
          <a:p>
            <a:pPr marL="0" indent="0">
              <a:spcBef>
                <a:spcPts val="0"/>
              </a:spcBef>
              <a:buNone/>
            </a:pPr>
            <a:r>
              <a:rPr lang="en-US" sz="1400" dirty="0">
                <a:latin typeface="Consolas" panose="020B0609020204030204" pitchFamily="49" charset="0"/>
              </a:rPr>
              <a:t>    // read data into f's members</a:t>
            </a:r>
          </a:p>
          <a:p>
            <a:pPr marL="0" indent="0">
              <a:spcBef>
                <a:spcPts val="0"/>
              </a:spcBef>
              <a:buNone/>
            </a:pPr>
            <a:r>
              <a:rPr lang="en-US" sz="1400" dirty="0">
                <a:latin typeface="Consolas" panose="020B0609020204030204" pitchFamily="49" charset="0"/>
              </a:rPr>
              <a:t>    return in;</a:t>
            </a:r>
          </a:p>
          <a:p>
            <a:pPr marL="0" indent="0">
              <a:spcBef>
                <a:spcPts val="0"/>
              </a:spcBef>
              <a:buNone/>
            </a:pPr>
            <a:r>
              <a:rPr lang="en-US" sz="1400" dirty="0">
                <a:latin typeface="Consolas" panose="020B0609020204030204" pitchFamily="49" charset="0"/>
              </a:rPr>
              <a:t>}</a:t>
            </a:r>
          </a:p>
        </p:txBody>
      </p:sp>
      <p:sp>
        <p:nvSpPr>
          <p:cNvPr id="5" name="Rectangle 4">
            <a:extLst>
              <a:ext uri="{FF2B5EF4-FFF2-40B4-BE49-F238E27FC236}">
                <a16:creationId xmlns:a16="http://schemas.microsoft.com/office/drawing/2014/main" id="{28A60D38-715C-2914-C82D-A946BC541AD1}"/>
              </a:ext>
            </a:extLst>
          </p:cNvPr>
          <p:cNvSpPr/>
          <p:nvPr/>
        </p:nvSpPr>
        <p:spPr>
          <a:xfrm>
            <a:off x="10201747" y="2638044"/>
            <a:ext cx="1059256" cy="322439"/>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886A389F-239E-16A8-EF29-DFB56B23AFF2}"/>
              </a:ext>
            </a:extLst>
          </p:cNvPr>
          <p:cNvSpPr/>
          <p:nvPr/>
        </p:nvSpPr>
        <p:spPr>
          <a:xfrm>
            <a:off x="4633873" y="2627479"/>
            <a:ext cx="1059256" cy="322439"/>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a:extLst>
              <a:ext uri="{FF2B5EF4-FFF2-40B4-BE49-F238E27FC236}">
                <a16:creationId xmlns:a16="http://schemas.microsoft.com/office/drawing/2014/main" id="{3BFEB70A-4B35-4C96-70BE-C85F24364B66}"/>
              </a:ext>
            </a:extLst>
          </p:cNvPr>
          <p:cNvSpPr txBox="1"/>
          <p:nvPr/>
        </p:nvSpPr>
        <p:spPr>
          <a:xfrm>
            <a:off x="2231136" y="4345663"/>
            <a:ext cx="7729728" cy="646331"/>
          </a:xfrm>
          <a:prstGeom prst="rect">
            <a:avLst/>
          </a:prstGeom>
          <a:noFill/>
        </p:spPr>
        <p:txBody>
          <a:bodyPr wrap="square" rtlCol="0">
            <a:spAutoFit/>
          </a:bodyPr>
          <a:lstStyle/>
          <a:p>
            <a:pPr marL="285750" indent="-285750">
              <a:buFont typeface="Arial" panose="020B0604020202020204" pitchFamily="34" charset="0"/>
              <a:buChar char="•"/>
            </a:pPr>
            <a:r>
              <a:rPr lang="en-US" dirty="0"/>
              <a:t>The pattern requires a second reference parameter</a:t>
            </a:r>
          </a:p>
          <a:p>
            <a:pPr marL="285750" indent="-285750">
              <a:buFont typeface="Arial" panose="020B0604020202020204" pitchFamily="34" charset="0"/>
              <a:buChar char="•"/>
            </a:pPr>
            <a:r>
              <a:rPr lang="en-US" dirty="0"/>
              <a:t>Names the class defining or befriending the function</a:t>
            </a:r>
          </a:p>
        </p:txBody>
      </p:sp>
    </p:spTree>
    <p:extLst>
      <p:ext uri="{BB962C8B-B14F-4D97-AF65-F5344CB8AC3E}">
        <p14:creationId xmlns:p14="http://schemas.microsoft.com/office/powerpoint/2010/main" val="32039454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C32797-1757-C0E4-C322-F785453AAFFF}"/>
              </a:ext>
            </a:extLst>
          </p:cNvPr>
          <p:cNvSpPr>
            <a:spLocks noGrp="1"/>
          </p:cNvSpPr>
          <p:nvPr>
            <p:ph type="title"/>
          </p:nvPr>
        </p:nvSpPr>
        <p:spPr/>
        <p:txBody>
          <a:bodyPr/>
          <a:lstStyle/>
          <a:p>
            <a:r>
              <a:rPr lang="en-US" dirty="0"/>
              <a:t>Programmer-chosen</a:t>
            </a:r>
            <a:br>
              <a:rPr lang="en-US" dirty="0"/>
            </a:br>
            <a:r>
              <a:rPr lang="en-US" dirty="0"/>
              <a:t>parameter names</a:t>
            </a:r>
          </a:p>
        </p:txBody>
      </p:sp>
      <p:sp>
        <p:nvSpPr>
          <p:cNvPr id="3" name="Content Placeholder 2">
            <a:extLst>
              <a:ext uri="{FF2B5EF4-FFF2-40B4-BE49-F238E27FC236}">
                <a16:creationId xmlns:a16="http://schemas.microsoft.com/office/drawing/2014/main" id="{4D8A4640-F7DF-A662-99AE-6ACBC5777ED4}"/>
              </a:ext>
            </a:extLst>
          </p:cNvPr>
          <p:cNvSpPr>
            <a:spLocks noGrp="1"/>
          </p:cNvSpPr>
          <p:nvPr>
            <p:ph sz="half" idx="1"/>
          </p:nvPr>
        </p:nvSpPr>
        <p:spPr>
          <a:xfrm>
            <a:off x="606582" y="2638044"/>
            <a:ext cx="5404919" cy="1188720"/>
          </a:xfrm>
        </p:spPr>
        <p:txBody>
          <a:bodyPr>
            <a:noAutofit/>
          </a:bodyPr>
          <a:lstStyle/>
          <a:p>
            <a:pPr marL="0" indent="0">
              <a:spcBef>
                <a:spcPts val="0"/>
              </a:spcBef>
              <a:buNone/>
            </a:pPr>
            <a:r>
              <a:rPr lang="en-US" sz="1400" dirty="0">
                <a:latin typeface="Consolas" panose="020B0609020204030204" pitchFamily="49" charset="0"/>
              </a:rPr>
              <a:t>friend ostream&amp; operator&lt;&lt;(ostream&amp; out, fraction&amp; f)</a:t>
            </a:r>
          </a:p>
          <a:p>
            <a:pPr marL="0" indent="0">
              <a:spcBef>
                <a:spcPts val="0"/>
              </a:spcBef>
              <a:buNone/>
            </a:pPr>
            <a:r>
              <a:rPr lang="en-US" sz="1400" dirty="0">
                <a:latin typeface="Consolas" panose="020B0609020204030204" pitchFamily="49" charset="0"/>
              </a:rPr>
              <a:t>{</a:t>
            </a:r>
          </a:p>
          <a:p>
            <a:pPr marL="0" indent="0">
              <a:spcBef>
                <a:spcPts val="0"/>
              </a:spcBef>
              <a:buNone/>
            </a:pPr>
            <a:r>
              <a:rPr lang="en-US" sz="1400" dirty="0">
                <a:latin typeface="Consolas" panose="020B0609020204030204" pitchFamily="49" charset="0"/>
              </a:rPr>
              <a:t>    // format and print f's members</a:t>
            </a:r>
          </a:p>
          <a:p>
            <a:pPr marL="0" indent="0">
              <a:spcBef>
                <a:spcPts val="0"/>
              </a:spcBef>
              <a:buNone/>
            </a:pPr>
            <a:r>
              <a:rPr lang="en-US" sz="1400" dirty="0">
                <a:latin typeface="Consolas" panose="020B0609020204030204" pitchFamily="49" charset="0"/>
              </a:rPr>
              <a:t>    return out;</a:t>
            </a:r>
          </a:p>
          <a:p>
            <a:pPr marL="0" indent="0">
              <a:spcBef>
                <a:spcPts val="0"/>
              </a:spcBef>
              <a:buNone/>
            </a:pPr>
            <a:r>
              <a:rPr lang="en-US" sz="1400" dirty="0">
                <a:latin typeface="Consolas" panose="020B0609020204030204" pitchFamily="49" charset="0"/>
              </a:rPr>
              <a:t>}</a:t>
            </a:r>
          </a:p>
        </p:txBody>
      </p:sp>
      <p:sp>
        <p:nvSpPr>
          <p:cNvPr id="4" name="Content Placeholder 3">
            <a:extLst>
              <a:ext uri="{FF2B5EF4-FFF2-40B4-BE49-F238E27FC236}">
                <a16:creationId xmlns:a16="http://schemas.microsoft.com/office/drawing/2014/main" id="{3F562F39-4B78-F3AC-1CDA-203CB5DDECE5}"/>
              </a:ext>
            </a:extLst>
          </p:cNvPr>
          <p:cNvSpPr>
            <a:spLocks noGrp="1"/>
          </p:cNvSpPr>
          <p:nvPr>
            <p:ph sz="half" idx="2"/>
          </p:nvPr>
        </p:nvSpPr>
        <p:spPr>
          <a:xfrm>
            <a:off x="6264998" y="2638044"/>
            <a:ext cx="5404919" cy="1188720"/>
          </a:xfrm>
        </p:spPr>
        <p:txBody>
          <a:bodyPr>
            <a:noAutofit/>
          </a:bodyPr>
          <a:lstStyle/>
          <a:p>
            <a:pPr marL="0" indent="0">
              <a:spcBef>
                <a:spcPts val="0"/>
              </a:spcBef>
              <a:buNone/>
            </a:pPr>
            <a:r>
              <a:rPr lang="en-US" sz="1400" dirty="0">
                <a:latin typeface="Consolas" panose="020B0609020204030204" pitchFamily="49" charset="0"/>
              </a:rPr>
              <a:t>friend istream&amp; operator&gt;&gt;(istream&amp; in, fraction&amp; f)</a:t>
            </a:r>
          </a:p>
          <a:p>
            <a:pPr marL="0" indent="0">
              <a:spcBef>
                <a:spcPts val="0"/>
              </a:spcBef>
              <a:buNone/>
            </a:pPr>
            <a:r>
              <a:rPr lang="en-US" sz="1400" dirty="0">
                <a:latin typeface="Consolas" panose="020B0609020204030204" pitchFamily="49" charset="0"/>
              </a:rPr>
              <a:t>{</a:t>
            </a:r>
          </a:p>
          <a:p>
            <a:pPr marL="0" indent="0">
              <a:spcBef>
                <a:spcPts val="0"/>
              </a:spcBef>
              <a:buNone/>
            </a:pPr>
            <a:r>
              <a:rPr lang="en-US" sz="1400" dirty="0">
                <a:latin typeface="Consolas" panose="020B0609020204030204" pitchFamily="49" charset="0"/>
              </a:rPr>
              <a:t>    // read data into f's members</a:t>
            </a:r>
          </a:p>
          <a:p>
            <a:pPr marL="0" indent="0">
              <a:spcBef>
                <a:spcPts val="0"/>
              </a:spcBef>
              <a:buNone/>
            </a:pPr>
            <a:r>
              <a:rPr lang="en-US" sz="1400" dirty="0">
                <a:latin typeface="Consolas" panose="020B0609020204030204" pitchFamily="49" charset="0"/>
              </a:rPr>
              <a:t>    return in;</a:t>
            </a:r>
          </a:p>
          <a:p>
            <a:pPr marL="0" indent="0">
              <a:spcBef>
                <a:spcPts val="0"/>
              </a:spcBef>
              <a:buNone/>
            </a:pPr>
            <a:r>
              <a:rPr lang="en-US" sz="1400" dirty="0">
                <a:latin typeface="Consolas" panose="020B0609020204030204" pitchFamily="49" charset="0"/>
              </a:rPr>
              <a:t>}</a:t>
            </a:r>
          </a:p>
        </p:txBody>
      </p:sp>
      <p:sp>
        <p:nvSpPr>
          <p:cNvPr id="5" name="Oval 4">
            <a:extLst>
              <a:ext uri="{FF2B5EF4-FFF2-40B4-BE49-F238E27FC236}">
                <a16:creationId xmlns:a16="http://schemas.microsoft.com/office/drawing/2014/main" id="{DE591F2F-3343-CD58-75ED-E20FC73BBBC7}"/>
              </a:ext>
            </a:extLst>
          </p:cNvPr>
          <p:cNvSpPr/>
          <p:nvPr/>
        </p:nvSpPr>
        <p:spPr>
          <a:xfrm>
            <a:off x="1711105" y="3322623"/>
            <a:ext cx="520031" cy="226336"/>
          </a:xfrm>
          <a:prstGeom prst="ellipse">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Oval 5">
            <a:extLst>
              <a:ext uri="{FF2B5EF4-FFF2-40B4-BE49-F238E27FC236}">
                <a16:creationId xmlns:a16="http://schemas.microsoft.com/office/drawing/2014/main" id="{42392834-302D-66E8-2443-C47C868D5D0E}"/>
              </a:ext>
            </a:extLst>
          </p:cNvPr>
          <p:cNvSpPr/>
          <p:nvPr/>
        </p:nvSpPr>
        <p:spPr>
          <a:xfrm>
            <a:off x="4154032" y="2690855"/>
            <a:ext cx="520031" cy="226336"/>
          </a:xfrm>
          <a:prstGeom prst="ellipse">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a:extLst>
              <a:ext uri="{FF2B5EF4-FFF2-40B4-BE49-F238E27FC236}">
                <a16:creationId xmlns:a16="http://schemas.microsoft.com/office/drawing/2014/main" id="{F9B92A63-86F3-C074-11FC-18D108003903}"/>
              </a:ext>
            </a:extLst>
          </p:cNvPr>
          <p:cNvSpPr/>
          <p:nvPr/>
        </p:nvSpPr>
        <p:spPr>
          <a:xfrm>
            <a:off x="5576932" y="2681802"/>
            <a:ext cx="416459" cy="226336"/>
          </a:xfrm>
          <a:prstGeom prst="ellipse">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a:extLst>
              <a:ext uri="{FF2B5EF4-FFF2-40B4-BE49-F238E27FC236}">
                <a16:creationId xmlns:a16="http://schemas.microsoft.com/office/drawing/2014/main" id="{60A5711C-71DE-CCCC-D526-0619DCE2AF3E}"/>
              </a:ext>
            </a:extLst>
          </p:cNvPr>
          <p:cNvSpPr/>
          <p:nvPr/>
        </p:nvSpPr>
        <p:spPr>
          <a:xfrm>
            <a:off x="9797903" y="2681802"/>
            <a:ext cx="416459" cy="226336"/>
          </a:xfrm>
          <a:prstGeom prst="ellipse">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a:extLst>
              <a:ext uri="{FF2B5EF4-FFF2-40B4-BE49-F238E27FC236}">
                <a16:creationId xmlns:a16="http://schemas.microsoft.com/office/drawing/2014/main" id="{54836871-03F0-841A-4B71-257A456B3DDA}"/>
              </a:ext>
            </a:extLst>
          </p:cNvPr>
          <p:cNvSpPr/>
          <p:nvPr/>
        </p:nvSpPr>
        <p:spPr>
          <a:xfrm>
            <a:off x="7340849" y="3315832"/>
            <a:ext cx="416459" cy="226336"/>
          </a:xfrm>
          <a:prstGeom prst="ellipse">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a:extLst>
              <a:ext uri="{FF2B5EF4-FFF2-40B4-BE49-F238E27FC236}">
                <a16:creationId xmlns:a16="http://schemas.microsoft.com/office/drawing/2014/main" id="{47753A5E-E5FC-4977-CFC8-BA45D0DE359E}"/>
              </a:ext>
            </a:extLst>
          </p:cNvPr>
          <p:cNvSpPr/>
          <p:nvPr/>
        </p:nvSpPr>
        <p:spPr>
          <a:xfrm>
            <a:off x="11168959" y="2690855"/>
            <a:ext cx="416459" cy="226336"/>
          </a:xfrm>
          <a:prstGeom prst="ellipse">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id="{BB029730-24C6-97F3-0A09-807C2AE99168}"/>
              </a:ext>
            </a:extLst>
          </p:cNvPr>
          <p:cNvSpPr txBox="1"/>
          <p:nvPr/>
        </p:nvSpPr>
        <p:spPr>
          <a:xfrm>
            <a:off x="2231136" y="4345663"/>
            <a:ext cx="7729728" cy="369332"/>
          </a:xfrm>
          <a:prstGeom prst="rect">
            <a:avLst/>
          </a:prstGeom>
          <a:noFill/>
        </p:spPr>
        <p:txBody>
          <a:bodyPr wrap="square" rtlCol="0">
            <a:spAutoFit/>
          </a:bodyPr>
          <a:lstStyle/>
          <a:p>
            <a:pPr marL="285750" indent="-285750">
              <a:buFont typeface="Arial" panose="020B0604020202020204" pitchFamily="34" charset="0"/>
              <a:buChar char="•"/>
            </a:pPr>
            <a:r>
              <a:rPr lang="en-US" dirty="0"/>
              <a:t>Programmers choose appropriate parameter names</a:t>
            </a:r>
          </a:p>
        </p:txBody>
      </p:sp>
    </p:spTree>
    <p:extLst>
      <p:ext uri="{BB962C8B-B14F-4D97-AF65-F5344CB8AC3E}">
        <p14:creationId xmlns:p14="http://schemas.microsoft.com/office/powerpoint/2010/main" val="4418087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C32797-1757-C0E4-C322-F785453AAFFF}"/>
              </a:ext>
            </a:extLst>
          </p:cNvPr>
          <p:cNvSpPr>
            <a:spLocks noGrp="1"/>
          </p:cNvSpPr>
          <p:nvPr>
            <p:ph type="title"/>
          </p:nvPr>
        </p:nvSpPr>
        <p:spPr/>
        <p:txBody>
          <a:bodyPr/>
          <a:lstStyle/>
          <a:p>
            <a:r>
              <a:rPr lang="en-US" dirty="0"/>
              <a:t>Function-Specific tasks</a:t>
            </a:r>
          </a:p>
        </p:txBody>
      </p:sp>
      <p:sp>
        <p:nvSpPr>
          <p:cNvPr id="3" name="Content Placeholder 2">
            <a:extLst>
              <a:ext uri="{FF2B5EF4-FFF2-40B4-BE49-F238E27FC236}">
                <a16:creationId xmlns:a16="http://schemas.microsoft.com/office/drawing/2014/main" id="{4D8A4640-F7DF-A662-99AE-6ACBC5777ED4}"/>
              </a:ext>
            </a:extLst>
          </p:cNvPr>
          <p:cNvSpPr>
            <a:spLocks noGrp="1"/>
          </p:cNvSpPr>
          <p:nvPr>
            <p:ph sz="half" idx="1"/>
          </p:nvPr>
        </p:nvSpPr>
        <p:spPr>
          <a:xfrm>
            <a:off x="606582" y="2638044"/>
            <a:ext cx="5404919" cy="1188720"/>
          </a:xfrm>
        </p:spPr>
        <p:txBody>
          <a:bodyPr>
            <a:noAutofit/>
          </a:bodyPr>
          <a:lstStyle/>
          <a:p>
            <a:pPr marL="0" indent="0">
              <a:spcBef>
                <a:spcPts val="0"/>
              </a:spcBef>
              <a:buNone/>
            </a:pPr>
            <a:r>
              <a:rPr lang="en-US" sz="1400" dirty="0">
                <a:latin typeface="Consolas" panose="020B0609020204030204" pitchFamily="49" charset="0"/>
              </a:rPr>
              <a:t>friend ostream&amp; operator&lt;&lt;(ostream&amp; out, fraction&amp; f)</a:t>
            </a:r>
          </a:p>
          <a:p>
            <a:pPr marL="0" indent="0">
              <a:spcBef>
                <a:spcPts val="0"/>
              </a:spcBef>
              <a:buNone/>
            </a:pPr>
            <a:r>
              <a:rPr lang="en-US" sz="1400" dirty="0">
                <a:latin typeface="Consolas" panose="020B0609020204030204" pitchFamily="49" charset="0"/>
              </a:rPr>
              <a:t>{</a:t>
            </a:r>
          </a:p>
          <a:p>
            <a:pPr marL="0" indent="0">
              <a:spcBef>
                <a:spcPts val="0"/>
              </a:spcBef>
              <a:buNone/>
            </a:pPr>
            <a:r>
              <a:rPr lang="en-US" sz="1400" dirty="0">
                <a:latin typeface="Consolas" panose="020B0609020204030204" pitchFamily="49" charset="0"/>
              </a:rPr>
              <a:t>    // format and print f's members</a:t>
            </a:r>
          </a:p>
          <a:p>
            <a:pPr marL="0" indent="0">
              <a:spcBef>
                <a:spcPts val="0"/>
              </a:spcBef>
              <a:buNone/>
            </a:pPr>
            <a:r>
              <a:rPr lang="en-US" sz="1400" dirty="0">
                <a:latin typeface="Consolas" panose="020B0609020204030204" pitchFamily="49" charset="0"/>
              </a:rPr>
              <a:t>    return out;</a:t>
            </a:r>
          </a:p>
          <a:p>
            <a:pPr marL="0" indent="0">
              <a:spcBef>
                <a:spcPts val="0"/>
              </a:spcBef>
              <a:buNone/>
            </a:pPr>
            <a:r>
              <a:rPr lang="en-US" sz="1400" dirty="0">
                <a:latin typeface="Consolas" panose="020B0609020204030204" pitchFamily="49" charset="0"/>
              </a:rPr>
              <a:t>}</a:t>
            </a:r>
          </a:p>
        </p:txBody>
      </p:sp>
      <p:sp>
        <p:nvSpPr>
          <p:cNvPr id="4" name="Content Placeholder 3">
            <a:extLst>
              <a:ext uri="{FF2B5EF4-FFF2-40B4-BE49-F238E27FC236}">
                <a16:creationId xmlns:a16="http://schemas.microsoft.com/office/drawing/2014/main" id="{3F562F39-4B78-F3AC-1CDA-203CB5DDECE5}"/>
              </a:ext>
            </a:extLst>
          </p:cNvPr>
          <p:cNvSpPr>
            <a:spLocks noGrp="1"/>
          </p:cNvSpPr>
          <p:nvPr>
            <p:ph sz="half" idx="2"/>
          </p:nvPr>
        </p:nvSpPr>
        <p:spPr>
          <a:xfrm>
            <a:off x="6264998" y="2638044"/>
            <a:ext cx="5404919" cy="1188720"/>
          </a:xfrm>
        </p:spPr>
        <p:txBody>
          <a:bodyPr>
            <a:noAutofit/>
          </a:bodyPr>
          <a:lstStyle/>
          <a:p>
            <a:pPr marL="0" indent="0">
              <a:spcBef>
                <a:spcPts val="0"/>
              </a:spcBef>
              <a:buNone/>
            </a:pPr>
            <a:r>
              <a:rPr lang="en-US" sz="1400" dirty="0">
                <a:latin typeface="Consolas" panose="020B0609020204030204" pitchFamily="49" charset="0"/>
              </a:rPr>
              <a:t>friend istream&amp; operator&gt;&gt;(istream&amp; in, fraction&amp; f)</a:t>
            </a:r>
          </a:p>
          <a:p>
            <a:pPr marL="0" indent="0">
              <a:spcBef>
                <a:spcPts val="0"/>
              </a:spcBef>
              <a:buNone/>
            </a:pPr>
            <a:r>
              <a:rPr lang="en-US" sz="1400" dirty="0">
                <a:latin typeface="Consolas" panose="020B0609020204030204" pitchFamily="49" charset="0"/>
              </a:rPr>
              <a:t>{</a:t>
            </a:r>
          </a:p>
          <a:p>
            <a:pPr marL="0" indent="0">
              <a:spcBef>
                <a:spcPts val="0"/>
              </a:spcBef>
              <a:buNone/>
            </a:pPr>
            <a:r>
              <a:rPr lang="en-US" sz="1400" dirty="0">
                <a:latin typeface="Consolas" panose="020B0609020204030204" pitchFamily="49" charset="0"/>
              </a:rPr>
              <a:t>    // read data into f's members</a:t>
            </a:r>
          </a:p>
          <a:p>
            <a:pPr marL="0" indent="0">
              <a:spcBef>
                <a:spcPts val="0"/>
              </a:spcBef>
              <a:buNone/>
            </a:pPr>
            <a:r>
              <a:rPr lang="en-US" sz="1400" dirty="0">
                <a:latin typeface="Consolas" panose="020B0609020204030204" pitchFamily="49" charset="0"/>
              </a:rPr>
              <a:t>    return in;</a:t>
            </a:r>
          </a:p>
          <a:p>
            <a:pPr marL="0" indent="0">
              <a:spcBef>
                <a:spcPts val="0"/>
              </a:spcBef>
              <a:buNone/>
            </a:pPr>
            <a:r>
              <a:rPr lang="en-US" sz="1400" dirty="0">
                <a:latin typeface="Consolas" panose="020B0609020204030204" pitchFamily="49" charset="0"/>
              </a:rPr>
              <a:t>}</a:t>
            </a:r>
          </a:p>
        </p:txBody>
      </p:sp>
      <p:sp>
        <p:nvSpPr>
          <p:cNvPr id="5" name="Rectangle 4">
            <a:extLst>
              <a:ext uri="{FF2B5EF4-FFF2-40B4-BE49-F238E27FC236}">
                <a16:creationId xmlns:a16="http://schemas.microsoft.com/office/drawing/2014/main" id="{9E0A2D64-0CB1-4F76-69B5-1BE58B1A9483}"/>
              </a:ext>
            </a:extLst>
          </p:cNvPr>
          <p:cNvSpPr/>
          <p:nvPr/>
        </p:nvSpPr>
        <p:spPr>
          <a:xfrm>
            <a:off x="968721" y="3096285"/>
            <a:ext cx="3259247" cy="262551"/>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D2425C39-26EA-97E6-29B5-D6D91663289C}"/>
              </a:ext>
            </a:extLst>
          </p:cNvPr>
          <p:cNvSpPr/>
          <p:nvPr/>
        </p:nvSpPr>
        <p:spPr>
          <a:xfrm>
            <a:off x="6634681" y="3096284"/>
            <a:ext cx="3043473" cy="262551"/>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a:extLst>
              <a:ext uri="{FF2B5EF4-FFF2-40B4-BE49-F238E27FC236}">
                <a16:creationId xmlns:a16="http://schemas.microsoft.com/office/drawing/2014/main" id="{C0E0CB6E-98DC-F19B-D3E2-28D0C7FBAAC6}"/>
              </a:ext>
            </a:extLst>
          </p:cNvPr>
          <p:cNvSpPr txBox="1"/>
          <p:nvPr/>
        </p:nvSpPr>
        <p:spPr>
          <a:xfrm>
            <a:off x="2231136" y="4345663"/>
            <a:ext cx="7729728" cy="646331"/>
          </a:xfrm>
          <a:prstGeom prst="rect">
            <a:avLst/>
          </a:prstGeom>
          <a:noFill/>
        </p:spPr>
        <p:txBody>
          <a:bodyPr wrap="square" rtlCol="0">
            <a:spAutoFit/>
          </a:bodyPr>
          <a:lstStyle/>
          <a:p>
            <a:pPr marL="285750" indent="-285750">
              <a:buFont typeface="Arial" panose="020B0604020202020204" pitchFamily="34" charset="0"/>
              <a:buChar char="•"/>
            </a:pPr>
            <a:r>
              <a:rPr lang="en-US" dirty="0"/>
              <a:t>Functions are designed for specific objects or class instances</a:t>
            </a:r>
          </a:p>
          <a:p>
            <a:pPr marL="285750" indent="-285750">
              <a:buFont typeface="Arial" panose="020B0604020202020204" pitchFamily="34" charset="0"/>
              <a:buChar char="•"/>
            </a:pPr>
            <a:r>
              <a:rPr lang="en-US" dirty="0"/>
              <a:t>A function’s exact operation depends on the befriending class’s members</a:t>
            </a:r>
          </a:p>
        </p:txBody>
      </p:sp>
    </p:spTree>
    <p:extLst>
      <p:ext uri="{BB962C8B-B14F-4D97-AF65-F5344CB8AC3E}">
        <p14:creationId xmlns:p14="http://schemas.microsoft.com/office/powerpoint/2010/main" val="14732962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BE73526-4606-BF04-020D-B87DBA84E28D}"/>
              </a:ext>
            </a:extLst>
          </p:cNvPr>
          <p:cNvSpPr txBox="1"/>
          <p:nvPr/>
        </p:nvSpPr>
        <p:spPr>
          <a:xfrm>
            <a:off x="2082297" y="2638044"/>
            <a:ext cx="8048531" cy="3139321"/>
          </a:xfrm>
          <a:prstGeom prst="rect">
            <a:avLst/>
          </a:prstGeom>
          <a:noFill/>
        </p:spPr>
        <p:txBody>
          <a:bodyPr wrap="square" rtlCol="0">
            <a:spAutoFit/>
          </a:bodyPr>
          <a:lstStyle/>
          <a:p>
            <a:r>
              <a:rPr lang="en-US" dirty="0">
                <a:latin typeface="Consolas" panose="020B0609020204030204" pitchFamily="49" charset="0"/>
              </a:rPr>
              <a:t>class fraction</a:t>
            </a:r>
          </a:p>
          <a:p>
            <a:r>
              <a:rPr lang="en-US" dirty="0">
                <a:latin typeface="Consolas" panose="020B0609020204030204" pitchFamily="49" charset="0"/>
              </a:rPr>
              <a:t>{</a:t>
            </a:r>
          </a:p>
          <a:p>
            <a:r>
              <a:rPr lang="en-US" dirty="0">
                <a:latin typeface="Consolas" panose="020B0609020204030204" pitchFamily="49" charset="0"/>
              </a:rPr>
              <a:t>    private:</a:t>
            </a:r>
          </a:p>
          <a:p>
            <a:r>
              <a:rPr lang="en-US" dirty="0">
                <a:latin typeface="Consolas" panose="020B0609020204030204" pitchFamily="49" charset="0"/>
              </a:rPr>
              <a:t>        int numerator;</a:t>
            </a:r>
          </a:p>
          <a:p>
            <a:r>
              <a:rPr lang="en-US" dirty="0">
                <a:latin typeface="Consolas" panose="020B0609020204030204" pitchFamily="49" charset="0"/>
              </a:rPr>
              <a:t>        int denominator;</a:t>
            </a:r>
          </a:p>
          <a:p>
            <a:r>
              <a:rPr lang="en-US" dirty="0">
                <a:latin typeface="Consolas" panose="020B0609020204030204" pitchFamily="49" charset="0"/>
              </a:rPr>
              <a:t>    public:</a:t>
            </a:r>
          </a:p>
          <a:p>
            <a:r>
              <a:rPr lang="en-US" dirty="0">
                <a:latin typeface="Consolas" panose="020B0609020204030204" pitchFamily="49" charset="0"/>
              </a:rPr>
              <a:t>        friend ostream&amp; operator&lt;&lt;(ostream&amp; out, fraction&amp; f);</a:t>
            </a:r>
          </a:p>
          <a:p>
            <a:r>
              <a:rPr lang="en-US" dirty="0">
                <a:latin typeface="Consolas" panose="020B0609020204030204" pitchFamily="49" charset="0"/>
              </a:rPr>
              <a:t>        friend istream&amp; operator&gt;&gt;(istream&amp; in, fraction&amp; f);</a:t>
            </a:r>
          </a:p>
          <a:p>
            <a:r>
              <a:rPr lang="en-US" dirty="0">
                <a:latin typeface="Consolas" panose="020B0609020204030204" pitchFamily="49" charset="0"/>
              </a:rPr>
              <a:t>    private:</a:t>
            </a:r>
          </a:p>
          <a:p>
            <a:r>
              <a:rPr lang="en-US" dirty="0">
                <a:latin typeface="Consolas" panose="020B0609020204030204" pitchFamily="49" charset="0"/>
              </a:rPr>
              <a:t>        void reduce();</a:t>
            </a:r>
          </a:p>
          <a:p>
            <a:r>
              <a:rPr lang="en-US" dirty="0">
                <a:latin typeface="Consolas" panose="020B0609020204030204" pitchFamily="49" charset="0"/>
              </a:rPr>
              <a:t>};</a:t>
            </a:r>
          </a:p>
        </p:txBody>
      </p:sp>
      <p:sp>
        <p:nvSpPr>
          <p:cNvPr id="2" name="Title 1">
            <a:extLst>
              <a:ext uri="{FF2B5EF4-FFF2-40B4-BE49-F238E27FC236}">
                <a16:creationId xmlns:a16="http://schemas.microsoft.com/office/drawing/2014/main" id="{85CE3692-3D6B-69FB-4393-F9B0AE5CEADD}"/>
              </a:ext>
            </a:extLst>
          </p:cNvPr>
          <p:cNvSpPr>
            <a:spLocks noGrp="1"/>
          </p:cNvSpPr>
          <p:nvPr>
            <p:ph type="title"/>
          </p:nvPr>
        </p:nvSpPr>
        <p:spPr/>
        <p:txBody>
          <a:bodyPr/>
          <a:lstStyle/>
          <a:p>
            <a:r>
              <a:rPr lang="en-US" dirty="0"/>
              <a:t>Simplified </a:t>
            </a:r>
            <a:r>
              <a:rPr lang="en-US" cap="none" dirty="0">
                <a:latin typeface="Consolas" panose="020B0609020204030204" pitchFamily="49" charset="0"/>
              </a:rPr>
              <a:t>fraction</a:t>
            </a:r>
            <a:r>
              <a:rPr lang="en-US" dirty="0"/>
              <a:t> class</a:t>
            </a:r>
          </a:p>
        </p:txBody>
      </p:sp>
    </p:spTree>
    <p:extLst>
      <p:ext uri="{BB962C8B-B14F-4D97-AF65-F5344CB8AC3E}">
        <p14:creationId xmlns:p14="http://schemas.microsoft.com/office/powerpoint/2010/main" val="33115432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958E82D5-C8F6-691D-F0F1-528E306AB03B}"/>
              </a:ext>
            </a:extLst>
          </p:cNvPr>
          <p:cNvSpPr>
            <a:spLocks noGrp="1"/>
          </p:cNvSpPr>
          <p:nvPr>
            <p:ph type="title"/>
          </p:nvPr>
        </p:nvSpPr>
        <p:spPr/>
        <p:txBody>
          <a:bodyPr/>
          <a:lstStyle/>
          <a:p>
            <a:r>
              <a:rPr lang="en-US" dirty="0"/>
              <a:t>Inserter</a:t>
            </a:r>
          </a:p>
        </p:txBody>
      </p:sp>
      <p:sp>
        <p:nvSpPr>
          <p:cNvPr id="3" name="Content Placeholder 2">
            <a:extLst>
              <a:ext uri="{FF2B5EF4-FFF2-40B4-BE49-F238E27FC236}">
                <a16:creationId xmlns:a16="http://schemas.microsoft.com/office/drawing/2014/main" id="{3351B3DF-ACC5-9A05-09DF-A1D79C418BD3}"/>
              </a:ext>
            </a:extLst>
          </p:cNvPr>
          <p:cNvSpPr>
            <a:spLocks noGrp="1"/>
          </p:cNvSpPr>
          <p:nvPr>
            <p:ph idx="1"/>
          </p:nvPr>
        </p:nvSpPr>
        <p:spPr/>
        <p:txBody>
          <a:bodyPr>
            <a:normAutofit/>
          </a:bodyPr>
          <a:lstStyle/>
          <a:p>
            <a:pPr marL="0" indent="0">
              <a:spcBef>
                <a:spcPts val="0"/>
              </a:spcBef>
              <a:buNone/>
            </a:pPr>
            <a:r>
              <a:rPr lang="en-US" dirty="0">
                <a:latin typeface="Consolas" panose="020B0609020204030204" pitchFamily="49" charset="0"/>
              </a:rPr>
              <a:t>ostream&amp; operator&lt;&lt;(ostream&amp; out, fraction&amp; f)</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out &lt;&lt; f.denominator &lt;&lt; "/" &lt;&lt; f.numerator;</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    return out;</a:t>
            </a:r>
          </a:p>
          <a:p>
            <a:pPr marL="0" indent="0">
              <a:spcBef>
                <a:spcPts val="0"/>
              </a:spcBef>
              <a:buNone/>
            </a:pPr>
            <a:r>
              <a:rPr lang="en-US" dirty="0">
                <a:latin typeface="Consolas" panose="020B0609020204030204" pitchFamily="49" charset="0"/>
              </a:rPr>
              <a:t>}</a:t>
            </a:r>
          </a:p>
          <a:p>
            <a:pPr marL="0" indent="0">
              <a:buNone/>
            </a:pPr>
            <a:endParaRPr lang="en-US" dirty="0"/>
          </a:p>
        </p:txBody>
      </p:sp>
    </p:spTree>
    <p:extLst>
      <p:ext uri="{BB962C8B-B14F-4D97-AF65-F5344CB8AC3E}">
        <p14:creationId xmlns:p14="http://schemas.microsoft.com/office/powerpoint/2010/main" val="25210117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44E73F-F1B8-6443-F09D-2186C86C0DFC}"/>
              </a:ext>
            </a:extLst>
          </p:cNvPr>
          <p:cNvSpPr>
            <a:spLocks noGrp="1"/>
          </p:cNvSpPr>
          <p:nvPr>
            <p:ph type="title"/>
          </p:nvPr>
        </p:nvSpPr>
        <p:spPr/>
        <p:txBody>
          <a:bodyPr/>
          <a:lstStyle/>
          <a:p>
            <a:r>
              <a:rPr lang="en-US" dirty="0"/>
              <a:t>extractor</a:t>
            </a:r>
          </a:p>
        </p:txBody>
      </p:sp>
      <p:sp>
        <p:nvSpPr>
          <p:cNvPr id="4" name="Content Placeholder 3">
            <a:extLst>
              <a:ext uri="{FF2B5EF4-FFF2-40B4-BE49-F238E27FC236}">
                <a16:creationId xmlns:a16="http://schemas.microsoft.com/office/drawing/2014/main" id="{B6DD91F8-483A-48AE-A1E4-50951161306C}"/>
              </a:ext>
            </a:extLst>
          </p:cNvPr>
          <p:cNvSpPr>
            <a:spLocks noGrp="1"/>
          </p:cNvSpPr>
          <p:nvPr>
            <p:ph idx="1"/>
          </p:nvPr>
        </p:nvSpPr>
        <p:spPr>
          <a:xfrm>
            <a:off x="2230438" y="2638425"/>
            <a:ext cx="7731125" cy="3101975"/>
          </a:xfrm>
        </p:spPr>
        <p:txBody>
          <a:bodyPr>
            <a:normAutofit/>
          </a:bodyPr>
          <a:lstStyle/>
          <a:p>
            <a:pPr marL="0" indent="0">
              <a:spcBef>
                <a:spcPts val="0"/>
              </a:spcBef>
              <a:buNone/>
            </a:pPr>
            <a:r>
              <a:rPr lang="en-US" dirty="0">
                <a:latin typeface="Consolas" panose="020B0609020204030204" pitchFamily="49" charset="0"/>
              </a:rPr>
              <a:t>istream&amp; operator&gt;&gt;(istream&amp; in, fraction&amp; f)</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cout &lt;&lt; "Please enter the numerator: ";</a:t>
            </a:r>
          </a:p>
          <a:p>
            <a:pPr marL="0" indent="0">
              <a:spcBef>
                <a:spcPts val="0"/>
              </a:spcBef>
              <a:buNone/>
            </a:pPr>
            <a:r>
              <a:rPr lang="en-US" dirty="0">
                <a:latin typeface="Consolas" panose="020B0609020204030204" pitchFamily="49" charset="0"/>
              </a:rPr>
              <a:t>    in &gt;&gt; f.numerator;</a:t>
            </a:r>
          </a:p>
          <a:p>
            <a:pPr marL="0" indent="0">
              <a:spcBef>
                <a:spcPts val="0"/>
              </a:spcBef>
              <a:buNone/>
            </a:pPr>
            <a:r>
              <a:rPr lang="en-US" dirty="0">
                <a:latin typeface="Consolas" panose="020B0609020204030204" pitchFamily="49" charset="0"/>
              </a:rPr>
              <a:t>    cout &lt;&lt; "Please enter the denominator: ";</a:t>
            </a:r>
          </a:p>
          <a:p>
            <a:pPr marL="0" indent="0">
              <a:spcBef>
                <a:spcPts val="0"/>
              </a:spcBef>
              <a:buNone/>
            </a:pPr>
            <a:r>
              <a:rPr lang="en-US" dirty="0">
                <a:latin typeface="Consolas" panose="020B0609020204030204" pitchFamily="49" charset="0"/>
              </a:rPr>
              <a:t>    in &gt;&gt; f.denominator;</a:t>
            </a:r>
          </a:p>
          <a:p>
            <a:pPr marL="0" indent="0">
              <a:spcBef>
                <a:spcPts val="0"/>
              </a:spcBef>
              <a:buNone/>
            </a:pPr>
            <a:r>
              <a:rPr lang="en-US" dirty="0">
                <a:latin typeface="Consolas" panose="020B0609020204030204" pitchFamily="49" charset="0"/>
              </a:rPr>
              <a:t>    f.reduce();</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    return in;</a:t>
            </a:r>
          </a:p>
          <a:p>
            <a:pPr marL="0" indent="0">
              <a:spcBef>
                <a:spcPts val="0"/>
              </a:spcBef>
              <a:buNone/>
            </a:pPr>
            <a:r>
              <a:rPr lang="en-US" dirty="0">
                <a:latin typeface="Consolas" panose="020B0609020204030204" pitchFamily="49" charset="0"/>
              </a:rPr>
              <a:t>}</a:t>
            </a:r>
          </a:p>
        </p:txBody>
      </p:sp>
    </p:spTree>
    <p:extLst>
      <p:ext uri="{BB962C8B-B14F-4D97-AF65-F5344CB8AC3E}">
        <p14:creationId xmlns:p14="http://schemas.microsoft.com/office/powerpoint/2010/main" val="1440230031"/>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789</TotalTime>
  <Words>1225</Words>
  <Application>Microsoft Office PowerPoint</Application>
  <PresentationFormat>Widescreen</PresentationFormat>
  <Paragraphs>133</Paragraphs>
  <Slides>10</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Consolas</vt:lpstr>
      <vt:lpstr>Gill Sans MT</vt:lpstr>
      <vt:lpstr>Parcel</vt:lpstr>
      <vt:lpstr>Overloading operator&lt;&lt; and operator&gt;&gt;</vt:lpstr>
      <vt:lpstr>Categorizing Operator elements</vt:lpstr>
      <vt:lpstr>Unchanging Function elements</vt:lpstr>
      <vt:lpstr>Befriending class name</vt:lpstr>
      <vt:lpstr>Programmer-chosen parameter names</vt:lpstr>
      <vt:lpstr>Function-Specific tasks</vt:lpstr>
      <vt:lpstr>Simplified fraction class</vt:lpstr>
      <vt:lpstr>Inserter</vt:lpstr>
      <vt:lpstr>extractor</vt:lpstr>
      <vt:lpstr>mapping arguments to parameters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operator&lt;&lt; and operator&gt;&gt;</dc:title>
  <dc:creator>Delroy Brinkerhoff</dc:creator>
  <cp:lastModifiedBy>delroy</cp:lastModifiedBy>
  <cp:revision>20</cp:revision>
  <dcterms:created xsi:type="dcterms:W3CDTF">2016-07-13T22:03:45Z</dcterms:created>
  <dcterms:modified xsi:type="dcterms:W3CDTF">2024-08-12T14:31:19Z</dcterms:modified>
</cp:coreProperties>
</file>