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heme/theme2.xml" ContentType="application/vnd.openxmlformats-officedocument.them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1.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2.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3.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4.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5.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62" r:id="rId3"/>
    <p:sldId id="258" r:id="rId4"/>
    <p:sldId id="263" r:id="rId5"/>
    <p:sldId id="259"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FAC4AB-F5E5-4405-BD3C-3FC52155A28C}" type="datetimeFigureOut">
              <a:rPr lang="en-US" smtClean="0"/>
              <a:t>8/21/2024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14B7A4-904D-42E6-9E77-92141B14DDB8}" type="slidenum">
              <a:rPr lang="en-US" smtClean="0"/>
              <a:t>‹#›</a:t>
            </a:fld>
            <a:endParaRPr lang="en-US"/>
          </a:p>
        </p:txBody>
      </p:sp>
    </p:spTree>
    <p:extLst>
      <p:ext uri="{BB962C8B-B14F-4D97-AF65-F5344CB8AC3E}">
        <p14:creationId xmlns:p14="http://schemas.microsoft.com/office/powerpoint/2010/main" val="6268744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Object assignment is another fundamental operation. Like the copy constructor, it is so fundamental that the compiler automatically creates an assignment operator for each class in a program. The compiler-created operator works for “simple” classes without pointer members but fails for “complex” classes with pointers. Programmers must override the assignment operator for complex classes.</a:t>
            </a:r>
          </a:p>
          <a:p>
            <a:endParaRPr lang="en-US" dirty="0"/>
          </a:p>
        </p:txBody>
      </p:sp>
      <p:sp>
        <p:nvSpPr>
          <p:cNvPr id="4" name="Slide Number Placeholder 3"/>
          <p:cNvSpPr>
            <a:spLocks noGrp="1"/>
          </p:cNvSpPr>
          <p:nvPr>
            <p:ph type="sldNum" sz="quarter" idx="5"/>
          </p:nvPr>
        </p:nvSpPr>
        <p:spPr/>
        <p:txBody>
          <a:bodyPr/>
          <a:lstStyle/>
          <a:p>
            <a:fld id="{4614B7A4-904D-42E6-9E77-92141B14DDB8}" type="slidenum">
              <a:rPr lang="en-US" smtClean="0"/>
              <a:t>1</a:t>
            </a:fld>
            <a:endParaRPr lang="en-US"/>
          </a:p>
        </p:txBody>
      </p:sp>
    </p:spTree>
    <p:extLst>
      <p:ext uri="{BB962C8B-B14F-4D97-AF65-F5344CB8AC3E}">
        <p14:creationId xmlns:p14="http://schemas.microsoft.com/office/powerpoint/2010/main" val="24152992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assignment operator and the copy constructor are similar and share some tasks and code. However, there is one essential difference between them. The copy constructor always creates a new object. The first example clearly illustrates calling the copy constructor, but the second, with the assignment operator, is unexpected.</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Alternatively, the assignment operator copies data to an existing object that may already contain data. Furthermore, programmers can use it in more complex statements. The example creates two objects and uses them in some way. The ellipses represent code omitted for simplicity. The assignment operation copies object p to p2, overwriting any data previously saved in p2. These differences make the assignment operator inherently more complex than the copy constructor.</a:t>
            </a:r>
          </a:p>
          <a:p>
            <a:endParaRPr lang="en-US" dirty="0"/>
          </a:p>
        </p:txBody>
      </p:sp>
      <p:sp>
        <p:nvSpPr>
          <p:cNvPr id="4" name="Slide Number Placeholder 3"/>
          <p:cNvSpPr>
            <a:spLocks noGrp="1"/>
          </p:cNvSpPr>
          <p:nvPr>
            <p:ph type="sldNum" sz="quarter" idx="5"/>
          </p:nvPr>
        </p:nvSpPr>
        <p:spPr/>
        <p:txBody>
          <a:bodyPr/>
          <a:lstStyle/>
          <a:p>
            <a:fld id="{4614B7A4-904D-42E6-9E77-92141B14DDB8}" type="slidenum">
              <a:rPr lang="en-US" smtClean="0"/>
              <a:t>2</a:t>
            </a:fld>
            <a:endParaRPr lang="en-US"/>
          </a:p>
        </p:txBody>
      </p:sp>
    </p:spTree>
    <p:extLst>
      <p:ext uri="{BB962C8B-B14F-4D97-AF65-F5344CB8AC3E}">
        <p14:creationId xmlns:p14="http://schemas.microsoft.com/office/powerpoint/2010/main" val="32050692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compiler-created assignment operator works well for “simple” objects without pointer members. After the copy, modifying one object doesn’t affect the other. Although not illustrated here, programmers can also implement the operator with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memcpy</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However, the operator has two statements that the constructor does not.</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test checks for self-assignment (assigning an object to itself) and returns early if it is detected. Recall that the “this” pointer stores the left-hand object’s address, so the test requires the program to get the right-hand object’s address with the address-of operator. This step improves the operator’s efficiency and, if used, protects the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memcpy</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function, which cannot handle overlapping memory locations.</a:t>
            </a:r>
          </a:p>
          <a:p>
            <a:endParaRPr lang="en-US" dirty="0"/>
          </a:p>
        </p:txBody>
      </p:sp>
      <p:sp>
        <p:nvSpPr>
          <p:cNvPr id="4" name="Slide Number Placeholder 3"/>
          <p:cNvSpPr>
            <a:spLocks noGrp="1"/>
          </p:cNvSpPr>
          <p:nvPr>
            <p:ph type="sldNum" sz="quarter" idx="5"/>
          </p:nvPr>
        </p:nvSpPr>
        <p:spPr/>
        <p:txBody>
          <a:bodyPr/>
          <a:lstStyle/>
          <a:p>
            <a:fld id="{7E51CEFC-5012-4FAD-AD82-B5521DD1075A}" type="slidenum">
              <a:rPr lang="en-US" smtClean="0"/>
              <a:t>3</a:t>
            </a:fld>
            <a:endParaRPr lang="en-US" dirty="0"/>
          </a:p>
        </p:txBody>
      </p:sp>
    </p:spTree>
    <p:extLst>
      <p:ext uri="{BB962C8B-B14F-4D97-AF65-F5344CB8AC3E}">
        <p14:creationId xmlns:p14="http://schemas.microsoft.com/office/powerpoint/2010/main" val="35611275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object copy is complete when execution reaches the return statement at the bottom of the function. So, the returned value doesn’t participate in the copy operation. However, it does allow programmers to write statements chaining the operator: p2 = p1 = p. Programs evaluate the assignment operator right-to-left, evaluating p1 = p first and using the returned value as the right-hand operand for the next assignment: p2 = p1. The function returns a reference, so it must dereference the “this” pointer.</a:t>
            </a:r>
          </a:p>
          <a:p>
            <a:endParaRPr lang="en-US" dirty="0"/>
          </a:p>
        </p:txBody>
      </p:sp>
      <p:sp>
        <p:nvSpPr>
          <p:cNvPr id="4" name="Slide Number Placeholder 3"/>
          <p:cNvSpPr>
            <a:spLocks noGrp="1"/>
          </p:cNvSpPr>
          <p:nvPr>
            <p:ph type="sldNum" sz="quarter" idx="5"/>
          </p:nvPr>
        </p:nvSpPr>
        <p:spPr/>
        <p:txBody>
          <a:bodyPr/>
          <a:lstStyle/>
          <a:p>
            <a:fld id="{7E51CEFC-5012-4FAD-AD82-B5521DD1075A}" type="slidenum">
              <a:rPr lang="en-US" smtClean="0"/>
              <a:t>4</a:t>
            </a:fld>
            <a:endParaRPr lang="en-US" dirty="0"/>
          </a:p>
        </p:txBody>
      </p:sp>
    </p:spTree>
    <p:extLst>
      <p:ext uri="{BB962C8B-B14F-4D97-AF65-F5344CB8AC3E}">
        <p14:creationId xmlns:p14="http://schemas.microsoft.com/office/powerpoint/2010/main" val="32765056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compiler-created assignment operator fails when the class is “complex,” having one or more pointer members. A simple copy constructor duplicates all the members bit-for-bit, including the addresses saved in the pointers. This process saves the addresses but does not duplicate the objects the addresses point to. </a:t>
            </a:r>
          </a:p>
          <a:p>
            <a:endParaRPr lang="en-US" dirty="0"/>
          </a:p>
        </p:txBody>
      </p:sp>
      <p:sp>
        <p:nvSpPr>
          <p:cNvPr id="4" name="Slide Number Placeholder 3"/>
          <p:cNvSpPr>
            <a:spLocks noGrp="1"/>
          </p:cNvSpPr>
          <p:nvPr>
            <p:ph type="sldNum" sz="quarter" idx="5"/>
          </p:nvPr>
        </p:nvSpPr>
        <p:spPr/>
        <p:txBody>
          <a:bodyPr/>
          <a:lstStyle/>
          <a:p>
            <a:fld id="{7E51CEFC-5012-4FAD-AD82-B5521DD1075A}" type="slidenum">
              <a:rPr lang="en-US" smtClean="0"/>
              <a:t>5</a:t>
            </a:fld>
            <a:endParaRPr lang="en-US" dirty="0"/>
          </a:p>
        </p:txBody>
      </p:sp>
    </p:spTree>
    <p:extLst>
      <p:ext uri="{BB962C8B-B14F-4D97-AF65-F5344CB8AC3E}">
        <p14:creationId xmlns:p14="http://schemas.microsoft.com/office/powerpoint/2010/main" val="5421260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When a class has one or more pointer members, programmers must override or replace the compiler-generated copy constructor. The overridden, programmer-created function must duplicate each object a member points to, not just its address. For each pointer member, the operator instantiates a new object and saves its address in a pointer member in the left-hand or “this” object. The “new” operator calls the string class’s copy constructor, which requires an object rather than a pointer, so the function dereferences the argument or right-hand object.</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function checks for self-assignment, deletes existing data, duplicates all data members, and returns a reference to the argument.</a:t>
            </a:r>
          </a:p>
          <a:p>
            <a:endParaRPr lang="en-US" dirty="0"/>
          </a:p>
        </p:txBody>
      </p:sp>
      <p:sp>
        <p:nvSpPr>
          <p:cNvPr id="4" name="Slide Number Placeholder 3"/>
          <p:cNvSpPr>
            <a:spLocks noGrp="1"/>
          </p:cNvSpPr>
          <p:nvPr>
            <p:ph type="sldNum" sz="quarter" idx="5"/>
          </p:nvPr>
        </p:nvSpPr>
        <p:spPr/>
        <p:txBody>
          <a:bodyPr/>
          <a:lstStyle/>
          <a:p>
            <a:fld id="{7E51CEFC-5012-4FAD-AD82-B5521DD1075A}" type="slidenum">
              <a:rPr lang="en-US" smtClean="0"/>
              <a:t>6</a:t>
            </a:fld>
            <a:endParaRPr lang="en-US" dirty="0"/>
          </a:p>
        </p:txBody>
      </p:sp>
    </p:spTree>
    <p:extLst>
      <p:ext uri="{BB962C8B-B14F-4D97-AF65-F5344CB8AC3E}">
        <p14:creationId xmlns:p14="http://schemas.microsoft.com/office/powerpoint/2010/main" val="16666478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4.xml"/><Relationship Id="rId3" Type="http://schemas.openxmlformats.org/officeDocument/2006/relationships/tags" Target="../tags/tag19.xml"/><Relationship Id="rId7" Type="http://schemas.openxmlformats.org/officeDocument/2006/relationships/tags" Target="../tags/tag23.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8/21/2024</a:t>
            </a:fld>
            <a:endParaRPr lang="en-US"/>
          </a:p>
        </p:txBody>
      </p:sp>
      <p:sp>
        <p:nvSpPr>
          <p:cNvPr id="8" name="Footer Placeholder 7"/>
          <p:cNvSpPr>
            <a:spLocks noGrp="1"/>
          </p:cNvSpPr>
          <p:nvPr>
            <p:ph type="ftr" sz="quarter" idx="11"/>
            <p:custDataLst>
              <p:tags r:id="rId4"/>
            </p:custDataLst>
          </p:nvPr>
        </p:nvSpPr>
        <p:spPr/>
        <p:txBody>
          <a:bodyPr/>
          <a:lstStyle/>
          <a:p>
            <a:endParaRPr lang="en-US"/>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8/21/2024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8/21/2024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8/21/2024</a:t>
            </a:fld>
            <a:endParaRPr lang="en-US"/>
          </a:p>
        </p:txBody>
      </p:sp>
      <p:sp>
        <p:nvSpPr>
          <p:cNvPr id="9" name="Footer Placeholder 8"/>
          <p:cNvSpPr>
            <a:spLocks noGrp="1"/>
          </p:cNvSpPr>
          <p:nvPr>
            <p:ph type="ftr" sz="quarter" idx="11"/>
            <p:custDataLst>
              <p:tags r:id="rId5"/>
            </p:custDataLst>
          </p:nvPr>
        </p:nvSpPr>
        <p:spPr/>
        <p:txBody>
          <a:bodyPr/>
          <a:lstStyle/>
          <a:p>
            <a:endParaRPr lang="en-US"/>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8/21/2024</a:t>
            </a:fld>
            <a:endParaRPr lang="en-US"/>
          </a:p>
        </p:txBody>
      </p:sp>
      <p:sp>
        <p:nvSpPr>
          <p:cNvPr id="8" name="Footer Placeholder 7"/>
          <p:cNvSpPr>
            <a:spLocks noGrp="1"/>
          </p:cNvSpPr>
          <p:nvPr>
            <p:ph type="ftr" sz="quarter" idx="11"/>
            <p:custDataLst>
              <p:tags r:id="rId6"/>
            </p:custDataLst>
          </p:nvPr>
        </p:nvSpPr>
        <p:spPr/>
        <p:txBody>
          <a:bodyPr/>
          <a:lstStyle/>
          <a:p>
            <a:endParaRPr lang="en-US"/>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8/21/2024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8/21/2024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8/21/2024</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8/21/2024</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8/21/2024</a:t>
            </a:fld>
            <a:endParaRPr lang="en-US"/>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30.xml"/><Relationship Id="rId7" Type="http://schemas.openxmlformats.org/officeDocument/2006/relationships/notesSlide" Target="../notesSlides/notesSlide2.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slideLayout" Target="../slideLayouts/slideLayout5.xml"/><Relationship Id="rId5" Type="http://schemas.openxmlformats.org/officeDocument/2006/relationships/tags" Target="../tags/tag32.xml"/><Relationship Id="rId4" Type="http://schemas.openxmlformats.org/officeDocument/2006/relationships/tags" Target="../tags/tag31.xml"/></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35.xml"/><Relationship Id="rId7" Type="http://schemas.openxmlformats.org/officeDocument/2006/relationships/image" Target="../media/image1.png"/><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notesSlide" Target="../notesSlides/notesSlide3.xml"/><Relationship Id="rId5" Type="http://schemas.openxmlformats.org/officeDocument/2006/relationships/slideLayout" Target="../slideLayouts/slideLayout4.xml"/><Relationship Id="rId4" Type="http://schemas.openxmlformats.org/officeDocument/2006/relationships/tags" Target="../tags/tag36.xml"/><Relationship Id="rId9" Type="http://schemas.openxmlformats.org/officeDocument/2006/relationships/image" Target="../media/image3.svg"/></Relationships>
</file>

<file path=ppt/slides/_rels/slide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39.xml"/><Relationship Id="rId7" Type="http://schemas.openxmlformats.org/officeDocument/2006/relationships/image" Target="../media/image1.png"/><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notesSlide" Target="../notesSlides/notesSlide4.xml"/><Relationship Id="rId5" Type="http://schemas.openxmlformats.org/officeDocument/2006/relationships/slideLayout" Target="../slideLayouts/slideLayout4.xml"/><Relationship Id="rId4" Type="http://schemas.openxmlformats.org/officeDocument/2006/relationships/tags" Target="../tags/tag40.xml"/><Relationship Id="rId9" Type="http://schemas.openxmlformats.org/officeDocument/2006/relationships/image" Target="../media/image3.svg"/></Relationships>
</file>

<file path=ppt/slides/_rels/slide5.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tags" Target="../tags/tag43.xml"/><Relationship Id="rId7" Type="http://schemas.openxmlformats.org/officeDocument/2006/relationships/image" Target="../media/image4.png"/><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notesSlide" Target="../notesSlides/notesSlide5.xml"/><Relationship Id="rId5" Type="http://schemas.openxmlformats.org/officeDocument/2006/relationships/slideLayout" Target="../slideLayouts/slideLayout4.xml"/><Relationship Id="rId10" Type="http://schemas.openxmlformats.org/officeDocument/2006/relationships/image" Target="../media/image7.svg"/><Relationship Id="rId4" Type="http://schemas.openxmlformats.org/officeDocument/2006/relationships/tags" Target="../tags/tag44.xml"/><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tags" Target="../tags/tag47.xml"/><Relationship Id="rId7" Type="http://schemas.openxmlformats.org/officeDocument/2006/relationships/image" Target="../media/image9.svg"/><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image" Target="../media/image8.png"/><Relationship Id="rId5" Type="http://schemas.openxmlformats.org/officeDocument/2006/relationships/notesSlide" Target="../notesSlides/notesSlide6.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cap="none" dirty="0">
                <a:latin typeface="Consolas" panose="020B0609020204030204" pitchFamily="49" charset="0"/>
              </a:rPr>
              <a:t>operator=</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Overloading the assignment operator</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FF64266-B4F9-F921-228A-922C202825A6}"/>
              </a:ext>
            </a:extLst>
          </p:cNvPr>
          <p:cNvSpPr>
            <a:spLocks noGrp="1"/>
          </p:cNvSpPr>
          <p:nvPr>
            <p:ph type="body" idx="1"/>
            <p:custDataLst>
              <p:tags r:id="rId1"/>
            </p:custDataLst>
          </p:nvPr>
        </p:nvSpPr>
        <p:spPr>
          <a:xfrm>
            <a:off x="1583436" y="2313433"/>
            <a:ext cx="4270248" cy="704087"/>
          </a:xfrm>
        </p:spPr>
        <p:txBody>
          <a:bodyPr/>
          <a:lstStyle/>
          <a:p>
            <a:r>
              <a:rPr lang="en-US" dirty="0"/>
              <a:t>Copy Constructor</a:t>
            </a:r>
          </a:p>
        </p:txBody>
      </p:sp>
      <p:sp>
        <p:nvSpPr>
          <p:cNvPr id="3" name="Content Placeholder 2">
            <a:extLst>
              <a:ext uri="{FF2B5EF4-FFF2-40B4-BE49-F238E27FC236}">
                <a16:creationId xmlns:a16="http://schemas.microsoft.com/office/drawing/2014/main" id="{5864869C-3365-425D-85D7-AB5A191CD5B6}"/>
              </a:ext>
            </a:extLst>
          </p:cNvPr>
          <p:cNvSpPr>
            <a:spLocks noGrp="1"/>
          </p:cNvSpPr>
          <p:nvPr>
            <p:ph sz="half" idx="2"/>
            <p:custDataLst>
              <p:tags r:id="rId2"/>
            </p:custDataLst>
          </p:nvPr>
        </p:nvSpPr>
        <p:spPr>
          <a:xfrm>
            <a:off x="1583436" y="3143250"/>
            <a:ext cx="4270248" cy="2596776"/>
          </a:xfrm>
        </p:spPr>
        <p:txBody>
          <a:bodyPr/>
          <a:lstStyle/>
          <a:p>
            <a:r>
              <a:rPr lang="en-US" dirty="0"/>
              <a:t>Copies data to a new object</a:t>
            </a:r>
          </a:p>
          <a:p>
            <a:r>
              <a:rPr lang="en-US" dirty="0">
                <a:latin typeface="Consolas" panose="020B0609020204030204" pitchFamily="49" charset="0"/>
              </a:rPr>
              <a:t>Person p1(p);</a:t>
            </a:r>
          </a:p>
          <a:p>
            <a:r>
              <a:rPr lang="en-US" dirty="0">
                <a:latin typeface="Consolas" panose="020B0609020204030204" pitchFamily="49" charset="0"/>
              </a:rPr>
              <a:t>Person p2 = p;</a:t>
            </a:r>
          </a:p>
        </p:txBody>
      </p:sp>
      <p:sp>
        <p:nvSpPr>
          <p:cNvPr id="4" name="Content Placeholder 3">
            <a:extLst>
              <a:ext uri="{FF2B5EF4-FFF2-40B4-BE49-F238E27FC236}">
                <a16:creationId xmlns:a16="http://schemas.microsoft.com/office/drawing/2014/main" id="{C655357B-278A-7AAF-8073-B7F983F164AD}"/>
              </a:ext>
            </a:extLst>
          </p:cNvPr>
          <p:cNvSpPr>
            <a:spLocks noGrp="1"/>
          </p:cNvSpPr>
          <p:nvPr>
            <p:ph sz="quarter" idx="4"/>
            <p:custDataLst>
              <p:tags r:id="rId3"/>
            </p:custDataLst>
          </p:nvPr>
        </p:nvSpPr>
        <p:spPr>
          <a:xfrm>
            <a:off x="6338316" y="3143250"/>
            <a:ext cx="4253484" cy="2596776"/>
          </a:xfrm>
        </p:spPr>
        <p:txBody>
          <a:bodyPr/>
          <a:lstStyle/>
          <a:p>
            <a:r>
              <a:rPr lang="en-US" dirty="0"/>
              <a:t>Copies data to an existing object</a:t>
            </a:r>
          </a:p>
          <a:p>
            <a:r>
              <a:rPr lang="en-US" dirty="0">
                <a:latin typeface="Consolas" panose="020B0609020204030204" pitchFamily="49" charset="0"/>
              </a:rPr>
              <a:t>Person p(…), p2(…);</a:t>
            </a:r>
          </a:p>
          <a:p>
            <a:r>
              <a:rPr lang="en-US" dirty="0">
                <a:latin typeface="Consolas" panose="020B0609020204030204" pitchFamily="49" charset="0"/>
              </a:rPr>
              <a:t>…</a:t>
            </a:r>
          </a:p>
          <a:p>
            <a:r>
              <a:rPr lang="en-US" dirty="0">
                <a:latin typeface="Consolas" panose="020B0609020204030204" pitchFamily="49" charset="0"/>
              </a:rPr>
              <a:t>p2 = p;</a:t>
            </a:r>
          </a:p>
        </p:txBody>
      </p:sp>
      <p:sp>
        <p:nvSpPr>
          <p:cNvPr id="5" name="Text Placeholder 4">
            <a:extLst>
              <a:ext uri="{FF2B5EF4-FFF2-40B4-BE49-F238E27FC236}">
                <a16:creationId xmlns:a16="http://schemas.microsoft.com/office/drawing/2014/main" id="{05D77BA8-7635-A9F2-EE09-EB1C93CA30C8}"/>
              </a:ext>
            </a:extLst>
          </p:cNvPr>
          <p:cNvSpPr>
            <a:spLocks noGrp="1"/>
          </p:cNvSpPr>
          <p:nvPr>
            <p:ph type="body" sz="quarter" idx="13"/>
            <p:custDataLst>
              <p:tags r:id="rId4"/>
            </p:custDataLst>
          </p:nvPr>
        </p:nvSpPr>
        <p:spPr>
          <a:xfrm>
            <a:off x="6338316" y="2313433"/>
            <a:ext cx="4270248" cy="704087"/>
          </a:xfrm>
        </p:spPr>
        <p:txBody>
          <a:bodyPr/>
          <a:lstStyle/>
          <a:p>
            <a:r>
              <a:rPr lang="en-US" dirty="0"/>
              <a:t>Assignment operator</a:t>
            </a:r>
          </a:p>
        </p:txBody>
      </p:sp>
      <p:sp>
        <p:nvSpPr>
          <p:cNvPr id="6" name="Title 5">
            <a:extLst>
              <a:ext uri="{FF2B5EF4-FFF2-40B4-BE49-F238E27FC236}">
                <a16:creationId xmlns:a16="http://schemas.microsoft.com/office/drawing/2014/main" id="{A1FE8A67-E932-0227-8CC8-89CAD1E59FDA}"/>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Assignment operator vs.</a:t>
            </a:r>
            <a:br>
              <a:rPr lang="en-US" dirty="0"/>
            </a:br>
            <a:r>
              <a:rPr lang="en-US" dirty="0"/>
              <a:t>Copy Constructor</a:t>
            </a:r>
          </a:p>
        </p:txBody>
      </p:sp>
    </p:spTree>
    <p:extLst>
      <p:ext uri="{BB962C8B-B14F-4D97-AF65-F5344CB8AC3E}">
        <p14:creationId xmlns:p14="http://schemas.microsoft.com/office/powerpoint/2010/main" val="3339444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5A542-8C9A-3602-FBF9-1E7DBD9947B4}"/>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normAutofit/>
          </a:bodyPr>
          <a:lstStyle/>
          <a:p>
            <a:r>
              <a:rPr lang="en-US" dirty="0"/>
              <a:t>Simple object Copy</a:t>
            </a:r>
            <a:br>
              <a:rPr lang="en-US" dirty="0"/>
            </a:br>
            <a:r>
              <a:rPr lang="en-US" dirty="0"/>
              <a:t>The compiler-created </a:t>
            </a:r>
            <a:r>
              <a:rPr lang="en-US" cap="none" dirty="0">
                <a:latin typeface="Consolas" panose="020B0609020204030204" pitchFamily="49" charset="0"/>
              </a:rPr>
              <a:t>operator=</a:t>
            </a:r>
            <a:endParaRPr lang="en-US" dirty="0">
              <a:latin typeface="Consolas" panose="020B0609020204030204" pitchFamily="49" charset="0"/>
            </a:endParaRPr>
          </a:p>
        </p:txBody>
      </p:sp>
      <p:sp>
        <p:nvSpPr>
          <p:cNvPr id="17" name="TextBox 16">
            <a:extLst>
              <a:ext uri="{FF2B5EF4-FFF2-40B4-BE49-F238E27FC236}">
                <a16:creationId xmlns:a16="http://schemas.microsoft.com/office/drawing/2014/main" id="{5F3D0BC3-6380-C3E4-F997-5E6DBC140611}"/>
              </a:ext>
            </a:extLst>
          </p:cNvPr>
          <p:cNvSpPr txBox="1"/>
          <p:nvPr>
            <p:custDataLst>
              <p:tags r:id="rId2"/>
            </p:custDataLst>
          </p:nvPr>
        </p:nvSpPr>
        <p:spPr>
          <a:xfrm>
            <a:off x="6258753" y="2521378"/>
            <a:ext cx="4856085" cy="2862322"/>
          </a:xfrm>
          <a:prstGeom prst="rect">
            <a:avLst/>
          </a:prstGeom>
          <a:noFill/>
        </p:spPr>
        <p:txBody>
          <a:bodyPr wrap="square" rtlCol="0">
            <a:spAutoFit/>
          </a:bodyPr>
          <a:lstStyle/>
          <a:p>
            <a:r>
              <a:rPr lang="en-US" dirty="0">
                <a:latin typeface="Consolas" panose="020B0609020204030204" pitchFamily="49" charset="0"/>
              </a:rPr>
              <a:t>Person</a:t>
            </a:r>
            <a:r>
              <a:rPr lang="en-US" dirty="0">
                <a:solidFill>
                  <a:srgbClr val="FF0000"/>
                </a:solidFill>
                <a:latin typeface="Consolas" panose="020B0609020204030204" pitchFamily="49" charset="0"/>
              </a:rPr>
              <a:t>&amp;</a:t>
            </a:r>
            <a:r>
              <a:rPr lang="en-US" dirty="0">
                <a:latin typeface="Consolas" panose="020B0609020204030204" pitchFamily="49" charset="0"/>
              </a:rPr>
              <a:t> Person::operator=(Person</a:t>
            </a:r>
            <a:r>
              <a:rPr lang="en-US" dirty="0">
                <a:solidFill>
                  <a:srgbClr val="FF0000"/>
                </a:solidFill>
                <a:latin typeface="Consolas" panose="020B0609020204030204" pitchFamily="49" charset="0"/>
              </a:rPr>
              <a:t>&amp;</a:t>
            </a:r>
            <a:r>
              <a:rPr lang="en-US" dirty="0">
                <a:latin typeface="Consolas" panose="020B0609020204030204" pitchFamily="49" charset="0"/>
              </a:rPr>
              <a:t> p)</a:t>
            </a:r>
          </a:p>
          <a:p>
            <a:r>
              <a:rPr lang="en-US" dirty="0">
                <a:latin typeface="Consolas" panose="020B0609020204030204" pitchFamily="49" charset="0"/>
              </a:rPr>
              <a:t>{</a:t>
            </a:r>
          </a:p>
          <a:p>
            <a:r>
              <a:rPr lang="en-US" dirty="0">
                <a:latin typeface="Consolas" panose="020B0609020204030204" pitchFamily="49" charset="0"/>
              </a:rPr>
              <a:t>    if (this == </a:t>
            </a:r>
            <a:r>
              <a:rPr lang="en-US" dirty="0">
                <a:solidFill>
                  <a:srgbClr val="FF0000"/>
                </a:solidFill>
                <a:latin typeface="Consolas" panose="020B0609020204030204" pitchFamily="49" charset="0"/>
              </a:rPr>
              <a:t>&amp;</a:t>
            </a:r>
            <a:r>
              <a:rPr lang="en-US" dirty="0">
                <a:latin typeface="Consolas" panose="020B0609020204030204" pitchFamily="49" charset="0"/>
              </a:rPr>
              <a:t>p)</a:t>
            </a:r>
          </a:p>
          <a:p>
            <a:r>
              <a:rPr lang="en-US" dirty="0">
                <a:latin typeface="Consolas" panose="020B0609020204030204" pitchFamily="49" charset="0"/>
              </a:rPr>
              <a:t>        return </a:t>
            </a:r>
            <a:r>
              <a:rPr lang="en-US" dirty="0">
                <a:solidFill>
                  <a:srgbClr val="FF0000"/>
                </a:solidFill>
                <a:latin typeface="Consolas" panose="020B0609020204030204" pitchFamily="49" charset="0"/>
              </a:rPr>
              <a:t>*</a:t>
            </a:r>
            <a:r>
              <a:rPr lang="en-US" dirty="0">
                <a:latin typeface="Consolas" panose="020B0609020204030204" pitchFamily="49" charset="0"/>
              </a:rPr>
              <a:t>this;</a:t>
            </a:r>
          </a:p>
          <a:p>
            <a:r>
              <a:rPr lang="en-US" dirty="0">
                <a:latin typeface="Consolas" panose="020B0609020204030204" pitchFamily="49" charset="0"/>
              </a:rPr>
              <a:t>    id = p.id;</a:t>
            </a:r>
          </a:p>
          <a:p>
            <a:r>
              <a:rPr lang="en-US" dirty="0">
                <a:latin typeface="Consolas" panose="020B0609020204030204" pitchFamily="49" charset="0"/>
              </a:rPr>
              <a:t>    weight = </a:t>
            </a:r>
            <a:r>
              <a:rPr lang="en-US" dirty="0" err="1">
                <a:latin typeface="Consolas" panose="020B0609020204030204" pitchFamily="49" charset="0"/>
              </a:rPr>
              <a:t>p.weight</a:t>
            </a:r>
            <a:r>
              <a:rPr lang="en-US" dirty="0">
                <a:latin typeface="Consolas" panose="020B0609020204030204" pitchFamily="49" charset="0"/>
              </a:rPr>
              <a:t>;</a:t>
            </a:r>
          </a:p>
          <a:p>
            <a:r>
              <a:rPr lang="en-US" dirty="0">
                <a:latin typeface="Consolas" panose="020B0609020204030204" pitchFamily="49" charset="0"/>
              </a:rPr>
              <a:t>    height = </a:t>
            </a:r>
            <a:r>
              <a:rPr lang="en-US" dirty="0" err="1">
                <a:latin typeface="Consolas" panose="020B0609020204030204" pitchFamily="49" charset="0"/>
              </a:rPr>
              <a:t>p.height</a:t>
            </a:r>
            <a:r>
              <a:rPr lang="en-US" dirty="0">
                <a:latin typeface="Consolas" panose="020B0609020204030204" pitchFamily="49" charset="0"/>
              </a:rPr>
              <a:t>;</a:t>
            </a:r>
          </a:p>
          <a:p>
            <a:endParaRPr lang="en-US" dirty="0">
              <a:latin typeface="Consolas" panose="020B0609020204030204" pitchFamily="49" charset="0"/>
            </a:endParaRPr>
          </a:p>
          <a:p>
            <a:r>
              <a:rPr lang="en-US" dirty="0">
                <a:latin typeface="Consolas" panose="020B0609020204030204" pitchFamily="49" charset="0"/>
              </a:rPr>
              <a:t>    return </a:t>
            </a:r>
            <a:r>
              <a:rPr lang="en-US" dirty="0">
                <a:solidFill>
                  <a:srgbClr val="FF0000"/>
                </a:solidFill>
                <a:latin typeface="Consolas" panose="020B0609020204030204" pitchFamily="49" charset="0"/>
              </a:rPr>
              <a:t>*</a:t>
            </a:r>
            <a:r>
              <a:rPr lang="en-US" dirty="0">
                <a:latin typeface="Consolas" panose="020B0609020204030204" pitchFamily="49" charset="0"/>
              </a:rPr>
              <a:t>this;</a:t>
            </a:r>
          </a:p>
          <a:p>
            <a:r>
              <a:rPr lang="en-US" dirty="0">
                <a:latin typeface="Consolas" panose="020B0609020204030204" pitchFamily="49" charset="0"/>
              </a:rPr>
              <a:t>}</a:t>
            </a:r>
          </a:p>
        </p:txBody>
      </p:sp>
      <p:sp>
        <p:nvSpPr>
          <p:cNvPr id="22" name="TextBox 21">
            <a:extLst>
              <a:ext uri="{FF2B5EF4-FFF2-40B4-BE49-F238E27FC236}">
                <a16:creationId xmlns:a16="http://schemas.microsoft.com/office/drawing/2014/main" id="{D2C43835-5B23-52EC-0482-58423ABB185A}"/>
              </a:ext>
            </a:extLst>
          </p:cNvPr>
          <p:cNvSpPr txBox="1"/>
          <p:nvPr>
            <p:custDataLst>
              <p:tags r:id="rId3"/>
            </p:custDataLst>
          </p:nvPr>
        </p:nvSpPr>
        <p:spPr>
          <a:xfrm>
            <a:off x="1907665" y="4724125"/>
            <a:ext cx="1979719" cy="923330"/>
          </a:xfrm>
          <a:prstGeom prst="rect">
            <a:avLst/>
          </a:prstGeom>
          <a:noFill/>
        </p:spPr>
        <p:txBody>
          <a:bodyPr wrap="square" rtlCol="0">
            <a:spAutoFit/>
          </a:bodyPr>
          <a:lstStyle/>
          <a:p>
            <a:r>
              <a:rPr lang="en-US" dirty="0">
                <a:latin typeface="Consolas" panose="020B0609020204030204" pitchFamily="49" charset="0"/>
              </a:rPr>
              <a:t>int	   id;</a:t>
            </a:r>
          </a:p>
          <a:p>
            <a:r>
              <a:rPr lang="en-US" dirty="0">
                <a:latin typeface="Consolas" panose="020B0609020204030204" pitchFamily="49" charset="0"/>
              </a:rPr>
              <a:t>int    weight;</a:t>
            </a:r>
          </a:p>
          <a:p>
            <a:r>
              <a:rPr lang="en-US" dirty="0">
                <a:latin typeface="Consolas" panose="020B0609020204030204" pitchFamily="49" charset="0"/>
              </a:rPr>
              <a:t>double height;</a:t>
            </a:r>
          </a:p>
        </p:txBody>
      </p:sp>
      <p:pic>
        <p:nvPicPr>
          <p:cNvPr id="10" name="Content Placeholder 9">
            <a:extLst>
              <a:ext uri="{FF2B5EF4-FFF2-40B4-BE49-F238E27FC236}">
                <a16:creationId xmlns:a16="http://schemas.microsoft.com/office/drawing/2014/main" id="{5980226D-41AD-6AEC-841A-49AC319C1E27}"/>
              </a:ext>
            </a:extLst>
          </p:cNvPr>
          <p:cNvPicPr>
            <a:picLocks noGrp="1" noChangeAspect="1"/>
          </p:cNvPicPr>
          <p:nvPr>
            <p:ph sz="half" idx="2"/>
          </p:nvPr>
        </p:nvPicPr>
        <p:blipFill>
          <a:blip r:embed="rId7">
            <a:extLst>
              <a:ext uri="{28A0092B-C50C-407E-A947-70E740481C1C}">
                <a14:useLocalDpi xmlns:a14="http://schemas.microsoft.com/office/drawing/2010/main" val="0"/>
              </a:ext>
            </a:extLst>
          </a:blip>
          <a:stretch>
            <a:fillRect/>
          </a:stretch>
        </p:blipFill>
        <p:spPr>
          <a:xfrm>
            <a:off x="4209392" y="2916727"/>
            <a:ext cx="1240219" cy="2847442"/>
          </a:xfrm>
        </p:spPr>
      </p:pic>
      <p:pic>
        <p:nvPicPr>
          <p:cNvPr id="20" name="Content Placeholder 19">
            <a:extLst>
              <a:ext uri="{FF2B5EF4-FFF2-40B4-BE49-F238E27FC236}">
                <a16:creationId xmlns:a16="http://schemas.microsoft.com/office/drawing/2014/main" id="{439F5F29-8289-CCBC-47CD-0EF5AFD566E1}"/>
              </a:ext>
            </a:extLst>
          </p:cNvPr>
          <p:cNvPicPr>
            <a:picLocks noGrp="1" noChangeAspect="1"/>
          </p:cNvPicPr>
          <p:nvPr>
            <p:ph sz="half" idx="1"/>
            <p:custDataLst>
              <p:tags r:id="rId4"/>
            </p:custDataLst>
          </p:nvPr>
        </p:nvPicPr>
        <p:blipFill>
          <a:blip r:embed="rId8">
            <a:extLst>
              <a:ext uri="{96DAC541-7B7A-43D3-8B79-37D633B846F1}">
                <asvg:svgBlip xmlns:asvg="http://schemas.microsoft.com/office/drawing/2016/SVG/main" r:embed="rId9"/>
              </a:ext>
            </a:extLst>
          </a:blip>
          <a:stretch>
            <a:fillRect/>
          </a:stretch>
        </p:blipFill>
        <p:spPr>
          <a:xfrm>
            <a:off x="1876249" y="2756252"/>
            <a:ext cx="2086151" cy="1825382"/>
          </a:xfrm>
        </p:spPr>
      </p:pic>
    </p:spTree>
    <p:extLst>
      <p:ext uri="{BB962C8B-B14F-4D97-AF65-F5344CB8AC3E}">
        <p14:creationId xmlns:p14="http://schemas.microsoft.com/office/powerpoint/2010/main" val="3996518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5A542-8C9A-3602-FBF9-1E7DBD9947B4}"/>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normAutofit/>
          </a:bodyPr>
          <a:lstStyle/>
          <a:p>
            <a:r>
              <a:rPr lang="en-US" dirty="0"/>
              <a:t>Simple object Copy</a:t>
            </a:r>
            <a:br>
              <a:rPr lang="en-US" dirty="0"/>
            </a:br>
            <a:r>
              <a:rPr lang="en-US" dirty="0"/>
              <a:t>The compiler-created </a:t>
            </a:r>
            <a:r>
              <a:rPr lang="en-US" cap="none" dirty="0">
                <a:latin typeface="Consolas" panose="020B0609020204030204" pitchFamily="49" charset="0"/>
              </a:rPr>
              <a:t>operator=</a:t>
            </a:r>
            <a:endParaRPr lang="en-US" dirty="0">
              <a:latin typeface="Consolas" panose="020B0609020204030204" pitchFamily="49" charset="0"/>
            </a:endParaRPr>
          </a:p>
        </p:txBody>
      </p:sp>
      <p:sp>
        <p:nvSpPr>
          <p:cNvPr id="17" name="TextBox 16">
            <a:extLst>
              <a:ext uri="{FF2B5EF4-FFF2-40B4-BE49-F238E27FC236}">
                <a16:creationId xmlns:a16="http://schemas.microsoft.com/office/drawing/2014/main" id="{5F3D0BC3-6380-C3E4-F997-5E6DBC140611}"/>
              </a:ext>
            </a:extLst>
          </p:cNvPr>
          <p:cNvSpPr txBox="1"/>
          <p:nvPr>
            <p:custDataLst>
              <p:tags r:id="rId2"/>
            </p:custDataLst>
          </p:nvPr>
        </p:nvSpPr>
        <p:spPr>
          <a:xfrm>
            <a:off x="6258753" y="2521378"/>
            <a:ext cx="4856085" cy="2862322"/>
          </a:xfrm>
          <a:prstGeom prst="rect">
            <a:avLst/>
          </a:prstGeom>
          <a:noFill/>
        </p:spPr>
        <p:txBody>
          <a:bodyPr wrap="square" rtlCol="0">
            <a:spAutoFit/>
          </a:bodyPr>
          <a:lstStyle/>
          <a:p>
            <a:r>
              <a:rPr lang="en-US" dirty="0">
                <a:latin typeface="Consolas" panose="020B0609020204030204" pitchFamily="49" charset="0"/>
              </a:rPr>
              <a:t>Person</a:t>
            </a:r>
            <a:r>
              <a:rPr lang="en-US" dirty="0">
                <a:solidFill>
                  <a:srgbClr val="FF0000"/>
                </a:solidFill>
                <a:latin typeface="Consolas" panose="020B0609020204030204" pitchFamily="49" charset="0"/>
              </a:rPr>
              <a:t>&amp;</a:t>
            </a:r>
            <a:r>
              <a:rPr lang="en-US" dirty="0">
                <a:latin typeface="Consolas" panose="020B0609020204030204" pitchFamily="49" charset="0"/>
              </a:rPr>
              <a:t> Person::operator=(Person</a:t>
            </a:r>
            <a:r>
              <a:rPr lang="en-US" dirty="0">
                <a:solidFill>
                  <a:srgbClr val="FF0000"/>
                </a:solidFill>
                <a:latin typeface="Consolas" panose="020B0609020204030204" pitchFamily="49" charset="0"/>
              </a:rPr>
              <a:t>&amp;</a:t>
            </a:r>
            <a:r>
              <a:rPr lang="en-US" dirty="0">
                <a:latin typeface="Consolas" panose="020B0609020204030204" pitchFamily="49" charset="0"/>
              </a:rPr>
              <a:t> p)</a:t>
            </a:r>
          </a:p>
          <a:p>
            <a:r>
              <a:rPr lang="en-US" dirty="0">
                <a:latin typeface="Consolas" panose="020B0609020204030204" pitchFamily="49" charset="0"/>
              </a:rPr>
              <a:t>{</a:t>
            </a:r>
          </a:p>
          <a:p>
            <a:r>
              <a:rPr lang="en-US" dirty="0">
                <a:latin typeface="Consolas" panose="020B0609020204030204" pitchFamily="49" charset="0"/>
              </a:rPr>
              <a:t>    if (this == </a:t>
            </a:r>
            <a:r>
              <a:rPr lang="en-US" dirty="0">
                <a:solidFill>
                  <a:srgbClr val="FF0000"/>
                </a:solidFill>
                <a:latin typeface="Consolas" panose="020B0609020204030204" pitchFamily="49" charset="0"/>
              </a:rPr>
              <a:t>&amp;</a:t>
            </a:r>
            <a:r>
              <a:rPr lang="en-US" dirty="0">
                <a:latin typeface="Consolas" panose="020B0609020204030204" pitchFamily="49" charset="0"/>
              </a:rPr>
              <a:t>p)</a:t>
            </a:r>
          </a:p>
          <a:p>
            <a:r>
              <a:rPr lang="en-US" dirty="0">
                <a:latin typeface="Consolas" panose="020B0609020204030204" pitchFamily="49" charset="0"/>
              </a:rPr>
              <a:t>        return </a:t>
            </a:r>
            <a:r>
              <a:rPr lang="en-US" dirty="0">
                <a:solidFill>
                  <a:srgbClr val="FF0000"/>
                </a:solidFill>
                <a:latin typeface="Consolas" panose="020B0609020204030204" pitchFamily="49" charset="0"/>
              </a:rPr>
              <a:t>*</a:t>
            </a:r>
            <a:r>
              <a:rPr lang="en-US" dirty="0">
                <a:latin typeface="Consolas" panose="020B0609020204030204" pitchFamily="49" charset="0"/>
              </a:rPr>
              <a:t>this;</a:t>
            </a:r>
          </a:p>
          <a:p>
            <a:r>
              <a:rPr lang="en-US" dirty="0">
                <a:latin typeface="Consolas" panose="020B0609020204030204" pitchFamily="49" charset="0"/>
              </a:rPr>
              <a:t>    id = p.id;</a:t>
            </a:r>
          </a:p>
          <a:p>
            <a:r>
              <a:rPr lang="en-US" dirty="0">
                <a:latin typeface="Consolas" panose="020B0609020204030204" pitchFamily="49" charset="0"/>
              </a:rPr>
              <a:t>    weight = </a:t>
            </a:r>
            <a:r>
              <a:rPr lang="en-US" dirty="0" err="1">
                <a:latin typeface="Consolas" panose="020B0609020204030204" pitchFamily="49" charset="0"/>
              </a:rPr>
              <a:t>p.weight</a:t>
            </a:r>
            <a:r>
              <a:rPr lang="en-US" dirty="0">
                <a:latin typeface="Consolas" panose="020B0609020204030204" pitchFamily="49" charset="0"/>
              </a:rPr>
              <a:t>;</a:t>
            </a:r>
          </a:p>
          <a:p>
            <a:r>
              <a:rPr lang="en-US" dirty="0">
                <a:latin typeface="Consolas" panose="020B0609020204030204" pitchFamily="49" charset="0"/>
              </a:rPr>
              <a:t>    height = </a:t>
            </a:r>
            <a:r>
              <a:rPr lang="en-US" dirty="0" err="1">
                <a:latin typeface="Consolas" panose="020B0609020204030204" pitchFamily="49" charset="0"/>
              </a:rPr>
              <a:t>p.height</a:t>
            </a:r>
            <a:r>
              <a:rPr lang="en-US" dirty="0">
                <a:latin typeface="Consolas" panose="020B0609020204030204" pitchFamily="49" charset="0"/>
              </a:rPr>
              <a:t>;</a:t>
            </a:r>
          </a:p>
          <a:p>
            <a:endParaRPr lang="en-US" dirty="0">
              <a:latin typeface="Consolas" panose="020B0609020204030204" pitchFamily="49" charset="0"/>
            </a:endParaRPr>
          </a:p>
          <a:p>
            <a:r>
              <a:rPr lang="en-US" dirty="0">
                <a:latin typeface="Consolas" panose="020B0609020204030204" pitchFamily="49" charset="0"/>
              </a:rPr>
              <a:t>    return </a:t>
            </a:r>
            <a:r>
              <a:rPr lang="en-US" dirty="0">
                <a:solidFill>
                  <a:srgbClr val="FF0000"/>
                </a:solidFill>
                <a:latin typeface="Consolas" panose="020B0609020204030204" pitchFamily="49" charset="0"/>
              </a:rPr>
              <a:t>*</a:t>
            </a:r>
            <a:r>
              <a:rPr lang="en-US" dirty="0">
                <a:latin typeface="Consolas" panose="020B0609020204030204" pitchFamily="49" charset="0"/>
              </a:rPr>
              <a:t>this;		</a:t>
            </a:r>
            <a:r>
              <a:rPr lang="en-US" dirty="0">
                <a:solidFill>
                  <a:srgbClr val="FF0000"/>
                </a:solidFill>
                <a:latin typeface="Consolas" panose="020B0609020204030204" pitchFamily="49" charset="0"/>
              </a:rPr>
              <a:t>// p2 = p1 = p;</a:t>
            </a:r>
          </a:p>
          <a:p>
            <a:r>
              <a:rPr lang="en-US" dirty="0">
                <a:latin typeface="Consolas" panose="020B0609020204030204" pitchFamily="49" charset="0"/>
              </a:rPr>
              <a:t>}</a:t>
            </a:r>
          </a:p>
        </p:txBody>
      </p:sp>
      <p:sp>
        <p:nvSpPr>
          <p:cNvPr id="22" name="TextBox 21">
            <a:extLst>
              <a:ext uri="{FF2B5EF4-FFF2-40B4-BE49-F238E27FC236}">
                <a16:creationId xmlns:a16="http://schemas.microsoft.com/office/drawing/2014/main" id="{D2C43835-5B23-52EC-0482-58423ABB185A}"/>
              </a:ext>
            </a:extLst>
          </p:cNvPr>
          <p:cNvSpPr txBox="1"/>
          <p:nvPr>
            <p:custDataLst>
              <p:tags r:id="rId3"/>
            </p:custDataLst>
          </p:nvPr>
        </p:nvSpPr>
        <p:spPr>
          <a:xfrm>
            <a:off x="1907665" y="4724125"/>
            <a:ext cx="1979719" cy="923330"/>
          </a:xfrm>
          <a:prstGeom prst="rect">
            <a:avLst/>
          </a:prstGeom>
          <a:noFill/>
        </p:spPr>
        <p:txBody>
          <a:bodyPr wrap="square" rtlCol="0">
            <a:spAutoFit/>
          </a:bodyPr>
          <a:lstStyle/>
          <a:p>
            <a:r>
              <a:rPr lang="en-US" dirty="0">
                <a:latin typeface="Consolas" panose="020B0609020204030204" pitchFamily="49" charset="0"/>
              </a:rPr>
              <a:t>int	   id;</a:t>
            </a:r>
          </a:p>
          <a:p>
            <a:r>
              <a:rPr lang="en-US" dirty="0">
                <a:latin typeface="Consolas" panose="020B0609020204030204" pitchFamily="49" charset="0"/>
              </a:rPr>
              <a:t>int    weight;</a:t>
            </a:r>
          </a:p>
          <a:p>
            <a:r>
              <a:rPr lang="en-US" dirty="0">
                <a:latin typeface="Consolas" panose="020B0609020204030204" pitchFamily="49" charset="0"/>
              </a:rPr>
              <a:t>double height;</a:t>
            </a:r>
          </a:p>
        </p:txBody>
      </p:sp>
      <p:pic>
        <p:nvPicPr>
          <p:cNvPr id="10" name="Content Placeholder 9">
            <a:extLst>
              <a:ext uri="{FF2B5EF4-FFF2-40B4-BE49-F238E27FC236}">
                <a16:creationId xmlns:a16="http://schemas.microsoft.com/office/drawing/2014/main" id="{5980226D-41AD-6AEC-841A-49AC319C1E27}"/>
              </a:ext>
            </a:extLst>
          </p:cNvPr>
          <p:cNvPicPr>
            <a:picLocks noGrp="1" noChangeAspect="1"/>
          </p:cNvPicPr>
          <p:nvPr>
            <p:ph sz="half" idx="2"/>
          </p:nvPr>
        </p:nvPicPr>
        <p:blipFill>
          <a:blip r:embed="rId7">
            <a:extLst>
              <a:ext uri="{28A0092B-C50C-407E-A947-70E740481C1C}">
                <a14:useLocalDpi xmlns:a14="http://schemas.microsoft.com/office/drawing/2010/main" val="0"/>
              </a:ext>
            </a:extLst>
          </a:blip>
          <a:stretch>
            <a:fillRect/>
          </a:stretch>
        </p:blipFill>
        <p:spPr>
          <a:xfrm>
            <a:off x="4209392" y="2916727"/>
            <a:ext cx="1240219" cy="2847442"/>
          </a:xfrm>
        </p:spPr>
      </p:pic>
      <p:pic>
        <p:nvPicPr>
          <p:cNvPr id="20" name="Content Placeholder 19">
            <a:extLst>
              <a:ext uri="{FF2B5EF4-FFF2-40B4-BE49-F238E27FC236}">
                <a16:creationId xmlns:a16="http://schemas.microsoft.com/office/drawing/2014/main" id="{439F5F29-8289-CCBC-47CD-0EF5AFD566E1}"/>
              </a:ext>
            </a:extLst>
          </p:cNvPr>
          <p:cNvPicPr>
            <a:picLocks noGrp="1" noChangeAspect="1"/>
          </p:cNvPicPr>
          <p:nvPr>
            <p:ph sz="half" idx="1"/>
            <p:custDataLst>
              <p:tags r:id="rId4"/>
            </p:custDataLst>
          </p:nvPr>
        </p:nvPicPr>
        <p:blipFill>
          <a:blip r:embed="rId8">
            <a:extLst>
              <a:ext uri="{96DAC541-7B7A-43D3-8B79-37D633B846F1}">
                <asvg:svgBlip xmlns:asvg="http://schemas.microsoft.com/office/drawing/2016/SVG/main" r:embed="rId9"/>
              </a:ext>
            </a:extLst>
          </a:blip>
          <a:stretch>
            <a:fillRect/>
          </a:stretch>
        </p:blipFill>
        <p:spPr>
          <a:xfrm>
            <a:off x="1876249" y="2756252"/>
            <a:ext cx="2086151" cy="1825382"/>
          </a:xfrm>
        </p:spPr>
      </p:pic>
    </p:spTree>
    <p:extLst>
      <p:ext uri="{BB962C8B-B14F-4D97-AF65-F5344CB8AC3E}">
        <p14:creationId xmlns:p14="http://schemas.microsoft.com/office/powerpoint/2010/main" val="803583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6DDC7-61C3-EE1B-1263-0064E4ADDC42}"/>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Copy Error</a:t>
            </a:r>
          </a:p>
        </p:txBody>
      </p:sp>
      <p:pic>
        <p:nvPicPr>
          <p:cNvPr id="6" name="Content Placeholder 5">
            <a:extLst>
              <a:ext uri="{FF2B5EF4-FFF2-40B4-BE49-F238E27FC236}">
                <a16:creationId xmlns:a16="http://schemas.microsoft.com/office/drawing/2014/main" id="{F2BAD817-83C4-C428-47ED-77BC6FBD8CB2}"/>
              </a:ext>
            </a:extLst>
          </p:cNvPr>
          <p:cNvPicPr>
            <a:picLocks noGrp="1" noChangeAspect="1"/>
          </p:cNvPicPr>
          <p:nvPr>
            <p:ph sz="half" idx="2"/>
            <p:custDataLst>
              <p:tags r:id="rId2"/>
            </p:custDataLst>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483887" y="3034034"/>
            <a:ext cx="2430925" cy="2188841"/>
          </a:xfrm>
        </p:spPr>
      </p:pic>
      <p:sp>
        <p:nvSpPr>
          <p:cNvPr id="9" name="TextBox 8">
            <a:extLst>
              <a:ext uri="{FF2B5EF4-FFF2-40B4-BE49-F238E27FC236}">
                <a16:creationId xmlns:a16="http://schemas.microsoft.com/office/drawing/2014/main" id="{CF92A0D6-D5F4-9046-5650-A5DCC0DA33E9}"/>
              </a:ext>
            </a:extLst>
          </p:cNvPr>
          <p:cNvSpPr txBox="1"/>
          <p:nvPr>
            <p:custDataLst>
              <p:tags r:id="rId3"/>
            </p:custDataLst>
          </p:nvPr>
        </p:nvSpPr>
        <p:spPr>
          <a:xfrm>
            <a:off x="4649856" y="2894197"/>
            <a:ext cx="2153182" cy="923330"/>
          </a:xfrm>
          <a:prstGeom prst="rect">
            <a:avLst/>
          </a:prstGeom>
          <a:noFill/>
        </p:spPr>
        <p:txBody>
          <a:bodyPr wrap="square" rtlCol="0">
            <a:spAutoFit/>
          </a:bodyPr>
          <a:lstStyle/>
          <a:p>
            <a:r>
              <a:rPr lang="en-US" dirty="0">
                <a:latin typeface="Consolas" panose="020B0609020204030204" pitchFamily="49" charset="0"/>
              </a:rPr>
              <a:t>string</a:t>
            </a:r>
            <a:r>
              <a:rPr lang="en-US" dirty="0">
                <a:solidFill>
                  <a:srgbClr val="FF0000"/>
                </a:solidFill>
                <a:latin typeface="Consolas" panose="020B0609020204030204" pitchFamily="49" charset="0"/>
              </a:rPr>
              <a:t>*</a:t>
            </a:r>
            <a:r>
              <a:rPr lang="en-US" dirty="0">
                <a:latin typeface="Consolas" panose="020B0609020204030204" pitchFamily="49" charset="0"/>
              </a:rPr>
              <a:t>	 name;</a:t>
            </a:r>
          </a:p>
          <a:p>
            <a:r>
              <a:rPr lang="en-US" dirty="0">
                <a:latin typeface="Consolas" panose="020B0609020204030204" pitchFamily="49" charset="0"/>
              </a:rPr>
              <a:t>int		 weight;</a:t>
            </a:r>
          </a:p>
          <a:p>
            <a:r>
              <a:rPr lang="en-US" dirty="0">
                <a:latin typeface="Consolas" panose="020B0609020204030204" pitchFamily="49" charset="0"/>
              </a:rPr>
              <a:t>double	 height;</a:t>
            </a:r>
          </a:p>
        </p:txBody>
      </p:sp>
      <p:pic>
        <p:nvPicPr>
          <p:cNvPr id="17" name="Content Placeholder 16">
            <a:extLst>
              <a:ext uri="{FF2B5EF4-FFF2-40B4-BE49-F238E27FC236}">
                <a16:creationId xmlns:a16="http://schemas.microsoft.com/office/drawing/2014/main" id="{11F28A88-08A3-C61D-0010-15CCAA0F9B24}"/>
              </a:ext>
            </a:extLst>
          </p:cNvPr>
          <p:cNvPicPr>
            <a:picLocks noGrp="1" noChangeAspect="1"/>
          </p:cNvPicPr>
          <p:nvPr>
            <p:ph sz="half" idx="1"/>
            <p:custDataLst>
              <p:tags r:id="rId4"/>
            </p:custDataLst>
          </p:nvPr>
        </p:nvPicPr>
        <p:blipFill>
          <a:blip r:embed="rId9">
            <a:extLst>
              <a:ext uri="{96DAC541-7B7A-43D3-8B79-37D633B846F1}">
                <asvg:svgBlip xmlns:asvg="http://schemas.microsoft.com/office/drawing/2016/SVG/main" r:embed="rId10"/>
              </a:ext>
            </a:extLst>
          </a:blip>
          <a:stretch>
            <a:fillRect/>
          </a:stretch>
        </p:blipFill>
        <p:spPr>
          <a:xfrm>
            <a:off x="2199606" y="2731508"/>
            <a:ext cx="2247995" cy="1966996"/>
          </a:xfrm>
        </p:spPr>
      </p:pic>
    </p:spTree>
    <p:extLst>
      <p:ext uri="{BB962C8B-B14F-4D97-AF65-F5344CB8AC3E}">
        <p14:creationId xmlns:p14="http://schemas.microsoft.com/office/powerpoint/2010/main" val="2371455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51A8F48F-FE7D-12DC-899C-C0DE95472E7E}"/>
              </a:ext>
            </a:extLst>
          </p:cNvPr>
          <p:cNvSpPr txBox="1"/>
          <p:nvPr>
            <p:custDataLst>
              <p:tags r:id="rId1"/>
            </p:custDataLst>
          </p:nvPr>
        </p:nvSpPr>
        <p:spPr>
          <a:xfrm>
            <a:off x="6121703" y="2522755"/>
            <a:ext cx="4865389" cy="3693319"/>
          </a:xfrm>
          <a:prstGeom prst="rect">
            <a:avLst/>
          </a:prstGeom>
          <a:noFill/>
        </p:spPr>
        <p:txBody>
          <a:bodyPr wrap="square" rtlCol="0">
            <a:spAutoFit/>
          </a:bodyPr>
          <a:lstStyle/>
          <a:p>
            <a:r>
              <a:rPr lang="en-US" dirty="0">
                <a:latin typeface="Consolas" panose="020B0609020204030204" pitchFamily="49" charset="0"/>
              </a:rPr>
              <a:t>Person</a:t>
            </a:r>
            <a:r>
              <a:rPr lang="en-US" dirty="0">
                <a:solidFill>
                  <a:srgbClr val="FF0000"/>
                </a:solidFill>
                <a:latin typeface="Consolas" panose="020B0609020204030204" pitchFamily="49" charset="0"/>
              </a:rPr>
              <a:t>&amp;</a:t>
            </a:r>
            <a:r>
              <a:rPr lang="en-US" dirty="0">
                <a:latin typeface="Consolas" panose="020B0609020204030204" pitchFamily="49" charset="0"/>
              </a:rPr>
              <a:t> Person::operator=(Person</a:t>
            </a:r>
            <a:r>
              <a:rPr lang="en-US" dirty="0">
                <a:solidFill>
                  <a:srgbClr val="FF0000"/>
                </a:solidFill>
                <a:latin typeface="Consolas" panose="020B0609020204030204" pitchFamily="49" charset="0"/>
              </a:rPr>
              <a:t>&amp;</a:t>
            </a:r>
            <a:r>
              <a:rPr lang="en-US" dirty="0">
                <a:latin typeface="Consolas" panose="020B0609020204030204" pitchFamily="49" charset="0"/>
              </a:rPr>
              <a:t> p)</a:t>
            </a:r>
          </a:p>
          <a:p>
            <a:r>
              <a:rPr lang="en-US" dirty="0">
                <a:latin typeface="Consolas" panose="020B0609020204030204" pitchFamily="49" charset="0"/>
              </a:rPr>
              <a:t>{</a:t>
            </a:r>
          </a:p>
          <a:p>
            <a:r>
              <a:rPr lang="en-US" dirty="0">
                <a:latin typeface="Consolas" panose="020B0609020204030204" pitchFamily="49" charset="0"/>
              </a:rPr>
              <a:t>    if (</a:t>
            </a:r>
            <a:r>
              <a:rPr lang="en-US" dirty="0">
                <a:solidFill>
                  <a:srgbClr val="FF0000"/>
                </a:solidFill>
                <a:latin typeface="Consolas" panose="020B0609020204030204" pitchFamily="49" charset="0"/>
              </a:rPr>
              <a:t>&amp;</a:t>
            </a:r>
            <a:r>
              <a:rPr lang="en-US" dirty="0">
                <a:latin typeface="Consolas" panose="020B0609020204030204" pitchFamily="49" charset="0"/>
              </a:rPr>
              <a:t>p == this)</a:t>
            </a:r>
          </a:p>
          <a:p>
            <a:r>
              <a:rPr lang="en-US" dirty="0">
                <a:latin typeface="Consolas" panose="020B0609020204030204" pitchFamily="49" charset="0"/>
              </a:rPr>
              <a:t>        return </a:t>
            </a:r>
            <a:r>
              <a:rPr lang="en-US" dirty="0">
                <a:solidFill>
                  <a:srgbClr val="FF0000"/>
                </a:solidFill>
                <a:latin typeface="Consolas" panose="020B0609020204030204" pitchFamily="49" charset="0"/>
              </a:rPr>
              <a:t>*</a:t>
            </a:r>
            <a:r>
              <a:rPr lang="en-US" dirty="0">
                <a:latin typeface="Consolas" panose="020B0609020204030204" pitchFamily="49" charset="0"/>
              </a:rPr>
              <a:t>this;</a:t>
            </a:r>
          </a:p>
          <a:p>
            <a:endParaRPr lang="en-US" dirty="0">
              <a:latin typeface="Consolas" panose="020B0609020204030204" pitchFamily="49" charset="0"/>
            </a:endParaRPr>
          </a:p>
          <a:p>
            <a:r>
              <a:rPr lang="en-US" dirty="0">
                <a:latin typeface="Consolas" panose="020B0609020204030204" pitchFamily="49" charset="0"/>
              </a:rPr>
              <a:t>    if (name != </a:t>
            </a:r>
            <a:r>
              <a:rPr lang="en-US" dirty="0" err="1">
                <a:latin typeface="Consolas" panose="020B0609020204030204" pitchFamily="49" charset="0"/>
              </a:rPr>
              <a:t>nullptr</a:t>
            </a:r>
            <a:r>
              <a:rPr lang="en-US" dirty="0">
                <a:latin typeface="Consolas" panose="020B0609020204030204" pitchFamily="49" charset="0"/>
              </a:rPr>
              <a:t>) delete name;</a:t>
            </a:r>
          </a:p>
          <a:p>
            <a:endParaRPr lang="en-US" dirty="0">
              <a:latin typeface="Consolas" panose="020B0609020204030204" pitchFamily="49" charset="0"/>
            </a:endParaRPr>
          </a:p>
          <a:p>
            <a:r>
              <a:rPr lang="en-US" dirty="0">
                <a:latin typeface="Consolas" panose="020B0609020204030204" pitchFamily="49" charset="0"/>
              </a:rPr>
              <a:t>    name = new string(</a:t>
            </a:r>
            <a:r>
              <a:rPr lang="en-US" dirty="0">
                <a:solidFill>
                  <a:srgbClr val="FF0000"/>
                </a:solidFill>
                <a:latin typeface="Consolas" panose="020B0609020204030204" pitchFamily="49" charset="0"/>
              </a:rPr>
              <a:t>*</a:t>
            </a:r>
            <a:r>
              <a:rPr lang="en-US" dirty="0">
                <a:latin typeface="Consolas" panose="020B0609020204030204" pitchFamily="49" charset="0"/>
              </a:rPr>
              <a:t>p.name);</a:t>
            </a:r>
          </a:p>
          <a:p>
            <a:r>
              <a:rPr lang="en-US" dirty="0">
                <a:latin typeface="Consolas" panose="020B0609020204030204" pitchFamily="49" charset="0"/>
              </a:rPr>
              <a:t>    weight = </a:t>
            </a:r>
            <a:r>
              <a:rPr lang="en-US" dirty="0" err="1">
                <a:latin typeface="Consolas" panose="020B0609020204030204" pitchFamily="49" charset="0"/>
              </a:rPr>
              <a:t>p.weight</a:t>
            </a:r>
            <a:r>
              <a:rPr lang="en-US" dirty="0">
                <a:latin typeface="Consolas" panose="020B0609020204030204" pitchFamily="49" charset="0"/>
              </a:rPr>
              <a:t>;</a:t>
            </a:r>
          </a:p>
          <a:p>
            <a:r>
              <a:rPr lang="en-US" dirty="0">
                <a:latin typeface="Consolas" panose="020B0609020204030204" pitchFamily="49" charset="0"/>
              </a:rPr>
              <a:t>    height = </a:t>
            </a:r>
            <a:r>
              <a:rPr lang="en-US" dirty="0" err="1">
                <a:latin typeface="Consolas" panose="020B0609020204030204" pitchFamily="49" charset="0"/>
              </a:rPr>
              <a:t>p.height</a:t>
            </a:r>
            <a:r>
              <a:rPr lang="en-US" dirty="0">
                <a:latin typeface="Consolas" panose="020B0609020204030204" pitchFamily="49" charset="0"/>
              </a:rPr>
              <a:t>;</a:t>
            </a:r>
          </a:p>
          <a:p>
            <a:endParaRPr lang="en-US" dirty="0">
              <a:latin typeface="Consolas" panose="020B0609020204030204" pitchFamily="49" charset="0"/>
            </a:endParaRPr>
          </a:p>
          <a:p>
            <a:r>
              <a:rPr lang="en-US" dirty="0">
                <a:latin typeface="Consolas" panose="020B0609020204030204" pitchFamily="49" charset="0"/>
              </a:rPr>
              <a:t>    return </a:t>
            </a:r>
            <a:r>
              <a:rPr lang="en-US" dirty="0">
                <a:solidFill>
                  <a:srgbClr val="FF0000"/>
                </a:solidFill>
                <a:latin typeface="Consolas" panose="020B0609020204030204" pitchFamily="49" charset="0"/>
              </a:rPr>
              <a:t>*</a:t>
            </a:r>
            <a:r>
              <a:rPr lang="en-US" dirty="0">
                <a:latin typeface="Consolas" panose="020B0609020204030204" pitchFamily="49" charset="0"/>
              </a:rPr>
              <a:t>this;</a:t>
            </a:r>
          </a:p>
          <a:p>
            <a:r>
              <a:rPr lang="en-US" dirty="0">
                <a:latin typeface="Consolas" panose="020B0609020204030204" pitchFamily="49" charset="0"/>
              </a:rPr>
              <a:t>}</a:t>
            </a:r>
          </a:p>
        </p:txBody>
      </p:sp>
      <p:sp>
        <p:nvSpPr>
          <p:cNvPr id="2" name="Title 1">
            <a:extLst>
              <a:ext uri="{FF2B5EF4-FFF2-40B4-BE49-F238E27FC236}">
                <a16:creationId xmlns:a16="http://schemas.microsoft.com/office/drawing/2014/main" id="{34D280CE-749F-53E2-95B0-648E9E655F81}"/>
              </a:ext>
            </a:extLst>
          </p:cNvPr>
          <p:cNvSpPr>
            <a:spLocks noGrp="1"/>
          </p:cNvSpPr>
          <p:nvPr>
            <p:ph type="title"/>
            <p:custDataLst>
              <p:tags r:id="rId2"/>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normAutofit/>
          </a:bodyPr>
          <a:lstStyle/>
          <a:p>
            <a:r>
              <a:rPr lang="en-US" dirty="0"/>
              <a:t>Overriding the copy constructor</a:t>
            </a:r>
            <a:br>
              <a:rPr lang="en-US" dirty="0"/>
            </a:br>
            <a:r>
              <a:rPr lang="en-US" dirty="0"/>
              <a:t>Copying a Complex Object</a:t>
            </a:r>
          </a:p>
        </p:txBody>
      </p:sp>
      <p:pic>
        <p:nvPicPr>
          <p:cNvPr id="6" name="Content Placeholder 5">
            <a:extLst>
              <a:ext uri="{FF2B5EF4-FFF2-40B4-BE49-F238E27FC236}">
                <a16:creationId xmlns:a16="http://schemas.microsoft.com/office/drawing/2014/main" id="{378986A1-7C70-46AD-DB8F-DAC28EFE7CD0}"/>
              </a:ext>
            </a:extLst>
          </p:cNvPr>
          <p:cNvPicPr>
            <a:picLocks noGrp="1" noChangeAspect="1"/>
          </p:cNvPicPr>
          <p:nvPr>
            <p:ph sz="half" idx="1"/>
            <p:custDataLst>
              <p:tags r:id="rId3"/>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532463" y="2700190"/>
            <a:ext cx="2870711" cy="2584831"/>
          </a:xfrm>
        </p:spPr>
      </p:pic>
    </p:spTree>
    <p:extLst>
      <p:ext uri="{BB962C8B-B14F-4D97-AF65-F5344CB8AC3E}">
        <p14:creationId xmlns:p14="http://schemas.microsoft.com/office/powerpoint/2010/main" val="10256726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 name="PRESENTER_DUMMYTAG" val="&lt;DummyForForceWrite&gt;&lt;/DummyForForceWrite&gt;"/>
  <p:tag name="HTML_SHAPEINFO" val="&lt;ThreeDShapeInfo&gt;&lt;uuid val=&quot;{9E11AEAD-B667-447E-B2EF-E333A2A99A17}&quot;/&gt;&lt;isInvalidForFieldText val=&quot;0&quot;/&gt;&lt;Image&gt;&lt;filename val=&quot;C:\Users\delroy\AppData\Local\Temp\CP2348813958968Session\CPTrustFolder2348813958968\PPTImport2348814001250\data\asimages\{9E11AEAD-B667-447E-B2EF-E333A2A99A17}_1.png&quot;/&gt;&lt;left val=&quot;167&quot;/&gt;&lt;top val=&quot;249&quot;/&gt;&lt;width val=&quot;945&quot;/&gt;&lt;height val=&quot;174&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 name="PRESENTER_DUMMYTAG" val="&lt;DummyForForceWrite&gt;&lt;/DummyForForceWrite&gt;"/>
  <p:tag name="HTML_SHAPEINFO" val="&lt;ThreeDShapeInfo&gt;&lt;uuid val=&quot;{779818A0-249B-4BCF-80A4-D571745A8C38}&quot;/&gt;&lt;isInvalidForFieldText val=&quot;0&quot;/&gt;&lt;Image&gt;&lt;filename val=&quot;C:\Users\delroy\AppData\Local\Temp\CP2348813958968Session\CPTrustFolder2348813958968\PPTImport2348814001250\data\asimages\{779818A0-249B-4BCF-80A4-D571745A8C38}_1.png&quot;/&gt;&lt;left val=&quot;282&quot;/&gt;&lt;top val=&quot;452&quot;/&gt;&lt;width val=&quot;715&quot;/&gt;&lt;height val=&quot;135&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C8E28864-779A-49B1-AEA3-B6A5FA57761D}&quot;/&gt;&lt;isInvalidForFieldText val=&quot;0&quot;/&gt;&lt;Image&gt;&lt;filename val=&quot;C:\Users\delroy\AppData\Local\Temp\CP2348813958968Session\CPTrustFolder2348813958968\PPTImport2348814001250\data\asimages\{C8E28864-779A-49B1-AEA3-B6A5FA57761D}_1.png&quot;/&gt;&lt;left val=&quot;167&quot;/&gt;&lt;top val=&quot;647&quot;/&gt;&lt;width val=&quot;159&quot;/&gt;&lt;height val=&quot;35&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6&quot;/&gt;&lt;/TableIndex&gt;&lt;/ShapeTextInfo&gt;"/>
  <p:tag name="HTML_SHAPEINFO" val="&lt;ThreeDShapeInfo&gt;&lt;uuid val=&quot;{C20EBFB8-6994-4E4B-9BD2-5816240F7256}&quot;/&gt;&lt;isInvalidForFieldText val=&quot;0&quot;/&gt;&lt;Image&gt;&lt;filename val=&quot;C:\Users\delroy\AppData\Local\Temp\CP2348813958968Session\CPTrustFolder2348813958968\PPTImport2348814001250\data\asimages\{C20EBFB8-6994-4E4B-9BD2-5816240F7256}_2.png&quot;/&gt;&lt;left val=&quot;165&quot;/&gt;&lt;top val=&quot;242&quot;/&gt;&lt;width val=&quot;449&quot;/&gt;&lt;height val=&quot;85&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28&quot;/&gt;&lt;lineCharCount val=&quot;14&quot;/&gt;&lt;lineCharCount val=&quot;14&quot;/&gt;&lt;/TableIndex&gt;&lt;/ShapeTextInfo&gt;"/>
  <p:tag name="HTML_SHAPEINFO" val="&lt;ThreeDShapeInfo&gt;&lt;uuid val=&quot;{17C83D85-EA17-48C4-B77B-C8025D552C0F}&quot;/&gt;&lt;isInvalidForFieldText val=&quot;0&quot;/&gt;&lt;Image&gt;&lt;filename val=&quot;C:\Users\delroy\AppData\Local\Temp\CP2348813958968Session\CPTrustFolder2348813958968\PPTImport2348814001250\data\asimages\{17C83D85-EA17-48C4-B77B-C8025D552C0F}_2.png&quot;/&gt;&lt;left val=&quot;161&quot;/&gt;&lt;top val=&quot;326&quot;/&gt;&lt;width val=&quot;453&quot;/&gt;&lt;height val=&quot;276&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34&quot;/&gt;&lt;lineCharCount val=&quot;20&quot;/&gt;&lt;lineCharCount val=&quot;2&quot;/&gt;&lt;lineCharCount val=&quot;7&quot;/&gt;&lt;/TableIndex&gt;&lt;/ShapeTextInfo&gt;"/>
  <p:tag name="HTML_SHAPEINFO" val="&lt;ThreeDShapeInfo&gt;&lt;uuid val=&quot;{7B66377E-56DC-4EBC-82E1-B7CF72E42320}&quot;/&gt;&lt;isInvalidForFieldText val=&quot;0&quot;/&gt;&lt;Image&gt;&lt;filename val=&quot;C:\Users\delroy\AppData\Local\Temp\CP2348813958968Session\CPTrustFolder2348813958968\PPTImport2348814001250\data\asimages\{7B66377E-56DC-4EBC-82E1-B7CF72E42320}_2.png&quot;/&gt;&lt;left val=&quot;660&quot;/&gt;&lt;top val=&quot;326&quot;/&gt;&lt;width val=&quot;452&quot;/&gt;&lt;height val=&quot;276&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9&quot;/&gt;&lt;/TableIndex&gt;&lt;/ShapeTextInfo&gt;"/>
  <p:tag name="HTML_SHAPEINFO" val="&lt;ThreeDShapeInfo&gt;&lt;uuid val=&quot;{FF1D97F0-5BA5-4881-B2E0-29DD5AA0CF64}&quot;/&gt;&lt;isInvalidForFieldText val=&quot;0&quot;/&gt;&lt;Image&gt;&lt;filename val=&quot;C:\Users\delroy\AppData\Local\Temp\CP2348813958968Session\CPTrustFolder2348813958968\PPTImport2348814001250\data\asimages\{FF1D97F0-5BA5-4881-B2E0-29DD5AA0CF64}_2.png&quot;/&gt;&lt;left val=&quot;664&quot;/&gt;&lt;top val=&quot;242&quot;/&gt;&lt;width val=&quot;449&quot;/&gt;&lt;height val=&quot;85&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4&quot;/&gt;&lt;lineCharCount val=&quot;16&quot;/&gt;&lt;/TableIndex&gt;&lt;/ShapeTextInfo&gt;"/>
  <p:tag name="HTML_SHAPEINFO" val="&lt;ThreeDShapeInfo&gt;&lt;uuid val=&quot;{1FEACB02-C8E8-4148-ABAC-535459226A03}&quot;/&gt;&lt;isInvalidForFieldText val=&quot;0&quot;/&gt;&lt;Image&gt;&lt;filename val=&quot;C:\Users\delroy\AppData\Local\Temp\CP2348813958968Session\CPTrustFolder2348813958968\PPTImport2348814001250\data\asimages\{1FEACB02-C8E8-4148-ABAC-535459226A03}_2.png&quot;/&gt;&lt;left val=&quot;233&quot;/&gt;&lt;top val=&quot;100&quot;/&gt;&lt;width val=&quot;813&quot;/&gt;&lt;height val=&quot;126&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30&quot;/&gt;&lt;/TableIndex&gt;&lt;/ShapeTextInfo&gt;"/>
  <p:tag name="HTML_SHAPEINFO" val="&lt;ThreeDShapeInfo&gt;&lt;uuid val=&quot;{7180326C-BB80-46ED-9A0F-9A0F7E2A633D}&quot;/&gt;&lt;isInvalidForFieldText val=&quot;0&quot;/&gt;&lt;Image&gt;&lt;filename val=&quot;C:\Users\delroy\AppData\Local\Temp\CP2348813958968Session\CPTrustFolder2348813958968\PPTImport2348814001250\data\asimages\{7180326C-BB80-46ED-9A0F-9A0F7E2A633D}_3.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37&quot;/&gt;&lt;lineCharCount val=&quot;2&quot;/&gt;&lt;lineCharCount val=&quot;20&quot;/&gt;&lt;lineCharCount val=&quot;22&quot;/&gt;&lt;lineCharCount val=&quot;15&quot;/&gt;&lt;lineCharCount val=&quot;23&quot;/&gt;&lt;lineCharCount val=&quot;23&quot;/&gt;&lt;lineCharCount val=&quot;1&quot;/&gt;&lt;lineCharCount val=&quot;18&quot;/&gt;&lt;lineCharCount val=&quot;1&quot;/&gt;&lt;/TableIndex&gt;&lt;/ShapeTextInfo&gt;"/>
  <p:tag name="HTML_SHAPEINFO" val="&lt;ThreeDShapeInfo&gt;&lt;uuid val=&quot;{7C8023A8-0B16-47CD-A17D-8161307FB24E}&quot;/&gt;&lt;isInvalidForFieldText val=&quot;0&quot;/&gt;&lt;Image&gt;&lt;filename val=&quot;C:\Users\delroy\AppData\Local\Temp\CP2348813958968Session\CPTrustFolder2348813958968\PPTImport2348814001250\data\asimages\{7C8023A8-0B16-47CD-A17D-8161307FB24E}_3.png&quot;/&gt;&lt;left val=&quot;651&quot;/&gt;&lt;top val=&quot;261&quot;/&gt;&lt;width val=&quot;516&quot;/&gt;&lt;height val=&quot;311&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1&quot;/&gt;&lt;lineCharCount val=&quot;15&quot;/&gt;&lt;lineCharCount val=&quot;14&quot;/&gt;&lt;/TableIndex&gt;&lt;/ShapeTextInfo&gt;"/>
  <p:tag name="HTML_SHAPEINFO" val="&lt;ThreeDShapeInfo&gt;&lt;uuid val=&quot;{FAEB1898-2A07-4F74-B55C-929F5887317A}&quot;/&gt;&lt;isInvalidForFieldText val=&quot;0&quot;/&gt;&lt;Image&gt;&lt;filename val=&quot;C:\Users\delroy\AppData\Local\Temp\CP2348813958968Session\CPTrustFolder2348813958968\PPTImport2348814001250\data\asimages\{FAEB1898-2A07-4F74-B55C-929F5887317A}_3.png&quot;/&gt;&lt;left val=&quot;194&quot;/&gt;&lt;top val=&quot;492&quot;/&gt;&lt;width val=&quot;214&quot;/&gt;&lt;height val=&quot;109&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INFO" val="&lt;ThreeDShapeInfo&gt;&lt;uuid val=&quot;{B33348CC-67DC-4056-8FC9-408E1D7898CE}&quot;/&gt;&lt;isInvalidForFieldText val=&quot;0&quot;/&gt;&lt;Image&gt;&lt;filename val=&quot;C:\Users\delroy\AppData\Local\Temp\CP2348813958968Session\CPTrustFolder2348813958968\PPTImport2348814001250\data\asimages\{B33348CC-67DC-4056-8FC9-408E1D7898CE}_3.png&quot;/&gt;&lt;left val=&quot;196&quot;/&gt;&lt;top val=&quot;288&quot;/&gt;&lt;width val=&quot;220&quot;/&gt;&lt;height val=&quot;193&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30&quot;/&gt;&lt;/TableIndex&gt;&lt;/ShapeTextInfo&gt;"/>
  <p:tag name="HTML_SHAPEINFO" val="&lt;ThreeDShapeInfo&gt;&lt;uuid val=&quot;{7E5018CE-4B27-49D7-A4A6-722A2506C4C5}&quot;/&gt;&lt;isInvalidForFieldText val=&quot;0&quot;/&gt;&lt;Image&gt;&lt;filename val=&quot;C:\Users\delroy\AppData\Local\Temp\CP2348813958968Session\CPTrustFolder2348813958968\PPTImport2348814001250\data\asimages\{7E5018CE-4B27-49D7-A4A6-722A2506C4C5}_4.png&quot;/&gt;&lt;left val=&quot;233&quot;/&gt;&lt;top val=&quot;100&quot;/&gt;&lt;width val=&quot;813&quot;/&gt;&lt;height val=&quot;12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37&quot;/&gt;&lt;lineCharCount val=&quot;2&quot;/&gt;&lt;lineCharCount val=&quot;20&quot;/&gt;&lt;lineCharCount val=&quot;22&quot;/&gt;&lt;lineCharCount val=&quot;15&quot;/&gt;&lt;lineCharCount val=&quot;23&quot;/&gt;&lt;lineCharCount val=&quot;23&quot;/&gt;&lt;lineCharCount val=&quot;1&quot;/&gt;&lt;lineCharCount val=&quot;35&quot;/&gt;&lt;lineCharCount val=&quot;1&quot;/&gt;&lt;/TableIndex&gt;&lt;/ShapeTextInfo&gt;"/>
  <p:tag name="HTML_SHAPEINFO" val="&lt;ThreeDShapeInfo&gt;&lt;uuid val=&quot;{A36BBA80-8954-456E-A8F1-FE111C384637}&quot;/&gt;&lt;isInvalidForFieldText val=&quot;0&quot;/&gt;&lt;Image&gt;&lt;filename val=&quot;C:\Users\delroy\AppData\Local\Temp\CP2348813958968Session\CPTrustFolder2348813958968\PPTImport2348814001250\data\asimages\{A36BBA80-8954-456E-A8F1-FE111C384637}_4.png&quot;/&gt;&lt;left val=&quot;651&quot;/&gt;&lt;top val=&quot;261&quot;/&gt;&lt;width val=&quot;516&quot;/&gt;&lt;height val=&quot;311&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1&quot;/&gt;&lt;lineCharCount val=&quot;15&quot;/&gt;&lt;lineCharCount val=&quot;14&quot;/&gt;&lt;/TableIndex&gt;&lt;/ShapeTextInfo&gt;"/>
  <p:tag name="HTML_SHAPEINFO" val="&lt;ThreeDShapeInfo&gt;&lt;uuid val=&quot;{9FCCE4B3-BBD5-40C7-963C-26CD0E5FF256}&quot;/&gt;&lt;isInvalidForFieldText val=&quot;0&quot;/&gt;&lt;Image&gt;&lt;filename val=&quot;C:\Users\delroy\AppData\Local\Temp\CP2348813958968Session\CPTrustFolder2348813958968\PPTImport2348814001250\data\asimages\{9FCCE4B3-BBD5-40C7-963C-26CD0E5FF256}_4.png&quot;/&gt;&lt;left val=&quot;194&quot;/&gt;&lt;top val=&quot;492&quot;/&gt;&lt;width val=&quot;214&quot;/&gt;&lt;height val=&quot;109&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INFO" val="&lt;ThreeDShapeInfo&gt;&lt;uuid val=&quot;{498FD54D-4062-4CF6-97C8-8627776C271F}&quot;/&gt;&lt;isInvalidForFieldText val=&quot;0&quot;/&gt;&lt;Image&gt;&lt;filename val=&quot;C:\Users\delroy\AppData\Local\Temp\CP2348813958968Session\CPTrustFolder2348813958968\PPTImport2348814001250\data\asimages\{498FD54D-4062-4CF6-97C8-8627776C271F}_4.png&quot;/&gt;&lt;left val=&quot;196&quot;/&gt;&lt;top val=&quot;288&quot;/&gt;&lt;width val=&quot;220&quot;/&gt;&lt;height val=&quot;193&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 name="HTML_SHAPEINFO" val="&lt;ThreeDShapeInfo&gt;&lt;uuid val=&quot;{68842713-762F-4FCD-AD2E-D3AC3F9FD3C6}&quot;/&gt;&lt;isInvalidForFieldText val=&quot;0&quot;/&gt;&lt;Image&gt;&lt;filename val=&quot;C:\Users\delroy\AppData\Local\Temp\CP2348813958968Session\CPTrustFolder2348813958968\PPTImport2348814001250\data\asimages\{68842713-762F-4FCD-AD2E-D3AC3F9FD3C6}_5.png&quot;/&gt;&lt;left val=&quot;233&quot;/&gt;&lt;top val=&quot;100&quot;/&gt;&lt;width val=&quot;813&quot;/&gt;&lt;height val=&quot;126&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INFO" val="&lt;ThreeDShapeInfo&gt;&lt;uuid val=&quot;{D84B0CF2-8109-4772-BFC0-509F10A0E8B9}&quot;/&gt;&lt;isInvalidForFieldText val=&quot;0&quot;/&gt;&lt;Image&gt;&lt;filename val=&quot;C:\Users\delroy\AppData\Local\Temp\CP2348813958968Session\CPTrustFolder2348813958968\PPTImport2348814001250\data\asimages\{D84B0CF2-8109-4772-BFC0-509F10A0E8B9}_5.png&quot;/&gt;&lt;left val=&quot;784&quot;/&gt;&lt;top val=&quot;317&quot;/&gt;&lt;width val=&quot;256&quot;/&gt;&lt;height val=&quot;231&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5&quot;/&gt;&lt;lineCharCount val=&quot;14&quot;/&gt;&lt;lineCharCount val=&quot;15&quot;/&gt;&lt;/TableIndex&gt;&lt;/ShapeTextInfo&gt;"/>
  <p:tag name="HTML_SHAPEINFO" val="&lt;ThreeDShapeInfo&gt;&lt;uuid val=&quot;{0D51DBA4-316D-4953-9C68-732E98F4FBE6}&quot;/&gt;&lt;isInvalidForFieldText val=&quot;0&quot;/&gt;&lt;Image&gt;&lt;filename val=&quot;C:\Users\delroy\AppData\Local\Temp\CP2348813958968Session\CPTrustFolder2348813958968\PPTImport2348814001250\data\asimages\{0D51DBA4-316D-4953-9C68-732E98F4FBE6}_5.png&quot;/&gt;&lt;left val=&quot;482&quot;/&gt;&lt;top val=&quot;300&quot;/&gt;&lt;width val=&quot;232&quot;/&gt;&lt;height val=&quot;109&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INFO" val="&lt;ThreeDShapeInfo&gt;&lt;uuid val=&quot;{1944CF50-2CE8-4240-A7FD-7ACEDD126EA0}&quot;/&gt;&lt;isInvalidForFieldText val=&quot;0&quot;/&gt;&lt;Image&gt;&lt;filename val=&quot;C:\Users\delroy\AppData\Local\Temp\CP2348813958968Session\CPTrustFolder2348813958968\PPTImport2348814001250\data\asimages\{1944CF50-2CE8-4240-A7FD-7ACEDD126EA0}_5.png&quot;/&gt;&lt;left val=&quot;230&quot;/&gt;&lt;top val=&quot;286&quot;/&gt;&lt;width val=&quot;237&quot;/&gt;&lt;height val=&quot;208&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37&quot;/&gt;&lt;lineCharCount val=&quot;2&quot;/&gt;&lt;lineCharCount val=&quot;20&quot;/&gt;&lt;lineCharCount val=&quot;22&quot;/&gt;&lt;lineCharCount val=&quot;1&quot;/&gt;&lt;lineCharCount val=&quot;38&quot;/&gt;&lt;lineCharCount val=&quot;1&quot;/&gt;&lt;lineCharCount val=&quot;32&quot;/&gt;&lt;lineCharCount val=&quot;23&quot;/&gt;&lt;lineCharCount val=&quot;23&quot;/&gt;&lt;lineCharCount val=&quot;1&quot;/&gt;&lt;lineCharCount val=&quot;18&quot;/&gt;&lt;lineCharCount val=&quot;1&quot;/&gt;&lt;/TableIndex&gt;&lt;/ShapeTextInfo&gt;"/>
  <p:tag name="HTML_SHAPEINFO" val="&lt;ThreeDShapeInfo&gt;&lt;uuid val=&quot;{65211BA7-8BEF-4BDC-8C78-90B6C5E66BA3}&quot;/&gt;&lt;isInvalidForFieldText val=&quot;0&quot;/&gt;&lt;Image&gt;&lt;filename val=&quot;C:\Users\delroy\AppData\Local\Temp\CP2348813958968Session\CPTrustFolder2348813958968\PPTImport2348814001250\data\asimages\{65211BA7-8BEF-4BDC-8C78-90B6C5E66BA3}_6.png&quot;/&gt;&lt;left val=&quot;636&quot;/&gt;&lt;top val=&quot;261&quot;/&gt;&lt;width val=&quot;517&quot;/&gt;&lt;height val=&quot;397&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2&quot;/&gt;&lt;lineCharCount val=&quot;24&quot;/&gt;&lt;/TableIndex&gt;&lt;/ShapeTextInfo&gt;"/>
  <p:tag name="HTML_SHAPEINFO" val="&lt;ThreeDShapeInfo&gt;&lt;uuid val=&quot;{719F3C40-CFE5-40B6-A655-6C148E788319}&quot;/&gt;&lt;isInvalidForFieldText val=&quot;0&quot;/&gt;&lt;Image&gt;&lt;filename val=&quot;C:\Users\delroy\AppData\Local\Temp\CP2348813958968Session\CPTrustFolder2348813958968\PPTImport2348814001250\data\asimages\{719F3C40-CFE5-40B6-A655-6C148E788319}_6.png&quot;/&gt;&lt;left val=&quot;232&quot;/&gt;&lt;top val=&quot;100&quot;/&gt;&lt;width val=&quot;814&quot;/&gt;&lt;height val=&quot;126&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INFO" val="&lt;ThreeDShapeInfo&gt;&lt;uuid val=&quot;{E30F8D2B-1680-4C55-B211-E64CDA04C372}&quot;/&gt;&lt;isInvalidForFieldText val=&quot;0&quot;/&gt;&lt;Image&gt;&lt;filename val=&quot;C:\Users\delroy\AppData\Local\Temp\CP2348813958968Session\CPTrustFolder2348813958968\PPTImport2348814001250\data\asimages\{E30F8D2B-1680-4C55-B211-E64CDA04C372}_6.png&quot;/&gt;&lt;left val=&quot;160&quot;/&gt;&lt;top val=&quot;282&quot;/&gt;&lt;width val=&quot;303&quot;/&gt;&lt;height val=&quot;272&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230</TotalTime>
  <Words>894</Words>
  <Application>Microsoft Office PowerPoint</Application>
  <PresentationFormat>Widescreen</PresentationFormat>
  <Paragraphs>74</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Consolas</vt:lpstr>
      <vt:lpstr>Gill Sans MT</vt:lpstr>
      <vt:lpstr>Parcel</vt:lpstr>
      <vt:lpstr>operator=</vt:lpstr>
      <vt:lpstr>Assignment operator vs. Copy Constructor</vt:lpstr>
      <vt:lpstr>Simple object Copy The compiler-created operator=</vt:lpstr>
      <vt:lpstr>Simple object Copy The compiler-created operator=</vt:lpstr>
      <vt:lpstr>Copy Error</vt:lpstr>
      <vt:lpstr>Overriding the copy constructor Copying a Complex Object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Assignment</dc:title>
  <dc:creator>Delroy Brinkerhoff</dc:creator>
  <cp:lastModifiedBy>delroy</cp:lastModifiedBy>
  <cp:revision>12</cp:revision>
  <dcterms:created xsi:type="dcterms:W3CDTF">2016-07-13T22:03:45Z</dcterms:created>
  <dcterms:modified xsi:type="dcterms:W3CDTF">2024-08-21T19:39:50Z</dcterms:modified>
</cp:coreProperties>
</file>