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heme/theme2.xml" ContentType="application/vnd.openxmlformats-officedocument.them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notesSlides/notesSlide1.xml" ContentType="application/vnd.openxmlformats-officedocument.presentationml.notesSlide+xml"/>
  <Override PartName="/ppt/tags/tag31.xml" ContentType="application/vnd.openxmlformats-officedocument.presentationml.tags+xml"/>
  <Override PartName="/ppt/tags/tag32.xml" ContentType="application/vnd.openxmlformats-officedocument.presentationml.tags+xml"/>
  <Override PartName="/ppt/notesSlides/notesSlide2.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notesSlides/notesSlide3.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notesSlides/notesSlide4.xml" ContentType="application/vnd.openxmlformats-officedocument.presentationml.notesSlide+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notesSlides/notesSlide5.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6.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6" r:id="rId2"/>
    <p:sldId id="258" r:id="rId3"/>
    <p:sldId id="259" r:id="rId4"/>
    <p:sldId id="263"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C98F37-C6B4-4B14-8052-F3D19E8F87BB}" type="datetimeFigureOut">
              <a:rPr lang="en-US" smtClean="0"/>
              <a:t>9/24/2024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1E16FF-AF10-4F16-BE49-9762C10BD124}" type="slidenum">
              <a:rPr lang="en-US" smtClean="0"/>
              <a:t>‹#›</a:t>
            </a:fld>
            <a:endParaRPr lang="en-US"/>
          </a:p>
        </p:txBody>
      </p:sp>
    </p:spTree>
    <p:extLst>
      <p:ext uri="{BB962C8B-B14F-4D97-AF65-F5344CB8AC3E}">
        <p14:creationId xmlns:p14="http://schemas.microsoft.com/office/powerpoint/2010/main" val="32961415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For simplicity, the previous examples based on the Person class relied on an identification number to distinguish between two instances. However, most programs using a Person class expect the class to support the person’s name as a string. This video presents two versions of the Person class. Although each includes a C-string member variable for the name, one version defines the name as a character array, while the other defines it as a character pointer.</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To keep the video manageable, the example only focuses on the copy constructor and copy operator. Students are encouraged to see the text for more detail.</a:t>
            </a:r>
          </a:p>
          <a:p>
            <a:endParaRPr lang="en-US" dirty="0"/>
          </a:p>
        </p:txBody>
      </p:sp>
      <p:sp>
        <p:nvSpPr>
          <p:cNvPr id="4" name="Slide Number Placeholder 3"/>
          <p:cNvSpPr>
            <a:spLocks noGrp="1"/>
          </p:cNvSpPr>
          <p:nvPr>
            <p:ph type="sldNum" sz="quarter" idx="5"/>
          </p:nvPr>
        </p:nvSpPr>
        <p:spPr/>
        <p:txBody>
          <a:bodyPr/>
          <a:lstStyle/>
          <a:p>
            <a:fld id="{411E16FF-AF10-4F16-BE49-9762C10BD124}" type="slidenum">
              <a:rPr lang="en-US" smtClean="0"/>
              <a:t>1</a:t>
            </a:fld>
            <a:endParaRPr lang="en-US"/>
          </a:p>
        </p:txBody>
      </p:sp>
    </p:spTree>
    <p:extLst>
      <p:ext uri="{BB962C8B-B14F-4D97-AF65-F5344CB8AC3E}">
        <p14:creationId xmlns:p14="http://schemas.microsoft.com/office/powerpoint/2010/main" val="2346974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first version defines the person’s name as a character array with a fixed length of 100, sufficient to save a name with 99 characters plus the null termination character. While this length is likely sufficient for the class’s intended use, it also wastes considerable memory. The class specification initializes all data members, leaving nothing for the default constructor to do.</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class specification includes four functions, three constructors, and the overloaded assignment operator. Although the default constructor’s body is empty, it’s still necessary because the compiler doesn’t automatically create a default once programmers specify one or more parameterized constructors. The simple default illustrated here “gives client programs permission” to create an “empty” object, initialized with the values shown in the class specification.</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It’s worth exploring the second constructor’s initializer list. The initialization of the “weight” and “height” members follows the syntax demonstrated numerous times since its introduction. However, the program can’t initialize the “name” member the same way. The first two initializer list elements behave like a “normal” (non-overloaded) assignment operation, which doesn’t copy C-strings. Therefore, the function’s body has one statement: a call to the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strcpy</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function that copies the parameter “n” to the member “name.”</a:t>
            </a:r>
          </a:p>
          <a:p>
            <a:endParaRPr lang="en-US" dirty="0"/>
          </a:p>
        </p:txBody>
      </p:sp>
      <p:sp>
        <p:nvSpPr>
          <p:cNvPr id="4" name="Slide Number Placeholder 3"/>
          <p:cNvSpPr>
            <a:spLocks noGrp="1"/>
          </p:cNvSpPr>
          <p:nvPr>
            <p:ph type="sldNum" sz="quarter" idx="5"/>
          </p:nvPr>
        </p:nvSpPr>
        <p:spPr/>
        <p:txBody>
          <a:bodyPr/>
          <a:lstStyle/>
          <a:p>
            <a:fld id="{411E16FF-AF10-4F16-BE49-9762C10BD124}" type="slidenum">
              <a:rPr lang="en-US" smtClean="0"/>
              <a:t>2</a:t>
            </a:fld>
            <a:endParaRPr lang="en-US"/>
          </a:p>
        </p:txBody>
      </p:sp>
    </p:spTree>
    <p:extLst>
      <p:ext uri="{BB962C8B-B14F-4D97-AF65-F5344CB8AC3E}">
        <p14:creationId xmlns:p14="http://schemas.microsoft.com/office/powerpoint/2010/main" val="37587151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second version defines the person’s name as a character pointer. Memory to store the name is allocated dynamically on the heap. While the approach saves memory, it does so at the expense of more complicated operations and the potential for creating a memory leak. The class specification initializes the member variables, but a default constructor is still necessary. The “name” initializer may seem daunting, and while we can move it to the function’s body, breaking it into smaller statements, we can understand it by starting at its center and working outwards.</a:t>
            </a:r>
          </a:p>
          <a:p>
            <a:endParaRPr lang="en-US" dirty="0"/>
          </a:p>
        </p:txBody>
      </p:sp>
      <p:sp>
        <p:nvSpPr>
          <p:cNvPr id="4" name="Slide Number Placeholder 3"/>
          <p:cNvSpPr>
            <a:spLocks noGrp="1"/>
          </p:cNvSpPr>
          <p:nvPr>
            <p:ph type="sldNum" sz="quarter" idx="5"/>
          </p:nvPr>
        </p:nvSpPr>
        <p:spPr/>
        <p:txBody>
          <a:bodyPr/>
          <a:lstStyle/>
          <a:p>
            <a:fld id="{411E16FF-AF10-4F16-BE49-9762C10BD124}" type="slidenum">
              <a:rPr lang="en-US" smtClean="0"/>
              <a:t>3</a:t>
            </a:fld>
            <a:endParaRPr lang="en-US"/>
          </a:p>
        </p:txBody>
      </p:sp>
    </p:spTree>
    <p:extLst>
      <p:ext uri="{BB962C8B-B14F-4D97-AF65-F5344CB8AC3E}">
        <p14:creationId xmlns:p14="http://schemas.microsoft.com/office/powerpoint/2010/main" val="8532807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“name” initializer is a large expression. Expressions are recursive structures, meaning that programs can form large expressions from small ones. We can understand the “name” initializer expression by examining the sub-expressions in evaluation order.</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strlen</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function counts the characters in “n,” one of the function’s parameters, and adds one, making room for the null termination character.</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“new” operator allocates memory on the heap for the C-string array and returns its address.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strcpy</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function copies “n” to the newly allocated heap memory. As a convenience,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strcpy</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returns a pointer to its first parameter, the heap memory in this expression, allowing the program to treat the function call as an expression.</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“name” initializer behaves like the non-overloaded assignment operator, assigning the address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strcpy</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returns to “name.”</a:t>
            </a:r>
          </a:p>
          <a:p>
            <a:endParaRPr lang="en-US" dirty="0"/>
          </a:p>
        </p:txBody>
      </p:sp>
      <p:sp>
        <p:nvSpPr>
          <p:cNvPr id="4" name="Slide Number Placeholder 3"/>
          <p:cNvSpPr>
            <a:spLocks noGrp="1"/>
          </p:cNvSpPr>
          <p:nvPr>
            <p:ph type="sldNum" sz="quarter" idx="5"/>
          </p:nvPr>
        </p:nvSpPr>
        <p:spPr/>
        <p:txBody>
          <a:bodyPr/>
          <a:lstStyle/>
          <a:p>
            <a:fld id="{411E16FF-AF10-4F16-BE49-9762C10BD124}" type="slidenum">
              <a:rPr lang="en-US" smtClean="0"/>
              <a:t>4</a:t>
            </a:fld>
            <a:endParaRPr lang="en-US"/>
          </a:p>
        </p:txBody>
      </p:sp>
    </p:spTree>
    <p:extLst>
      <p:ext uri="{BB962C8B-B14F-4D97-AF65-F5344CB8AC3E}">
        <p14:creationId xmlns:p14="http://schemas.microsoft.com/office/powerpoint/2010/main" val="39428744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array version of the copy constructor is straightforward, following the pattern described previously. The function can copy the complete object with a single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memcpy</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function call or member-by-member with individual assignment operations.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pointer version is more complex and sensitive to the statement order than the array version. Nevertheless, we can still use the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memcpy</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function or member-by-member copy with the pointer version. Either way, the statements allocating dynamic memory and copying “name” from the existing to the new object are necessary. Furthermore, if the constructor uses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memcpy</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it must call the function before allocating and copying “name;” otherwise, </a:t>
            </a:r>
            <a:r>
              <a:rPr lang="en-US" sz="1800" kern="100" dirty="0" err="1">
                <a:effectLst/>
                <a:latin typeface="Calibri" panose="020F0502020204030204" pitchFamily="34" charset="0"/>
                <a:ea typeface="Times New Roman" panose="02020603050405020304" pitchFamily="18" charset="0"/>
                <a:cs typeface="Times New Roman" panose="02020603050405020304" pitchFamily="18" charset="0"/>
              </a:rPr>
              <a:t>memcpy</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overwrites the just-saved address.</a:t>
            </a:r>
          </a:p>
          <a:p>
            <a:endParaRPr lang="en-US" dirty="0"/>
          </a:p>
        </p:txBody>
      </p:sp>
      <p:sp>
        <p:nvSpPr>
          <p:cNvPr id="4" name="Slide Number Placeholder 3"/>
          <p:cNvSpPr>
            <a:spLocks noGrp="1"/>
          </p:cNvSpPr>
          <p:nvPr>
            <p:ph type="sldNum" sz="quarter" idx="5"/>
          </p:nvPr>
        </p:nvSpPr>
        <p:spPr/>
        <p:txBody>
          <a:bodyPr/>
          <a:lstStyle/>
          <a:p>
            <a:fld id="{411E16FF-AF10-4F16-BE49-9762C10BD124}" type="slidenum">
              <a:rPr lang="en-US" smtClean="0"/>
              <a:t>5</a:t>
            </a:fld>
            <a:endParaRPr lang="en-US"/>
          </a:p>
        </p:txBody>
      </p:sp>
    </p:spTree>
    <p:extLst>
      <p:ext uri="{BB962C8B-B14F-4D97-AF65-F5344CB8AC3E}">
        <p14:creationId xmlns:p14="http://schemas.microsoft.com/office/powerpoint/2010/main" val="21704573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middle part of both assignment operator functions is the same as their corresponding copy constructors, simplifying their description. Assignment operators have two additional tasks, which are the same in both versions.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First, they must check for self-assignment, a statement attempting to assign an object to itself. If the function detects this situation, it returns early without performing any additional copy operations.</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Assignment operators return a reference to their left-hand operand, the object bound to the function call, which allows chaining the operator. Member functions access their binding object with the “this” pointer, but the return value is not a pointer, so the function must dereference “this.”</a:t>
            </a:r>
          </a:p>
          <a:p>
            <a:endParaRPr lang="en-US" dirty="0"/>
          </a:p>
        </p:txBody>
      </p:sp>
      <p:sp>
        <p:nvSpPr>
          <p:cNvPr id="4" name="Slide Number Placeholder 3"/>
          <p:cNvSpPr>
            <a:spLocks noGrp="1"/>
          </p:cNvSpPr>
          <p:nvPr>
            <p:ph type="sldNum" sz="quarter" idx="5"/>
          </p:nvPr>
        </p:nvSpPr>
        <p:spPr/>
        <p:txBody>
          <a:bodyPr/>
          <a:lstStyle/>
          <a:p>
            <a:fld id="{411E16FF-AF10-4F16-BE49-9762C10BD124}" type="slidenum">
              <a:rPr lang="en-US" smtClean="0"/>
              <a:t>6</a:t>
            </a:fld>
            <a:endParaRPr lang="en-US"/>
          </a:p>
        </p:txBody>
      </p:sp>
    </p:spTree>
    <p:extLst>
      <p:ext uri="{BB962C8B-B14F-4D97-AF65-F5344CB8AC3E}">
        <p14:creationId xmlns:p14="http://schemas.microsoft.com/office/powerpoint/2010/main" val="29264678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Interestingly, how the “Person” class implements the “name” attribute doesn’t affect how client programs use it, demonstrating a significant object-oriented principle: classes should hide their implementation from client code. Hiding their implementation helps classes maintain a stable public interface.</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Both examples begin by creating a “Persson” object, “p1,” using an appropriate constructor. It’s easy to see that the first copy operation calls the copy constructor. However, the second operation </a:t>
            </a:r>
            <a:r>
              <a:rPr lang="en-US" sz="1800" i="1" kern="100" dirty="0">
                <a:effectLst/>
                <a:latin typeface="Calibri" panose="020F0502020204030204" pitchFamily="34" charset="0"/>
                <a:ea typeface="Times New Roman" panose="02020603050405020304" pitchFamily="18" charset="0"/>
                <a:cs typeface="Times New Roman" panose="02020603050405020304" pitchFamily="18" charset="0"/>
              </a:rPr>
              <a:t>looks</a:t>
            </a: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 like it’s calling the assignment operator. However, it’s creating a new object and initializing it with data copied from an existing object, which is the task of a copy constructor.</a:t>
            </a:r>
          </a:p>
          <a:p>
            <a:pPr marL="0" marR="0">
              <a:lnSpc>
                <a:spcPct val="107000"/>
              </a:lnSpc>
              <a:spcBef>
                <a:spcPts val="0"/>
              </a:spcBef>
              <a:spcAft>
                <a:spcPts val="80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The assignment operator demonstration breaks the second copy constructor example into two statements. The first statement creates a new “Person” object with the “empty” default constructor but initialized with the values stated in the class specification. The second statement copies an existing object, “p1,” to a second object, “p2.”</a:t>
            </a:r>
          </a:p>
          <a:p>
            <a:endParaRPr lang="en-US" dirty="0"/>
          </a:p>
        </p:txBody>
      </p:sp>
      <p:sp>
        <p:nvSpPr>
          <p:cNvPr id="4" name="Slide Number Placeholder 3"/>
          <p:cNvSpPr>
            <a:spLocks noGrp="1"/>
          </p:cNvSpPr>
          <p:nvPr>
            <p:ph type="sldNum" sz="quarter" idx="5"/>
          </p:nvPr>
        </p:nvSpPr>
        <p:spPr/>
        <p:txBody>
          <a:bodyPr/>
          <a:lstStyle/>
          <a:p>
            <a:fld id="{411E16FF-AF10-4F16-BE49-9762C10BD124}" type="slidenum">
              <a:rPr lang="en-US" smtClean="0"/>
              <a:t>7</a:t>
            </a:fld>
            <a:endParaRPr lang="en-US"/>
          </a:p>
        </p:txBody>
      </p:sp>
    </p:spTree>
    <p:extLst>
      <p:ext uri="{BB962C8B-B14F-4D97-AF65-F5344CB8AC3E}">
        <p14:creationId xmlns:p14="http://schemas.microsoft.com/office/powerpoint/2010/main" val="11176642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6" Type="http://schemas.openxmlformats.org/officeDocument/2006/relationships/slideMaster" Target="../slideMasters/slideMaster1.xml"/><Relationship Id="rId5" Type="http://schemas.openxmlformats.org/officeDocument/2006/relationships/tags" Target="../tags/tag10.xml"/><Relationship Id="rId4" Type="http://schemas.openxmlformats.org/officeDocument/2006/relationships/tags" Target="../tags/tag9.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slideMaster" Target="../slideMasters/slideMaster1.xml"/><Relationship Id="rId5" Type="http://schemas.openxmlformats.org/officeDocument/2006/relationships/tags" Target="../tags/tag15.xml"/><Relationship Id="rId4" Type="http://schemas.openxmlformats.org/officeDocument/2006/relationships/tags" Target="../tags/tag1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23.xml"/><Relationship Id="rId3" Type="http://schemas.openxmlformats.org/officeDocument/2006/relationships/tags" Target="../tags/tag18.xml"/><Relationship Id="rId7" Type="http://schemas.openxmlformats.org/officeDocument/2006/relationships/tags" Target="../tags/tag22.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tags" Target="../tags/tag21.xml"/><Relationship Id="rId5" Type="http://schemas.openxmlformats.org/officeDocument/2006/relationships/tags" Target="../tags/tag20.xml"/><Relationship Id="rId4" Type="http://schemas.openxmlformats.org/officeDocument/2006/relationships/tags" Target="../tags/tag19.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slideMaster" Target="../slideMasters/slideMaster1.xml"/><Relationship Id="rId4" Type="http://schemas.openxmlformats.org/officeDocument/2006/relationships/tags" Target="../tags/tag2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custDataLst>
              <p:tags r:id="rId2"/>
            </p:custDataLst>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9/24/2024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0298180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9/24/2024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13335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0FB4B4-2185-4162-9846-7C5876CD7D32}" type="datetimeFigureOut">
              <a:rPr lang="en-US" smtClean="0"/>
              <a:t>9/24/2024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421850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Content Placeholder 2"/>
          <p:cNvSpPr>
            <a:spLocks noGrp="1"/>
          </p:cNvSpPr>
          <p:nvPr>
            <p:ph idx="1"/>
            <p:custDataLst>
              <p:tags r:id="rId2"/>
            </p:custDataLst>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custDataLst>
              <p:tags r:id="rId3"/>
            </p:custDataLst>
          </p:nvPr>
        </p:nvSpPr>
        <p:spPr/>
        <p:txBody>
          <a:bodyPr/>
          <a:lstStyle/>
          <a:p>
            <a:fld id="{B40FB4B4-2185-4162-9846-7C5876CD7D32}" type="datetimeFigureOut">
              <a:rPr lang="en-US" smtClean="0"/>
              <a:t>9/24/2024</a:t>
            </a:fld>
            <a:endParaRPr lang="en-US" dirty="0"/>
          </a:p>
        </p:txBody>
      </p:sp>
      <p:sp>
        <p:nvSpPr>
          <p:cNvPr id="8" name="Footer Placeholder 7"/>
          <p:cNvSpPr>
            <a:spLocks noGrp="1"/>
          </p:cNvSpPr>
          <p:nvPr>
            <p:ph type="ftr" sz="quarter" idx="11"/>
            <p:custDataLst>
              <p:tags r:id="rId4"/>
            </p:custDataLst>
          </p:nvPr>
        </p:nvSpPr>
        <p:spPr/>
        <p:txBody>
          <a:bodyPr/>
          <a:lstStyle/>
          <a:p>
            <a:endParaRPr lang="en-US" dirty="0"/>
          </a:p>
        </p:txBody>
      </p:sp>
      <p:sp>
        <p:nvSpPr>
          <p:cNvPr id="9" name="Slide Number Placeholder 8"/>
          <p:cNvSpPr>
            <a:spLocks noGrp="1"/>
          </p:cNvSpPr>
          <p:nvPr>
            <p:ph type="sldNum" sz="quarter" idx="12"/>
            <p:custDataLst>
              <p:tags r:id="rId5"/>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86304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B40FB4B4-2185-4162-9846-7C5876CD7D32}" type="datetimeFigureOut">
              <a:rPr lang="en-US" smtClean="0"/>
              <a:t>9/24/2024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94196239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B40FB4B4-2185-4162-9846-7C5876CD7D32}" type="datetimeFigureOut">
              <a:rPr lang="en-US" smtClean="0"/>
              <a:t>9/24/2024</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9242365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custDataLst>
              <p:tags r:id="rId1"/>
            </p:custDataLst>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custDataLst>
              <p:tags r:id="rId2"/>
            </p:custDataLst>
          </p:nvPr>
        </p:nvSpPr>
        <p:spPr>
          <a:xfrm>
            <a:off x="1583436" y="3143250"/>
            <a:ext cx="4270248"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custDataLst>
              <p:tags r:id="rId3"/>
            </p:custDataLst>
          </p:nvPr>
        </p:nvSpPr>
        <p:spPr>
          <a:xfrm>
            <a:off x="6338316" y="3143250"/>
            <a:ext cx="4253484"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custDataLst>
              <p:tags r:id="rId4"/>
            </p:custDataLst>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7" name="Date Placeholder 6"/>
          <p:cNvSpPr>
            <a:spLocks noGrp="1"/>
          </p:cNvSpPr>
          <p:nvPr>
            <p:ph type="dt" sz="half" idx="10"/>
            <p:custDataLst>
              <p:tags r:id="rId5"/>
            </p:custDataLst>
          </p:nvPr>
        </p:nvSpPr>
        <p:spPr/>
        <p:txBody>
          <a:bodyPr/>
          <a:lstStyle/>
          <a:p>
            <a:fld id="{B40FB4B4-2185-4162-9846-7C5876CD7D32}" type="datetimeFigureOut">
              <a:rPr lang="en-US" smtClean="0"/>
              <a:t>9/24/2024</a:t>
            </a:fld>
            <a:endParaRPr lang="en-US" dirty="0"/>
          </a:p>
        </p:txBody>
      </p:sp>
      <p:sp>
        <p:nvSpPr>
          <p:cNvPr id="8" name="Footer Placeholder 7"/>
          <p:cNvSpPr>
            <a:spLocks noGrp="1"/>
          </p:cNvSpPr>
          <p:nvPr>
            <p:ph type="ftr" sz="quarter" idx="11"/>
            <p:custDataLst>
              <p:tags r:id="rId6"/>
            </p:custDataLst>
          </p:nvPr>
        </p:nvSpPr>
        <p:spPr/>
        <p:txBody>
          <a:bodyPr/>
          <a:lstStyle/>
          <a:p>
            <a:endParaRPr lang="en-US" dirty="0"/>
          </a:p>
        </p:txBody>
      </p:sp>
      <p:sp>
        <p:nvSpPr>
          <p:cNvPr id="9" name="Slide Number Placeholder 8"/>
          <p:cNvSpPr>
            <a:spLocks noGrp="1"/>
          </p:cNvSpPr>
          <p:nvPr>
            <p:ph type="sldNum" sz="quarter" idx="12"/>
            <p:custDataLst>
              <p:tags r:id="rId7"/>
            </p:custDataLst>
          </p:nvPr>
        </p:nvSpPr>
        <p:spPr/>
        <p:txBody>
          <a:bodyPr/>
          <a:lstStyle/>
          <a:p>
            <a:fld id="{BD0C1318-927F-4BC9-B599-DD0BEB3764AB}" type="slidenum">
              <a:rPr lang="en-US" smtClean="0"/>
              <a:t>‹#›</a:t>
            </a:fld>
            <a:endParaRPr lang="en-US" dirty="0"/>
          </a:p>
        </p:txBody>
      </p:sp>
      <p:sp>
        <p:nvSpPr>
          <p:cNvPr id="10" name="Title 9"/>
          <p:cNvSpPr>
            <a:spLocks noGrp="1"/>
          </p:cNvSpPr>
          <p:nvPr>
            <p:ph type="title"/>
            <p:custDataLst>
              <p:tags r:id="rId8"/>
            </p:custDataLst>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345136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a:t>Click to edit Master title style</a:t>
            </a:r>
            <a:endParaRPr lang="en-US" dirty="0"/>
          </a:p>
        </p:txBody>
      </p:sp>
      <p:sp>
        <p:nvSpPr>
          <p:cNvPr id="3" name="Date Placeholder 2"/>
          <p:cNvSpPr>
            <a:spLocks noGrp="1"/>
          </p:cNvSpPr>
          <p:nvPr>
            <p:ph type="dt" sz="half" idx="10"/>
            <p:custDataLst>
              <p:tags r:id="rId2"/>
            </p:custDataLst>
          </p:nvPr>
        </p:nvSpPr>
        <p:spPr/>
        <p:txBody>
          <a:bodyPr/>
          <a:lstStyle/>
          <a:p>
            <a:fld id="{B40FB4B4-2185-4162-9846-7C5876CD7D32}" type="datetimeFigureOut">
              <a:rPr lang="en-US" smtClean="0"/>
              <a:t>9/24/2024</a:t>
            </a:fld>
            <a:endParaRPr lang="en-US" dirty="0"/>
          </a:p>
        </p:txBody>
      </p:sp>
      <p:sp>
        <p:nvSpPr>
          <p:cNvPr id="4" name="Footer Placeholder 3"/>
          <p:cNvSpPr>
            <a:spLocks noGrp="1"/>
          </p:cNvSpPr>
          <p:nvPr>
            <p:ph type="ftr" sz="quarter" idx="11"/>
            <p:custDataLst>
              <p:tags r:id="rId3"/>
            </p:custDataLst>
          </p:nvPr>
        </p:nvSpPr>
        <p:spPr/>
        <p:txBody>
          <a:bodyPr/>
          <a:lstStyle/>
          <a:p>
            <a:endParaRPr lang="en-US" dirty="0"/>
          </a:p>
        </p:txBody>
      </p:sp>
      <p:sp>
        <p:nvSpPr>
          <p:cNvPr id="5" name="Slide Number Placeholder 4"/>
          <p:cNvSpPr>
            <a:spLocks noGrp="1"/>
          </p:cNvSpPr>
          <p:nvPr>
            <p:ph type="sldNum" sz="quarter" idx="12"/>
            <p:custDataLst>
              <p:tags r:id="rId4"/>
            </p:custDataLst>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3211829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0FB4B4-2185-4162-9846-7C5876CD7D32}" type="datetimeFigureOut">
              <a:rPr lang="en-US" smtClean="0"/>
              <a:t>9/24/2024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690903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9" name="Date Placeholder 8"/>
          <p:cNvSpPr>
            <a:spLocks noGrp="1"/>
          </p:cNvSpPr>
          <p:nvPr>
            <p:ph type="dt" sz="half" idx="10"/>
          </p:nvPr>
        </p:nvSpPr>
        <p:spPr/>
        <p:txBody>
          <a:bodyPr/>
          <a:lstStyle/>
          <a:p>
            <a:fld id="{B40FB4B4-2185-4162-9846-7C5876CD7D32}" type="datetimeFigureOut">
              <a:rPr lang="en-US" smtClean="0"/>
              <a:t>9/24/2024</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2296919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B40FB4B4-2185-4162-9846-7C5876CD7D32}" type="datetimeFigureOut">
              <a:rPr lang="en-US" smtClean="0"/>
              <a:t>9/24/2024</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BD0C1318-927F-4BC9-B599-DD0BEB3764AB}" type="slidenum">
              <a:rPr lang="en-US" smtClean="0"/>
              <a:t>‹#›</a:t>
            </a:fld>
            <a:endParaRPr lang="en-US" dirty="0"/>
          </a:p>
        </p:txBody>
      </p:sp>
    </p:spTree>
    <p:extLst>
      <p:ext uri="{BB962C8B-B14F-4D97-AF65-F5344CB8AC3E}">
        <p14:creationId xmlns:p14="http://schemas.microsoft.com/office/powerpoint/2010/main" val="10598021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5.xml"/><Relationship Id="rId2" Type="http://schemas.openxmlformats.org/officeDocument/2006/relationships/slideLayout" Target="../slideLayouts/slideLayout2.xml"/><Relationship Id="rId16" Type="http://schemas.openxmlformats.org/officeDocument/2006/relationships/tags" Target="../tags/tag4.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custDataLst>
              <p:tags r:id="rId13"/>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custDataLst>
              <p:tags r:id="rId14"/>
            </p:custDataLst>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custDataLst>
              <p:tags r:id="rId15"/>
            </p:custDataLst>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B40FB4B4-2185-4162-9846-7C5876CD7D32}" type="datetimeFigureOut">
              <a:rPr lang="en-US" smtClean="0"/>
              <a:t>9/24/2024</a:t>
            </a:fld>
            <a:endParaRPr lang="en-US" dirty="0"/>
          </a:p>
        </p:txBody>
      </p:sp>
      <p:sp>
        <p:nvSpPr>
          <p:cNvPr id="5" name="Footer Placeholder 4"/>
          <p:cNvSpPr>
            <a:spLocks noGrp="1"/>
          </p:cNvSpPr>
          <p:nvPr>
            <p:ph type="ftr" sz="quarter" idx="3"/>
            <p:custDataLst>
              <p:tags r:id="rId16"/>
            </p:custDataLst>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custDataLst>
              <p:tags r:id="rId17"/>
            </p:custDataLst>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BD0C1318-927F-4BC9-B599-DD0BEB3764AB}" type="slidenum">
              <a:rPr lang="en-US" smtClean="0"/>
              <a:t>‹#›</a:t>
            </a:fld>
            <a:endParaRPr lang="en-US" dirty="0"/>
          </a:p>
        </p:txBody>
      </p:sp>
    </p:spTree>
    <p:extLst>
      <p:ext uri="{BB962C8B-B14F-4D97-AF65-F5344CB8AC3E}">
        <p14:creationId xmlns:p14="http://schemas.microsoft.com/office/powerpoint/2010/main" val="2545246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2.xml"/><Relationship Id="rId1" Type="http://schemas.openxmlformats.org/officeDocument/2006/relationships/tags" Target="../tags/tag31.xml"/><Relationship Id="rId4"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6.xml"/><Relationship Id="rId1" Type="http://schemas.openxmlformats.org/officeDocument/2006/relationships/tags" Target="../tags/tag35.xml"/><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tags" Target="../tags/tag39.xml"/><Relationship Id="rId7" Type="http://schemas.openxmlformats.org/officeDocument/2006/relationships/notesSlide" Target="../notesSlides/notesSlide5.xm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slideLayout" Target="../slideLayouts/slideLayout5.xml"/><Relationship Id="rId5" Type="http://schemas.openxmlformats.org/officeDocument/2006/relationships/tags" Target="../tags/tag41.xml"/><Relationship Id="rId4" Type="http://schemas.openxmlformats.org/officeDocument/2006/relationships/tags" Target="../tags/tag40.xml"/></Relationships>
</file>

<file path=ppt/slides/_rels/slide6.xml.rels><?xml version="1.0" encoding="UTF-8" standalone="yes"?>
<Relationships xmlns="http://schemas.openxmlformats.org/package/2006/relationships"><Relationship Id="rId3" Type="http://schemas.openxmlformats.org/officeDocument/2006/relationships/tags" Target="../tags/tag44.xml"/><Relationship Id="rId7" Type="http://schemas.openxmlformats.org/officeDocument/2006/relationships/notesSlide" Target="../notesSlides/notesSlide6.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slideLayout" Target="../slideLayouts/slideLayout5.xml"/><Relationship Id="rId5" Type="http://schemas.openxmlformats.org/officeDocument/2006/relationships/tags" Target="../tags/tag46.xml"/><Relationship Id="rId4" Type="http://schemas.openxmlformats.org/officeDocument/2006/relationships/tags" Target="../tags/tag45.xml"/></Relationships>
</file>

<file path=ppt/slides/_rels/slide7.xml.rels><?xml version="1.0" encoding="UTF-8" standalone="yes"?>
<Relationships xmlns="http://schemas.openxmlformats.org/package/2006/relationships"><Relationship Id="rId3" Type="http://schemas.openxmlformats.org/officeDocument/2006/relationships/tags" Target="../tags/tag49.xml"/><Relationship Id="rId7" Type="http://schemas.openxmlformats.org/officeDocument/2006/relationships/notesSlide" Target="../notesSlides/notesSlide7.xml"/><Relationship Id="rId2" Type="http://schemas.openxmlformats.org/officeDocument/2006/relationships/tags" Target="../tags/tag48.xml"/><Relationship Id="rId1" Type="http://schemas.openxmlformats.org/officeDocument/2006/relationships/tags" Target="../tags/tag47.xml"/><Relationship Id="rId6" Type="http://schemas.openxmlformats.org/officeDocument/2006/relationships/slideLayout" Target="../slideLayouts/slideLayout5.xml"/><Relationship Id="rId5" Type="http://schemas.openxmlformats.org/officeDocument/2006/relationships/tags" Target="../tags/tag51.xml"/><Relationship Id="rId4" Type="http://schemas.openxmlformats.org/officeDocument/2006/relationships/tags" Target="../tags/tag5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custDataLst>
              <p:tags r:id="rId1"/>
            </p:custDataLst>
          </p:nvPr>
        </p:nvSpPr>
        <p:spPr bwMode="blackWhite">
          <a:xfrm>
            <a:off x="1600200" y="2386744"/>
            <a:ext cx="8991600" cy="1645920"/>
          </a:xfrm>
          <a:prstGeom prst="rect">
            <a:avLst/>
          </a:prstGeom>
          <a:solidFill>
            <a:srgbClr val="FFFFFF"/>
          </a:solidFill>
          <a:ln w="38100" cap="sq">
            <a:solidFill>
              <a:srgbClr val="404040"/>
            </a:solidFill>
            <a:miter lim="800000"/>
          </a:ln>
        </p:spPr>
        <p:txBody>
          <a:bodyPr/>
          <a:lstStyle/>
          <a:p>
            <a:r>
              <a:rPr lang="en-US" cap="none" dirty="0"/>
              <a:t>Person.cpp</a:t>
            </a:r>
          </a:p>
        </p:txBody>
      </p:sp>
      <p:sp>
        <p:nvSpPr>
          <p:cNvPr id="3" name="Subtitle 2"/>
          <p:cNvSpPr>
            <a:spLocks noGrp="1"/>
          </p:cNvSpPr>
          <p:nvPr>
            <p:ph type="subTitle" idx="1"/>
            <p:custDataLst>
              <p:tags r:id="rId2"/>
            </p:custDataLst>
          </p:nvPr>
        </p:nvSpPr>
        <p:spPr>
          <a:xfrm>
            <a:off x="2695194" y="4352544"/>
            <a:ext cx="6801612" cy="1239894"/>
          </a:xfrm>
        </p:spPr>
        <p:txBody>
          <a:bodyPr/>
          <a:lstStyle/>
          <a:p>
            <a:r>
              <a:rPr lang="en-US" dirty="0"/>
              <a:t>Copy Constructor and Assignment Operator</a:t>
            </a:r>
          </a:p>
          <a:p>
            <a:r>
              <a:rPr lang="en-US" dirty="0"/>
              <a:t>Examples with C-Strings:  Array and Pointer</a:t>
            </a:r>
          </a:p>
        </p:txBody>
      </p:sp>
      <p:sp>
        <p:nvSpPr>
          <p:cNvPr id="4" name="TextBox 3"/>
          <p:cNvSpPr txBox="1"/>
          <p:nvPr>
            <p:custDataLst>
              <p:tags r:id="rId3"/>
            </p:custDataLst>
          </p:nvPr>
        </p:nvSpPr>
        <p:spPr>
          <a:xfrm>
            <a:off x="1600200" y="6179127"/>
            <a:ext cx="1506566" cy="276999"/>
          </a:xfrm>
          <a:prstGeom prst="rect">
            <a:avLst/>
          </a:prstGeom>
          <a:noFill/>
        </p:spPr>
        <p:txBody>
          <a:bodyPr wrap="none" rtlCol="0">
            <a:spAutoFit/>
          </a:bodyPr>
          <a:lstStyle/>
          <a:p>
            <a:r>
              <a:rPr lang="en-US" sz="1200" dirty="0"/>
              <a:t>Delroy A. Brinkerhoff</a:t>
            </a:r>
          </a:p>
        </p:txBody>
      </p:sp>
    </p:spTree>
    <p:extLst>
      <p:ext uri="{BB962C8B-B14F-4D97-AF65-F5344CB8AC3E}">
        <p14:creationId xmlns:p14="http://schemas.microsoft.com/office/powerpoint/2010/main" val="212472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29F940-932A-7BA1-9BF6-3B03ABB5FCED}"/>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cap="none" dirty="0">
                <a:latin typeface="Consolas" panose="020B0609020204030204" pitchFamily="49" charset="0"/>
              </a:rPr>
              <a:t>Person</a:t>
            </a:r>
            <a:r>
              <a:rPr lang="en-US" dirty="0"/>
              <a:t> class</a:t>
            </a:r>
            <a:br>
              <a:rPr lang="en-US" dirty="0"/>
            </a:br>
            <a:r>
              <a:rPr lang="en-US" dirty="0"/>
              <a:t>Array version</a:t>
            </a:r>
          </a:p>
        </p:txBody>
      </p:sp>
      <p:sp>
        <p:nvSpPr>
          <p:cNvPr id="3" name="TextBox 2">
            <a:extLst>
              <a:ext uri="{FF2B5EF4-FFF2-40B4-BE49-F238E27FC236}">
                <a16:creationId xmlns:a16="http://schemas.microsoft.com/office/drawing/2014/main" id="{8343BF9C-3E46-F12F-FB86-516F705F6045}"/>
              </a:ext>
            </a:extLst>
          </p:cNvPr>
          <p:cNvSpPr txBox="1"/>
          <p:nvPr>
            <p:custDataLst>
              <p:tags r:id="rId2"/>
            </p:custDataLst>
          </p:nvPr>
        </p:nvSpPr>
        <p:spPr>
          <a:xfrm>
            <a:off x="606583" y="2489703"/>
            <a:ext cx="10963746" cy="3693319"/>
          </a:xfrm>
          <a:prstGeom prst="rect">
            <a:avLst/>
          </a:prstGeom>
          <a:noFill/>
        </p:spPr>
        <p:txBody>
          <a:bodyPr wrap="square" rtlCol="0">
            <a:spAutoFit/>
          </a:bodyPr>
          <a:lstStyle/>
          <a:p>
            <a:r>
              <a:rPr lang="en-US" dirty="0">
                <a:latin typeface="Consolas" panose="020B0609020204030204" pitchFamily="49" charset="0"/>
              </a:rPr>
              <a:t>class Person</a:t>
            </a:r>
          </a:p>
          <a:p>
            <a:r>
              <a:rPr lang="en-US" dirty="0">
                <a:latin typeface="Consolas" panose="020B0609020204030204" pitchFamily="49" charset="0"/>
              </a:rPr>
              <a:t>{</a:t>
            </a:r>
          </a:p>
          <a:p>
            <a:r>
              <a:rPr lang="en-US" dirty="0">
                <a:latin typeface="Consolas" panose="020B0609020204030204" pitchFamily="49" charset="0"/>
              </a:rPr>
              <a:t>    private:</a:t>
            </a:r>
          </a:p>
          <a:p>
            <a:r>
              <a:rPr lang="en-US" dirty="0">
                <a:latin typeface="Consolas" panose="020B0609020204030204" pitchFamily="49" charset="0"/>
              </a:rPr>
              <a:t>        char    name[100] = "";</a:t>
            </a:r>
          </a:p>
          <a:p>
            <a:r>
              <a:rPr lang="en-US" dirty="0">
                <a:latin typeface="Consolas" panose="020B0609020204030204" pitchFamily="49" charset="0"/>
              </a:rPr>
              <a:t>        int     weight = 0;</a:t>
            </a:r>
          </a:p>
          <a:p>
            <a:r>
              <a:rPr lang="en-US" dirty="0">
                <a:latin typeface="Consolas" panose="020B0609020204030204" pitchFamily="49" charset="0"/>
              </a:rPr>
              <a:t>        double  height = 0;</a:t>
            </a:r>
          </a:p>
          <a:p>
            <a:endParaRPr lang="en-US" dirty="0">
              <a:latin typeface="Consolas" panose="020B0609020204030204" pitchFamily="49" charset="0"/>
            </a:endParaRPr>
          </a:p>
          <a:p>
            <a:r>
              <a:rPr lang="en-US" dirty="0">
                <a:latin typeface="Consolas" panose="020B0609020204030204" pitchFamily="49" charset="0"/>
              </a:rPr>
              <a:t>    public:</a:t>
            </a:r>
          </a:p>
          <a:p>
            <a:r>
              <a:rPr lang="en-US" dirty="0">
                <a:latin typeface="Consolas" panose="020B0609020204030204" pitchFamily="49" charset="0"/>
              </a:rPr>
              <a:t>        Person() {}</a:t>
            </a:r>
          </a:p>
          <a:p>
            <a:r>
              <a:rPr lang="en-US" dirty="0">
                <a:latin typeface="Consolas" panose="020B0609020204030204" pitchFamily="49" charset="0"/>
              </a:rPr>
              <a:t>        Person(char* n, int w, double h) : weight(w), height(h) { strcpy(name, n); }</a:t>
            </a:r>
          </a:p>
          <a:p>
            <a:r>
              <a:rPr lang="en-US" dirty="0">
                <a:latin typeface="Consolas" panose="020B0609020204030204" pitchFamily="49" charset="0"/>
              </a:rPr>
              <a:t>        Person(const Person&amp; p);</a:t>
            </a:r>
          </a:p>
          <a:p>
            <a:r>
              <a:rPr lang="en-US" dirty="0">
                <a:latin typeface="Consolas" panose="020B0609020204030204" pitchFamily="49" charset="0"/>
              </a:rPr>
              <a:t>        Person&amp; operator=(Person&amp; p);</a:t>
            </a:r>
          </a:p>
          <a:p>
            <a:r>
              <a:rPr lang="en-US" dirty="0">
                <a:latin typeface="Consolas" panose="020B0609020204030204" pitchFamily="49" charset="0"/>
              </a:rPr>
              <a:t>};</a:t>
            </a:r>
          </a:p>
        </p:txBody>
      </p:sp>
    </p:spTree>
    <p:extLst>
      <p:ext uri="{BB962C8B-B14F-4D97-AF65-F5344CB8AC3E}">
        <p14:creationId xmlns:p14="http://schemas.microsoft.com/office/powerpoint/2010/main" val="2081573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94D3BA-FA63-B987-1418-3CD6B0825B5D}"/>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cap="none" dirty="0">
                <a:latin typeface="Consolas" panose="020B0609020204030204" pitchFamily="49" charset="0"/>
              </a:rPr>
              <a:t>Person</a:t>
            </a:r>
            <a:r>
              <a:rPr lang="en-US" dirty="0"/>
              <a:t> class</a:t>
            </a:r>
            <a:br>
              <a:rPr lang="en-US" dirty="0"/>
            </a:br>
            <a:r>
              <a:rPr lang="en-US" dirty="0"/>
              <a:t>Pointer version</a:t>
            </a:r>
          </a:p>
        </p:txBody>
      </p:sp>
      <p:sp>
        <p:nvSpPr>
          <p:cNvPr id="3" name="TextBox 2">
            <a:extLst>
              <a:ext uri="{FF2B5EF4-FFF2-40B4-BE49-F238E27FC236}">
                <a16:creationId xmlns:a16="http://schemas.microsoft.com/office/drawing/2014/main" id="{E3813544-BF42-0383-7756-5E0D21ACDD01}"/>
              </a:ext>
            </a:extLst>
          </p:cNvPr>
          <p:cNvSpPr txBox="1"/>
          <p:nvPr>
            <p:custDataLst>
              <p:tags r:id="rId2"/>
            </p:custDataLst>
          </p:nvPr>
        </p:nvSpPr>
        <p:spPr>
          <a:xfrm>
            <a:off x="1086416" y="2507810"/>
            <a:ext cx="10004079" cy="3693319"/>
          </a:xfrm>
          <a:prstGeom prst="rect">
            <a:avLst/>
          </a:prstGeom>
          <a:noFill/>
        </p:spPr>
        <p:txBody>
          <a:bodyPr wrap="square" rtlCol="0">
            <a:spAutoFit/>
          </a:bodyPr>
          <a:lstStyle/>
          <a:p>
            <a:r>
              <a:rPr lang="en-US" dirty="0">
                <a:latin typeface="Consolas" panose="020B0609020204030204" pitchFamily="49" charset="0"/>
              </a:rPr>
              <a:t>class Person</a:t>
            </a:r>
          </a:p>
          <a:p>
            <a:r>
              <a:rPr lang="en-US" dirty="0">
                <a:latin typeface="Consolas" panose="020B0609020204030204" pitchFamily="49" charset="0"/>
              </a:rPr>
              <a:t>{</a:t>
            </a:r>
          </a:p>
          <a:p>
            <a:r>
              <a:rPr lang="en-US" dirty="0">
                <a:latin typeface="Consolas" panose="020B0609020204030204" pitchFamily="49" charset="0"/>
              </a:rPr>
              <a:t>    private:</a:t>
            </a:r>
          </a:p>
          <a:p>
            <a:r>
              <a:rPr lang="en-US" dirty="0">
                <a:latin typeface="Consolas" panose="020B0609020204030204" pitchFamily="49" charset="0"/>
              </a:rPr>
              <a:t>        char*   name = nullptr;</a:t>
            </a:r>
          </a:p>
          <a:p>
            <a:r>
              <a:rPr lang="en-US" dirty="0">
                <a:latin typeface="Consolas" panose="020B0609020204030204" pitchFamily="49" charset="0"/>
              </a:rPr>
              <a:t>        int     weight = 0;</a:t>
            </a:r>
          </a:p>
          <a:p>
            <a:r>
              <a:rPr lang="en-US" dirty="0">
                <a:latin typeface="Consolas" panose="020B0609020204030204" pitchFamily="49" charset="0"/>
              </a:rPr>
              <a:t>        double  height = 0;</a:t>
            </a:r>
          </a:p>
          <a:p>
            <a:r>
              <a:rPr lang="en-US" dirty="0">
                <a:latin typeface="Consolas" panose="020B0609020204030204" pitchFamily="49" charset="0"/>
              </a:rPr>
              <a:t>    public:</a:t>
            </a:r>
          </a:p>
          <a:p>
            <a:r>
              <a:rPr lang="en-US" dirty="0">
                <a:latin typeface="Consolas" panose="020B0609020204030204" pitchFamily="49" charset="0"/>
              </a:rPr>
              <a:t>        Person() {}</a:t>
            </a:r>
          </a:p>
          <a:p>
            <a:r>
              <a:rPr lang="en-US" dirty="0">
                <a:latin typeface="Consolas" panose="020B0609020204030204" pitchFamily="49" charset="0"/>
              </a:rPr>
              <a:t>        Person(char* n, int w, double h)</a:t>
            </a:r>
          </a:p>
          <a:p>
            <a:r>
              <a:rPr lang="en-US" dirty="0">
                <a:latin typeface="Consolas" panose="020B0609020204030204" pitchFamily="49" charset="0"/>
              </a:rPr>
              <a:t>            : name(strcpy(new char[strlen(n)+1], n)), weight(w), height(h) {}</a:t>
            </a:r>
          </a:p>
          <a:p>
            <a:r>
              <a:rPr lang="en-US" dirty="0">
                <a:latin typeface="Consolas" panose="020B0609020204030204" pitchFamily="49" charset="0"/>
              </a:rPr>
              <a:t>        Person(const Person&amp; p);</a:t>
            </a:r>
          </a:p>
          <a:p>
            <a:r>
              <a:rPr lang="en-US" dirty="0">
                <a:latin typeface="Consolas" panose="020B0609020204030204" pitchFamily="49" charset="0"/>
              </a:rPr>
              <a:t>        Person&amp; operator=(Person&amp; p);</a:t>
            </a:r>
          </a:p>
          <a:p>
            <a:r>
              <a:rPr lang="en-US" dirty="0">
                <a:latin typeface="Consolas" panose="020B0609020204030204" pitchFamily="49" charset="0"/>
              </a:rPr>
              <a:t>};</a:t>
            </a:r>
          </a:p>
        </p:txBody>
      </p:sp>
    </p:spTree>
    <p:extLst>
      <p:ext uri="{BB962C8B-B14F-4D97-AF65-F5344CB8AC3E}">
        <p14:creationId xmlns:p14="http://schemas.microsoft.com/office/powerpoint/2010/main" val="27814168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BE0EC-6984-2B03-F5CA-A5D4063A01F9}"/>
              </a:ext>
            </a:extLst>
          </p:cNvPr>
          <p:cNvSpPr>
            <a:spLocks noGrp="1"/>
          </p:cNvSpPr>
          <p:nvPr>
            <p:ph type="title"/>
            <p:custDataLst>
              <p:tags r:id="rId1"/>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Initializing a Character pointer</a:t>
            </a:r>
          </a:p>
        </p:txBody>
      </p:sp>
      <p:sp>
        <p:nvSpPr>
          <p:cNvPr id="3" name="Content Placeholder 2">
            <a:extLst>
              <a:ext uri="{FF2B5EF4-FFF2-40B4-BE49-F238E27FC236}">
                <a16:creationId xmlns:a16="http://schemas.microsoft.com/office/drawing/2014/main" id="{7A8231FB-6CAB-C933-929F-49562B7C1AEC}"/>
              </a:ext>
            </a:extLst>
          </p:cNvPr>
          <p:cNvSpPr>
            <a:spLocks noGrp="1"/>
          </p:cNvSpPr>
          <p:nvPr>
            <p:ph idx="1"/>
            <p:custDataLst>
              <p:tags r:id="rId2"/>
            </p:custDataLst>
          </p:nvPr>
        </p:nvSpPr>
        <p:spPr>
          <a:xfrm>
            <a:off x="2231136" y="2638044"/>
            <a:ext cx="7729728" cy="3101983"/>
          </a:xfrm>
        </p:spPr>
        <p:txBody>
          <a:bodyPr/>
          <a:lstStyle/>
          <a:p>
            <a:r>
              <a:rPr lang="en-US" dirty="0">
                <a:latin typeface="Consolas" panose="020B0609020204030204" pitchFamily="49" charset="0"/>
              </a:rPr>
              <a:t>name(strcpy(new char[strlen(n) + 1], n))</a:t>
            </a:r>
            <a:endParaRPr lang="en-US" dirty="0"/>
          </a:p>
          <a:p>
            <a:pPr lvl="1"/>
            <a:r>
              <a:rPr lang="en-US" dirty="0">
                <a:solidFill>
                  <a:srgbClr val="FF0000"/>
                </a:solidFill>
                <a:latin typeface="Consolas" panose="020B0609020204030204" pitchFamily="49" charset="0"/>
              </a:rPr>
              <a:t>strlen(n) + 1</a:t>
            </a:r>
          </a:p>
          <a:p>
            <a:pPr lvl="1"/>
            <a:r>
              <a:rPr lang="en-US" dirty="0">
                <a:solidFill>
                  <a:srgbClr val="FF0000"/>
                </a:solidFill>
                <a:latin typeface="Consolas" panose="020B0609020204030204" pitchFamily="49" charset="0"/>
              </a:rPr>
              <a:t>new char[</a:t>
            </a:r>
            <a:r>
              <a:rPr lang="en-US" dirty="0">
                <a:latin typeface="Consolas" panose="020B0609020204030204" pitchFamily="49" charset="0"/>
              </a:rPr>
              <a:t>strlen(n) + 1</a:t>
            </a:r>
            <a:r>
              <a:rPr lang="en-US" dirty="0">
                <a:solidFill>
                  <a:srgbClr val="FF0000"/>
                </a:solidFill>
                <a:latin typeface="Consolas" panose="020B0609020204030204" pitchFamily="49" charset="0"/>
              </a:rPr>
              <a:t>]</a:t>
            </a:r>
          </a:p>
          <a:p>
            <a:pPr lvl="1"/>
            <a:r>
              <a:rPr lang="en-US" dirty="0">
                <a:solidFill>
                  <a:srgbClr val="FF0000"/>
                </a:solidFill>
                <a:latin typeface="Consolas" panose="020B0609020204030204" pitchFamily="49" charset="0"/>
              </a:rPr>
              <a:t>strcpy(</a:t>
            </a:r>
            <a:r>
              <a:rPr lang="en-US" dirty="0">
                <a:latin typeface="Consolas" panose="020B0609020204030204" pitchFamily="49" charset="0"/>
              </a:rPr>
              <a:t>new char[strlen(n) + 1]</a:t>
            </a:r>
            <a:r>
              <a:rPr lang="en-US" dirty="0">
                <a:solidFill>
                  <a:srgbClr val="FF0000"/>
                </a:solidFill>
                <a:latin typeface="Consolas" panose="020B0609020204030204" pitchFamily="49" charset="0"/>
              </a:rPr>
              <a:t>, n)</a:t>
            </a:r>
          </a:p>
          <a:p>
            <a:pPr lvl="1"/>
            <a:r>
              <a:rPr lang="en-US" dirty="0">
                <a:solidFill>
                  <a:srgbClr val="FF0000"/>
                </a:solidFill>
                <a:latin typeface="Consolas" panose="020B0609020204030204" pitchFamily="49" charset="0"/>
              </a:rPr>
              <a:t>name(</a:t>
            </a:r>
            <a:r>
              <a:rPr lang="en-US" dirty="0">
                <a:latin typeface="Consolas" panose="020B0609020204030204" pitchFamily="49" charset="0"/>
              </a:rPr>
              <a:t>strcpy(new char[strlen(n) + 1])</a:t>
            </a:r>
            <a:r>
              <a:rPr lang="en-US" dirty="0">
                <a:solidFill>
                  <a:srgbClr val="FF0000"/>
                </a:solidFill>
                <a:latin typeface="Consolas" panose="020B0609020204030204" pitchFamily="49" charset="0"/>
              </a:rPr>
              <a:t>)</a:t>
            </a:r>
          </a:p>
        </p:txBody>
      </p:sp>
    </p:spTree>
    <p:extLst>
      <p:ext uri="{BB962C8B-B14F-4D97-AF65-F5344CB8AC3E}">
        <p14:creationId xmlns:p14="http://schemas.microsoft.com/office/powerpoint/2010/main" val="4841315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36B020F9-3625-85C0-CA30-E89F6DAA9909}"/>
              </a:ext>
            </a:extLst>
          </p:cNvPr>
          <p:cNvSpPr>
            <a:spLocks noGrp="1"/>
          </p:cNvSpPr>
          <p:nvPr>
            <p:ph type="body" idx="1"/>
            <p:custDataLst>
              <p:tags r:id="rId1"/>
            </p:custDataLst>
          </p:nvPr>
        </p:nvSpPr>
        <p:spPr>
          <a:xfrm>
            <a:off x="805758" y="2313433"/>
            <a:ext cx="5047926" cy="704087"/>
          </a:xfrm>
        </p:spPr>
        <p:txBody>
          <a:bodyPr/>
          <a:lstStyle/>
          <a:p>
            <a:r>
              <a:rPr lang="en-US" dirty="0"/>
              <a:t>Array Version</a:t>
            </a:r>
          </a:p>
        </p:txBody>
      </p:sp>
      <p:sp>
        <p:nvSpPr>
          <p:cNvPr id="3" name="Content Placeholder 2">
            <a:extLst>
              <a:ext uri="{FF2B5EF4-FFF2-40B4-BE49-F238E27FC236}">
                <a16:creationId xmlns:a16="http://schemas.microsoft.com/office/drawing/2014/main" id="{3D784CB2-DF21-DF99-94F1-ADA021FCEA2B}"/>
              </a:ext>
            </a:extLst>
          </p:cNvPr>
          <p:cNvSpPr>
            <a:spLocks noGrp="1"/>
          </p:cNvSpPr>
          <p:nvPr>
            <p:ph sz="half" idx="2"/>
            <p:custDataLst>
              <p:tags r:id="rId2"/>
            </p:custDataLst>
          </p:nvPr>
        </p:nvSpPr>
        <p:spPr>
          <a:xfrm>
            <a:off x="805758" y="3143250"/>
            <a:ext cx="5047926" cy="2596776"/>
          </a:xfrm>
        </p:spPr>
        <p:txBody>
          <a:bodyPr>
            <a:normAutofit/>
          </a:bodyPr>
          <a:lstStyle/>
          <a:p>
            <a:pPr marL="0" indent="0">
              <a:spcBef>
                <a:spcPts val="0"/>
              </a:spcBef>
              <a:buNone/>
            </a:pPr>
            <a:r>
              <a:rPr lang="en-US" dirty="0">
                <a:latin typeface="Consolas" panose="020B0609020204030204" pitchFamily="49" charset="0"/>
              </a:rPr>
              <a:t>Person::Person(const Person&amp; p)</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memcpy(this, &amp;p, sizeof(Person));</a:t>
            </a:r>
          </a:p>
          <a:p>
            <a:pPr marL="0" indent="0">
              <a:spcBef>
                <a:spcPts val="0"/>
              </a:spcBef>
              <a:buNone/>
            </a:pPr>
            <a:r>
              <a:rPr lang="en-US" dirty="0">
                <a:latin typeface="Consolas" panose="020B0609020204030204" pitchFamily="49" charset="0"/>
              </a:rPr>
              <a:t>    /*strcpy(name, p.name);</a:t>
            </a:r>
          </a:p>
          <a:p>
            <a:pPr marL="0" indent="0">
              <a:spcBef>
                <a:spcPts val="0"/>
              </a:spcBef>
              <a:buNone/>
            </a:pPr>
            <a:r>
              <a:rPr lang="en-US" dirty="0">
                <a:latin typeface="Consolas" panose="020B0609020204030204" pitchFamily="49" charset="0"/>
              </a:rPr>
              <a:t>    weight = p.weight;</a:t>
            </a:r>
          </a:p>
          <a:p>
            <a:pPr marL="0" indent="0">
              <a:spcBef>
                <a:spcPts val="0"/>
              </a:spcBef>
              <a:buNone/>
            </a:pPr>
            <a:r>
              <a:rPr lang="en-US" dirty="0">
                <a:latin typeface="Consolas" panose="020B0609020204030204" pitchFamily="49" charset="0"/>
              </a:rPr>
              <a:t>    height = p.height;*/</a:t>
            </a:r>
          </a:p>
          <a:p>
            <a:pPr marL="0" indent="0">
              <a:spcBef>
                <a:spcPts val="0"/>
              </a:spcBef>
              <a:buNone/>
            </a:pPr>
            <a:r>
              <a:rPr lang="en-US" dirty="0">
                <a:latin typeface="Consolas" panose="020B0609020204030204" pitchFamily="49" charset="0"/>
              </a:rPr>
              <a:t>}</a:t>
            </a:r>
          </a:p>
        </p:txBody>
      </p:sp>
      <p:sp>
        <p:nvSpPr>
          <p:cNvPr id="4" name="Content Placeholder 3">
            <a:extLst>
              <a:ext uri="{FF2B5EF4-FFF2-40B4-BE49-F238E27FC236}">
                <a16:creationId xmlns:a16="http://schemas.microsoft.com/office/drawing/2014/main" id="{4C3301BC-9499-4FA9-299A-06C679A5E140}"/>
              </a:ext>
            </a:extLst>
          </p:cNvPr>
          <p:cNvSpPr>
            <a:spLocks noGrp="1"/>
          </p:cNvSpPr>
          <p:nvPr>
            <p:ph sz="quarter" idx="4"/>
            <p:custDataLst>
              <p:tags r:id="rId3"/>
            </p:custDataLst>
          </p:nvPr>
        </p:nvSpPr>
        <p:spPr>
          <a:xfrm>
            <a:off x="6338315" y="3143250"/>
            <a:ext cx="5047925" cy="2596776"/>
          </a:xfrm>
        </p:spPr>
        <p:txBody>
          <a:bodyPr>
            <a:normAutofit/>
          </a:bodyPr>
          <a:lstStyle/>
          <a:p>
            <a:pPr marL="0" indent="0">
              <a:spcBef>
                <a:spcPts val="0"/>
              </a:spcBef>
              <a:buNone/>
            </a:pPr>
            <a:r>
              <a:rPr lang="en-US" dirty="0">
                <a:latin typeface="Consolas" panose="020B0609020204030204" pitchFamily="49" charset="0"/>
              </a:rPr>
              <a:t>Person::Person(const Person&amp; p)</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memcpy(this, &amp;p, sizeof(Person));</a:t>
            </a:r>
          </a:p>
          <a:p>
            <a:pPr marL="0" indent="0">
              <a:spcBef>
                <a:spcPts val="0"/>
              </a:spcBef>
              <a:buNone/>
            </a:pPr>
            <a:r>
              <a:rPr lang="en-US" dirty="0">
                <a:latin typeface="Consolas" panose="020B0609020204030204" pitchFamily="49" charset="0"/>
              </a:rPr>
              <a:t>    name = new char[strlen(p.name)+1];</a:t>
            </a:r>
          </a:p>
          <a:p>
            <a:pPr marL="0" indent="0">
              <a:spcBef>
                <a:spcPts val="0"/>
              </a:spcBef>
              <a:buNone/>
            </a:pPr>
            <a:r>
              <a:rPr lang="en-US" dirty="0">
                <a:latin typeface="Consolas" panose="020B0609020204030204" pitchFamily="49" charset="0"/>
              </a:rPr>
              <a:t>    strcpy(name, p.name);</a:t>
            </a:r>
          </a:p>
          <a:p>
            <a:pPr marL="0" indent="0">
              <a:spcBef>
                <a:spcPts val="0"/>
              </a:spcBef>
              <a:buNone/>
            </a:pPr>
            <a:r>
              <a:rPr lang="en-US" dirty="0">
                <a:latin typeface="Consolas" panose="020B0609020204030204" pitchFamily="49" charset="0"/>
              </a:rPr>
              <a:t>    //weight = p.weight;</a:t>
            </a:r>
          </a:p>
          <a:p>
            <a:pPr marL="0" indent="0">
              <a:spcBef>
                <a:spcPts val="0"/>
              </a:spcBef>
              <a:buNone/>
            </a:pPr>
            <a:r>
              <a:rPr lang="en-US" dirty="0">
                <a:latin typeface="Consolas" panose="020B0609020204030204" pitchFamily="49" charset="0"/>
              </a:rPr>
              <a:t>    //height = p.height;</a:t>
            </a:r>
          </a:p>
          <a:p>
            <a:pPr marL="0" indent="0">
              <a:spcBef>
                <a:spcPts val="0"/>
              </a:spcBef>
              <a:buNone/>
            </a:pPr>
            <a:r>
              <a:rPr lang="en-US" dirty="0">
                <a:latin typeface="Consolas" panose="020B0609020204030204" pitchFamily="49" charset="0"/>
              </a:rPr>
              <a:t>}</a:t>
            </a:r>
          </a:p>
        </p:txBody>
      </p:sp>
      <p:sp>
        <p:nvSpPr>
          <p:cNvPr id="6" name="Text Placeholder 5">
            <a:extLst>
              <a:ext uri="{FF2B5EF4-FFF2-40B4-BE49-F238E27FC236}">
                <a16:creationId xmlns:a16="http://schemas.microsoft.com/office/drawing/2014/main" id="{673F69C8-0562-349E-8792-AE65844D7B72}"/>
              </a:ext>
            </a:extLst>
          </p:cNvPr>
          <p:cNvSpPr>
            <a:spLocks noGrp="1"/>
          </p:cNvSpPr>
          <p:nvPr>
            <p:ph type="body" sz="quarter" idx="13"/>
            <p:custDataLst>
              <p:tags r:id="rId4"/>
            </p:custDataLst>
          </p:nvPr>
        </p:nvSpPr>
        <p:spPr>
          <a:xfrm>
            <a:off x="6338316" y="2313433"/>
            <a:ext cx="4270248" cy="704087"/>
          </a:xfrm>
        </p:spPr>
        <p:txBody>
          <a:bodyPr/>
          <a:lstStyle/>
          <a:p>
            <a:r>
              <a:rPr lang="en-US" dirty="0"/>
              <a:t>Pointer version</a:t>
            </a:r>
          </a:p>
        </p:txBody>
      </p:sp>
      <p:sp>
        <p:nvSpPr>
          <p:cNvPr id="2" name="Title 1">
            <a:extLst>
              <a:ext uri="{FF2B5EF4-FFF2-40B4-BE49-F238E27FC236}">
                <a16:creationId xmlns:a16="http://schemas.microsoft.com/office/drawing/2014/main" id="{0C5E594F-9816-EFF4-228C-8CDC7BDB58FC}"/>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Copy Constructor</a:t>
            </a:r>
          </a:p>
        </p:txBody>
      </p:sp>
    </p:spTree>
    <p:extLst>
      <p:ext uri="{BB962C8B-B14F-4D97-AF65-F5344CB8AC3E}">
        <p14:creationId xmlns:p14="http://schemas.microsoft.com/office/powerpoint/2010/main" val="2922791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359A93A9-09D5-9510-10AB-88960341C3FB}"/>
              </a:ext>
            </a:extLst>
          </p:cNvPr>
          <p:cNvSpPr>
            <a:spLocks noGrp="1"/>
          </p:cNvSpPr>
          <p:nvPr>
            <p:ph type="body" idx="1"/>
            <p:custDataLst>
              <p:tags r:id="rId1"/>
            </p:custDataLst>
          </p:nvPr>
        </p:nvSpPr>
        <p:spPr>
          <a:xfrm>
            <a:off x="597529" y="2313433"/>
            <a:ext cx="5256155" cy="704087"/>
          </a:xfrm>
        </p:spPr>
        <p:txBody>
          <a:bodyPr/>
          <a:lstStyle/>
          <a:p>
            <a:r>
              <a:rPr lang="en-US" dirty="0"/>
              <a:t>Array Version</a:t>
            </a:r>
          </a:p>
        </p:txBody>
      </p:sp>
      <p:sp>
        <p:nvSpPr>
          <p:cNvPr id="3" name="Content Placeholder 2">
            <a:extLst>
              <a:ext uri="{FF2B5EF4-FFF2-40B4-BE49-F238E27FC236}">
                <a16:creationId xmlns:a16="http://schemas.microsoft.com/office/drawing/2014/main" id="{AEE5F42A-4490-21D0-2861-9322979EC9C4}"/>
              </a:ext>
            </a:extLst>
          </p:cNvPr>
          <p:cNvSpPr>
            <a:spLocks noGrp="1"/>
          </p:cNvSpPr>
          <p:nvPr>
            <p:ph sz="half" idx="2"/>
            <p:custDataLst>
              <p:tags r:id="rId2"/>
            </p:custDataLst>
          </p:nvPr>
        </p:nvSpPr>
        <p:spPr>
          <a:xfrm>
            <a:off x="597529" y="3143250"/>
            <a:ext cx="5256155" cy="2877304"/>
          </a:xfrm>
        </p:spPr>
        <p:txBody>
          <a:bodyPr>
            <a:normAutofit lnSpcReduction="10000"/>
          </a:bodyPr>
          <a:lstStyle/>
          <a:p>
            <a:pPr marL="0" indent="0">
              <a:spcBef>
                <a:spcPts val="0"/>
              </a:spcBef>
              <a:buNone/>
            </a:pPr>
            <a:r>
              <a:rPr lang="en-US" dirty="0">
                <a:latin typeface="Consolas" panose="020B0609020204030204" pitchFamily="49" charset="0"/>
              </a:rPr>
              <a:t>Person&amp; Person::operator=(Person&amp; p)</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if (this == &amp;p)</a:t>
            </a:r>
          </a:p>
          <a:p>
            <a:pPr marL="0" indent="0">
              <a:spcBef>
                <a:spcPts val="0"/>
              </a:spcBef>
              <a:buNone/>
            </a:pPr>
            <a:r>
              <a:rPr lang="en-US" dirty="0">
                <a:latin typeface="Consolas" panose="020B0609020204030204" pitchFamily="49" charset="0"/>
              </a:rPr>
              <a:t>        return *this;</a:t>
            </a:r>
          </a:p>
          <a:p>
            <a:pPr marL="0" indent="0">
              <a:spcBef>
                <a:spcPts val="0"/>
              </a:spcBef>
              <a:buNone/>
            </a:pPr>
            <a:r>
              <a:rPr lang="en-US" dirty="0">
                <a:latin typeface="Consolas" panose="020B0609020204030204" pitchFamily="49" charset="0"/>
              </a:rPr>
              <a:t>    memcpy(this, &amp;p, sizeof(Person));</a:t>
            </a:r>
          </a:p>
          <a:p>
            <a:pPr marL="0" indent="0">
              <a:spcBef>
                <a:spcPts val="0"/>
              </a:spcBef>
              <a:buNone/>
            </a:pPr>
            <a:r>
              <a:rPr lang="en-US" dirty="0">
                <a:latin typeface="Consolas" panose="020B0609020204030204" pitchFamily="49" charset="0"/>
              </a:rPr>
              <a:t>    /*strcpy(name, p.name);</a:t>
            </a:r>
          </a:p>
          <a:p>
            <a:pPr marL="0" indent="0">
              <a:spcBef>
                <a:spcPts val="0"/>
              </a:spcBef>
              <a:buNone/>
            </a:pPr>
            <a:r>
              <a:rPr lang="en-US" dirty="0">
                <a:latin typeface="Consolas" panose="020B0609020204030204" pitchFamily="49" charset="0"/>
              </a:rPr>
              <a:t>    weight = p.weight;</a:t>
            </a:r>
          </a:p>
          <a:p>
            <a:pPr marL="0" indent="0">
              <a:spcBef>
                <a:spcPts val="0"/>
              </a:spcBef>
              <a:buNone/>
            </a:pPr>
            <a:r>
              <a:rPr lang="en-US" dirty="0">
                <a:latin typeface="Consolas" panose="020B0609020204030204" pitchFamily="49" charset="0"/>
              </a:rPr>
              <a:t>    height = p.height;*/</a:t>
            </a:r>
          </a:p>
          <a:p>
            <a:pPr marL="0" indent="0">
              <a:spcBef>
                <a:spcPts val="0"/>
              </a:spcBef>
              <a:buNone/>
            </a:pPr>
            <a:r>
              <a:rPr lang="en-US" dirty="0">
                <a:latin typeface="Consolas" panose="020B0609020204030204" pitchFamily="49" charset="0"/>
              </a:rPr>
              <a:t>    return *this;</a:t>
            </a:r>
          </a:p>
          <a:p>
            <a:pPr marL="0" indent="0">
              <a:spcBef>
                <a:spcPts val="0"/>
              </a:spcBef>
              <a:buNone/>
            </a:pPr>
            <a:r>
              <a:rPr lang="en-US" dirty="0">
                <a:latin typeface="Consolas" panose="020B0609020204030204" pitchFamily="49" charset="0"/>
              </a:rPr>
              <a:t>}</a:t>
            </a:r>
          </a:p>
        </p:txBody>
      </p:sp>
      <p:sp>
        <p:nvSpPr>
          <p:cNvPr id="4" name="Content Placeholder 3">
            <a:extLst>
              <a:ext uri="{FF2B5EF4-FFF2-40B4-BE49-F238E27FC236}">
                <a16:creationId xmlns:a16="http://schemas.microsoft.com/office/drawing/2014/main" id="{400F6C85-4B09-AD29-0556-5E503008F82F}"/>
              </a:ext>
            </a:extLst>
          </p:cNvPr>
          <p:cNvSpPr>
            <a:spLocks noGrp="1"/>
          </p:cNvSpPr>
          <p:nvPr>
            <p:ph sz="quarter" idx="4"/>
            <p:custDataLst>
              <p:tags r:id="rId3"/>
            </p:custDataLst>
          </p:nvPr>
        </p:nvSpPr>
        <p:spPr>
          <a:xfrm>
            <a:off x="6338316" y="3143250"/>
            <a:ext cx="5256154" cy="2877304"/>
          </a:xfrm>
        </p:spPr>
        <p:txBody>
          <a:bodyPr>
            <a:normAutofit lnSpcReduction="10000"/>
          </a:bodyPr>
          <a:lstStyle/>
          <a:p>
            <a:pPr marL="0" indent="0">
              <a:spcBef>
                <a:spcPts val="0"/>
              </a:spcBef>
              <a:buNone/>
            </a:pPr>
            <a:r>
              <a:rPr lang="en-US" dirty="0">
                <a:latin typeface="Consolas" panose="020B0609020204030204" pitchFamily="49" charset="0"/>
              </a:rPr>
              <a:t>Person&amp; Person::operator=(Person&amp; p)</a:t>
            </a:r>
          </a:p>
          <a:p>
            <a:pPr marL="0" indent="0">
              <a:spcBef>
                <a:spcPts val="0"/>
              </a:spcBef>
              <a:buNone/>
            </a:pPr>
            <a:r>
              <a:rPr lang="en-US" dirty="0">
                <a:latin typeface="Consolas" panose="020B0609020204030204" pitchFamily="49" charset="0"/>
              </a:rPr>
              <a:t>{</a:t>
            </a:r>
          </a:p>
          <a:p>
            <a:pPr marL="0" indent="0">
              <a:spcBef>
                <a:spcPts val="0"/>
              </a:spcBef>
              <a:buNone/>
            </a:pPr>
            <a:r>
              <a:rPr lang="en-US" dirty="0">
                <a:latin typeface="Consolas" panose="020B0609020204030204" pitchFamily="49" charset="0"/>
              </a:rPr>
              <a:t>    if (this == &amp;p)</a:t>
            </a:r>
          </a:p>
          <a:p>
            <a:pPr marL="0" indent="0">
              <a:spcBef>
                <a:spcPts val="0"/>
              </a:spcBef>
              <a:buNone/>
            </a:pPr>
            <a:r>
              <a:rPr lang="en-US" dirty="0">
                <a:latin typeface="Consolas" panose="020B0609020204030204" pitchFamily="49" charset="0"/>
              </a:rPr>
              <a:t>        return *this;</a:t>
            </a:r>
          </a:p>
          <a:p>
            <a:pPr marL="0" indent="0">
              <a:spcBef>
                <a:spcPts val="0"/>
              </a:spcBef>
              <a:buNone/>
            </a:pPr>
            <a:r>
              <a:rPr lang="en-US" dirty="0">
                <a:latin typeface="Consolas" panose="020B0609020204030204" pitchFamily="49" charset="0"/>
              </a:rPr>
              <a:t>    memcpy(this, &amp;p, sizeof(Person));</a:t>
            </a:r>
          </a:p>
          <a:p>
            <a:pPr marL="0" indent="0">
              <a:spcBef>
                <a:spcPts val="0"/>
              </a:spcBef>
              <a:buNone/>
            </a:pPr>
            <a:r>
              <a:rPr lang="en-US" dirty="0">
                <a:latin typeface="Consolas" panose="020B0609020204030204" pitchFamily="49" charset="0"/>
              </a:rPr>
              <a:t>    name = new char[strlen(p.name)+1];</a:t>
            </a:r>
          </a:p>
          <a:p>
            <a:pPr marL="0" indent="0">
              <a:spcBef>
                <a:spcPts val="0"/>
              </a:spcBef>
              <a:buNone/>
            </a:pPr>
            <a:r>
              <a:rPr lang="en-US" dirty="0">
                <a:latin typeface="Consolas" panose="020B0609020204030204" pitchFamily="49" charset="0"/>
              </a:rPr>
              <a:t>    strcpy(name, p.name);</a:t>
            </a:r>
          </a:p>
          <a:p>
            <a:pPr marL="0" indent="0">
              <a:spcBef>
                <a:spcPts val="0"/>
              </a:spcBef>
              <a:buNone/>
            </a:pPr>
            <a:r>
              <a:rPr lang="en-US" dirty="0">
                <a:latin typeface="Consolas" panose="020B0609020204030204" pitchFamily="49" charset="0"/>
              </a:rPr>
              <a:t>    //weight = p.weight;</a:t>
            </a:r>
          </a:p>
          <a:p>
            <a:pPr marL="0" indent="0">
              <a:spcBef>
                <a:spcPts val="0"/>
              </a:spcBef>
              <a:buNone/>
            </a:pPr>
            <a:r>
              <a:rPr lang="en-US" dirty="0">
                <a:latin typeface="Consolas" panose="020B0609020204030204" pitchFamily="49" charset="0"/>
              </a:rPr>
              <a:t>    //height = p.height;</a:t>
            </a:r>
          </a:p>
          <a:p>
            <a:pPr marL="0" indent="0">
              <a:spcBef>
                <a:spcPts val="0"/>
              </a:spcBef>
              <a:buNone/>
            </a:pPr>
            <a:r>
              <a:rPr lang="en-US" dirty="0">
                <a:latin typeface="Consolas" panose="020B0609020204030204" pitchFamily="49" charset="0"/>
              </a:rPr>
              <a:t>    return *this;</a:t>
            </a:r>
          </a:p>
          <a:p>
            <a:pPr marL="0" indent="0">
              <a:spcBef>
                <a:spcPts val="0"/>
              </a:spcBef>
              <a:buNone/>
            </a:pPr>
            <a:r>
              <a:rPr lang="en-US" dirty="0">
                <a:latin typeface="Consolas" panose="020B0609020204030204" pitchFamily="49" charset="0"/>
              </a:rPr>
              <a:t>}</a:t>
            </a:r>
          </a:p>
        </p:txBody>
      </p:sp>
      <p:sp>
        <p:nvSpPr>
          <p:cNvPr id="8" name="Text Placeholder 7">
            <a:extLst>
              <a:ext uri="{FF2B5EF4-FFF2-40B4-BE49-F238E27FC236}">
                <a16:creationId xmlns:a16="http://schemas.microsoft.com/office/drawing/2014/main" id="{94B85917-3A4C-0AB6-AF4B-BFA2AEFE3098}"/>
              </a:ext>
            </a:extLst>
          </p:cNvPr>
          <p:cNvSpPr>
            <a:spLocks noGrp="1"/>
          </p:cNvSpPr>
          <p:nvPr>
            <p:ph type="body" sz="quarter" idx="13"/>
            <p:custDataLst>
              <p:tags r:id="rId4"/>
            </p:custDataLst>
          </p:nvPr>
        </p:nvSpPr>
        <p:spPr>
          <a:xfrm>
            <a:off x="6338315" y="2313433"/>
            <a:ext cx="5256153" cy="704087"/>
          </a:xfrm>
        </p:spPr>
        <p:txBody>
          <a:bodyPr/>
          <a:lstStyle/>
          <a:p>
            <a:r>
              <a:rPr lang="en-US" dirty="0"/>
              <a:t>Pointer Version</a:t>
            </a:r>
          </a:p>
        </p:txBody>
      </p:sp>
      <p:sp>
        <p:nvSpPr>
          <p:cNvPr id="2" name="Title 1">
            <a:extLst>
              <a:ext uri="{FF2B5EF4-FFF2-40B4-BE49-F238E27FC236}">
                <a16:creationId xmlns:a16="http://schemas.microsoft.com/office/drawing/2014/main" id="{6C1A537E-D660-8B3F-7DEE-BD8E6C2FF464}"/>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The Assignment Operator</a:t>
            </a:r>
          </a:p>
        </p:txBody>
      </p:sp>
    </p:spTree>
    <p:extLst>
      <p:ext uri="{BB962C8B-B14F-4D97-AF65-F5344CB8AC3E}">
        <p14:creationId xmlns:p14="http://schemas.microsoft.com/office/powerpoint/2010/main" val="16392011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9DF9465-65D7-DEAB-D56C-2E10937D82D8}"/>
              </a:ext>
            </a:extLst>
          </p:cNvPr>
          <p:cNvSpPr>
            <a:spLocks noGrp="1"/>
          </p:cNvSpPr>
          <p:nvPr>
            <p:ph type="body" idx="1"/>
            <p:custDataLst>
              <p:tags r:id="rId1"/>
            </p:custDataLst>
          </p:nvPr>
        </p:nvSpPr>
        <p:spPr>
          <a:xfrm>
            <a:off x="1583436" y="2313433"/>
            <a:ext cx="4270248" cy="704087"/>
          </a:xfrm>
        </p:spPr>
        <p:txBody>
          <a:bodyPr/>
          <a:lstStyle/>
          <a:p>
            <a:r>
              <a:rPr lang="en-US" dirty="0"/>
              <a:t>Copy Constructor</a:t>
            </a:r>
          </a:p>
        </p:txBody>
      </p:sp>
      <p:sp>
        <p:nvSpPr>
          <p:cNvPr id="3" name="Content Placeholder 2">
            <a:extLst>
              <a:ext uri="{FF2B5EF4-FFF2-40B4-BE49-F238E27FC236}">
                <a16:creationId xmlns:a16="http://schemas.microsoft.com/office/drawing/2014/main" id="{6AC18043-C8CD-61B2-6E09-AD1ED71F87FA}"/>
              </a:ext>
            </a:extLst>
          </p:cNvPr>
          <p:cNvSpPr>
            <a:spLocks noGrp="1"/>
          </p:cNvSpPr>
          <p:nvPr>
            <p:ph sz="half" idx="2"/>
            <p:custDataLst>
              <p:tags r:id="rId2"/>
            </p:custDataLst>
          </p:nvPr>
        </p:nvSpPr>
        <p:spPr>
          <a:xfrm>
            <a:off x="1583436" y="3143250"/>
            <a:ext cx="4270248" cy="2596776"/>
          </a:xfrm>
        </p:spPr>
        <p:txBody>
          <a:bodyPr/>
          <a:lstStyle/>
          <a:p>
            <a:r>
              <a:rPr lang="en-US" dirty="0">
                <a:latin typeface="Consolas" panose="020B0609020204030204" pitchFamily="49" charset="0"/>
              </a:rPr>
              <a:t>Person p1(…);</a:t>
            </a:r>
          </a:p>
          <a:p>
            <a:endParaRPr lang="en-US" dirty="0">
              <a:latin typeface="Consolas" panose="020B0609020204030204" pitchFamily="49" charset="0"/>
            </a:endParaRPr>
          </a:p>
          <a:p>
            <a:r>
              <a:rPr lang="en-US" dirty="0">
                <a:latin typeface="Consolas" panose="020B0609020204030204" pitchFamily="49" charset="0"/>
              </a:rPr>
              <a:t>Person p2(p1);</a:t>
            </a:r>
          </a:p>
          <a:p>
            <a:r>
              <a:rPr lang="en-US" dirty="0">
                <a:latin typeface="Consolas" panose="020B0609020204030204" pitchFamily="49" charset="0"/>
              </a:rPr>
              <a:t>Person p3 = p1;</a:t>
            </a:r>
          </a:p>
        </p:txBody>
      </p:sp>
      <p:sp>
        <p:nvSpPr>
          <p:cNvPr id="4" name="Content Placeholder 3">
            <a:extLst>
              <a:ext uri="{FF2B5EF4-FFF2-40B4-BE49-F238E27FC236}">
                <a16:creationId xmlns:a16="http://schemas.microsoft.com/office/drawing/2014/main" id="{CE1063AD-E3EE-6089-063E-DB28F50916F3}"/>
              </a:ext>
            </a:extLst>
          </p:cNvPr>
          <p:cNvSpPr>
            <a:spLocks noGrp="1"/>
          </p:cNvSpPr>
          <p:nvPr>
            <p:ph sz="quarter" idx="4"/>
            <p:custDataLst>
              <p:tags r:id="rId3"/>
            </p:custDataLst>
          </p:nvPr>
        </p:nvSpPr>
        <p:spPr>
          <a:xfrm>
            <a:off x="6338316" y="3143250"/>
            <a:ext cx="4253484" cy="2596776"/>
          </a:xfrm>
        </p:spPr>
        <p:txBody>
          <a:bodyPr/>
          <a:lstStyle/>
          <a:p>
            <a:r>
              <a:rPr lang="en-US" dirty="0">
                <a:latin typeface="Consolas" panose="020B0609020204030204" pitchFamily="49" charset="0"/>
              </a:rPr>
              <a:t>Person p1(…);</a:t>
            </a:r>
          </a:p>
          <a:p>
            <a:endParaRPr lang="en-US" dirty="0">
              <a:latin typeface="Consolas" panose="020B0609020204030204" pitchFamily="49" charset="0"/>
            </a:endParaRPr>
          </a:p>
          <a:p>
            <a:r>
              <a:rPr lang="en-US" dirty="0">
                <a:latin typeface="Consolas" panose="020B0609020204030204" pitchFamily="49" charset="0"/>
              </a:rPr>
              <a:t>Person p2;</a:t>
            </a:r>
          </a:p>
          <a:p>
            <a:r>
              <a:rPr lang="en-US" dirty="0">
                <a:latin typeface="Consolas" panose="020B0609020204030204" pitchFamily="49" charset="0"/>
              </a:rPr>
              <a:t>p2 = p1;</a:t>
            </a:r>
          </a:p>
        </p:txBody>
      </p:sp>
      <p:sp>
        <p:nvSpPr>
          <p:cNvPr id="5" name="Text Placeholder 4">
            <a:extLst>
              <a:ext uri="{FF2B5EF4-FFF2-40B4-BE49-F238E27FC236}">
                <a16:creationId xmlns:a16="http://schemas.microsoft.com/office/drawing/2014/main" id="{B170E8B0-FF80-966E-D53D-8D23492CBE07}"/>
              </a:ext>
            </a:extLst>
          </p:cNvPr>
          <p:cNvSpPr>
            <a:spLocks noGrp="1"/>
          </p:cNvSpPr>
          <p:nvPr>
            <p:ph type="body" sz="quarter" idx="13"/>
            <p:custDataLst>
              <p:tags r:id="rId4"/>
            </p:custDataLst>
          </p:nvPr>
        </p:nvSpPr>
        <p:spPr>
          <a:xfrm>
            <a:off x="6338316" y="2313433"/>
            <a:ext cx="4270248" cy="704087"/>
          </a:xfrm>
        </p:spPr>
        <p:txBody>
          <a:bodyPr/>
          <a:lstStyle/>
          <a:p>
            <a:r>
              <a:rPr lang="en-US" dirty="0"/>
              <a:t>Assignment operator</a:t>
            </a:r>
          </a:p>
        </p:txBody>
      </p:sp>
      <p:sp>
        <p:nvSpPr>
          <p:cNvPr id="6" name="Title 5">
            <a:extLst>
              <a:ext uri="{FF2B5EF4-FFF2-40B4-BE49-F238E27FC236}">
                <a16:creationId xmlns:a16="http://schemas.microsoft.com/office/drawing/2014/main" id="{CFDB49BE-5866-1EC7-AA9C-0CF3FEFA4E26}"/>
              </a:ext>
            </a:extLst>
          </p:cNvPr>
          <p:cNvSpPr>
            <a:spLocks noGrp="1"/>
          </p:cNvSpPr>
          <p:nvPr>
            <p:ph type="title"/>
            <p:custDataLst>
              <p:tags r:id="rId5"/>
            </p:custDataLst>
          </p:nvPr>
        </p:nvSpPr>
        <p:spPr bwMode="black">
          <a:xfrm>
            <a:off x="2231136" y="964692"/>
            <a:ext cx="7729728" cy="1188720"/>
          </a:xfrm>
          <a:prstGeom prst="rect">
            <a:avLst/>
          </a:prstGeom>
          <a:solidFill>
            <a:srgbClr val="FFFFFF"/>
          </a:solidFill>
          <a:ln w="31750" cap="sq">
            <a:solidFill>
              <a:srgbClr val="404040"/>
            </a:solidFill>
            <a:miter lim="800000"/>
          </a:ln>
        </p:spPr>
        <p:txBody>
          <a:bodyPr/>
          <a:lstStyle/>
          <a:p>
            <a:r>
              <a:rPr lang="en-US" dirty="0"/>
              <a:t>Using the copy operations</a:t>
            </a:r>
          </a:p>
        </p:txBody>
      </p:sp>
    </p:spTree>
    <p:extLst>
      <p:ext uri="{BB962C8B-B14F-4D97-AF65-F5344CB8AC3E}">
        <p14:creationId xmlns:p14="http://schemas.microsoft.com/office/powerpoint/2010/main" val="429244637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1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Lst>
</file>

<file path=ppt/tags/tag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24&quot;/&gt;&lt;lineCharCount val=&quot;13&quot;/&gt;&lt;lineCharCount val=&quot;12&quot;/&gt;&lt;lineCharCount val=&quot;13&quot;/&gt;&lt;lineCharCount val=&quot;11&quot;/&gt;&lt;/TableIndex&gt;&lt;/ShapeTextInfo&gt;"/>
</p:tagLst>
</file>

<file path=ppt/tags/tag2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Lst>
</file>

<file path=ppt/tags/tag2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2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2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2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0&quot;/&gt;&lt;/TableIndex&gt;&lt;/ShapeTextInfo&gt;"/>
  <p:tag name="PRESENTER_DUMMYTAG" val="&lt;DummyForForceWrite&gt;&lt;/DummyForForceWrite&gt;"/>
  <p:tag name="HTML_SHAPEINFO" val="&lt;ThreeDShapeInfo&gt;&lt;uuid val=&quot;{86D6F855-F2A4-48AF-8B38-A7EAAD1F214D}&quot;/&gt;&lt;isInvalidForFieldText val=&quot;0&quot;/&gt;&lt;Image&gt;&lt;filename val=&quot;C:\Users\delroy\AppData\Local\Temp\CP810824589968Session\CPTrustFolder810824589968\PPTImport810824626265\data\asimages\{86D6F855-F2A4-48AF-8B38-A7EAAD1F214D}_1.png&quot;/&gt;&lt;left val=&quot;167&quot;/&gt;&lt;top val=&quot;249&quot;/&gt;&lt;width val=&quot;945&quot;/&gt;&lt;height val=&quot;174&quot;/&gt;&lt;hasText val=&quot;1&quot;/&gt;&lt;/Image&gt;&lt;/ThreeDShapeInfo&gt;"/>
</p:tagLst>
</file>

<file path=ppt/tags/tag2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41&quot;/&gt;&lt;lineCharCount val=&quot;43&quot;/&gt;&lt;/TableIndex&gt;&lt;/ShapeTextInfo&gt;"/>
  <p:tag name="PRESENTER_DUMMYTAG" val="&lt;DummyForForceWrite&gt;&lt;/DummyForForceWrite&gt;"/>
  <p:tag name="HTML_SHAPEINFO" val="&lt;ThreeDShapeInfo&gt;&lt;uuid val=&quot;{6879ED75-7F69-4005-92A1-933ED0E26FEB}&quot;/&gt;&lt;isInvalidForFieldText val=&quot;0&quot;/&gt;&lt;Image&gt;&lt;filename val=&quot;C:\Users\delroy\AppData\Local\Temp\CP810824589968Session\CPTrustFolder810824589968\PPTImport810824626265\data\asimages\{6879ED75-7F69-4005-92A1-933ED0E26FEB}_1.png&quot;/&gt;&lt;left val=&quot;282&quot;/&gt;&lt;top val=&quot;452&quot;/&gt;&lt;width val=&quot;715&quot;/&gt;&lt;height val=&quot;135&quot;/&gt;&lt;hasText val=&quot;1&quot;/&gt;&lt;/Image&gt;&lt;/ThreeDShapeInfo&gt;"/>
</p:tagLst>
</file>

<file path=ppt/tags/tag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3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1&quot;/&gt;&lt;/TableIndex&gt;&lt;/ShapeTextInfo&gt;"/>
  <p:tag name="PRESENTER_DUMMYTAG" val="&lt;DummyForForceWrite&gt;&lt;/DummyForForceWrite&gt;"/>
  <p:tag name="HTML_SHAPEINFO" val="&lt;ThreeDShapeInfo&gt;&lt;uuid val=&quot;{52D9958A-30E0-407C-B877-D2DB1D68A43A}&quot;/&gt;&lt;isInvalidForFieldText val=&quot;0&quot;/&gt;&lt;Image&gt;&lt;filename val=&quot;C:\Users\delroy\AppData\Local\Temp\CP810824589968Session\CPTrustFolder810824589968\PPTImport810824626265\data\asimages\{52D9958A-30E0-407C-B877-D2DB1D68A43A}_1.png&quot;/&gt;&lt;left val=&quot;167&quot;/&gt;&lt;top val=&quot;647&quot;/&gt;&lt;width val=&quot;159&quot;/&gt;&lt;height val=&quot;35&quot;/&gt;&lt;hasText val=&quot;1&quot;/&gt;&lt;/Image&gt;&lt;/ThreeDShapeInfo&gt;"/>
</p:tagLst>
</file>

<file path=ppt/tags/tag3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3&quot;/&gt;&lt;lineCharCount val=&quot;13&quot;/&gt;&lt;/TableIndex&gt;&lt;/ShapeTextInfo&gt;"/>
  <p:tag name="HTML_SHAPEINFO" val="&lt;ThreeDShapeInfo&gt;&lt;uuid val=&quot;{AE496111-B4D3-43E2-A788-1A3392021347}&quot;/&gt;&lt;isInvalidForFieldText val=&quot;0&quot;/&gt;&lt;Image&gt;&lt;filename val=&quot;C:\Users\delroy\AppData\Local\Temp\CP810824589968Session\CPTrustFolder810824589968\PPTImport810824626265\data\asimages\{AE496111-B4D3-43E2-A788-1A3392021347}_2.png&quot;/&gt;&lt;left val=&quot;233&quot;/&gt;&lt;top val=&quot;100&quot;/&gt;&lt;width val=&quot;813&quot;/&gt;&lt;height val=&quot;126&quot;/&gt;&lt;hasText val=&quot;1&quot;/&gt;&lt;/Image&gt;&lt;/ThreeDShapeInfo&gt;"/>
</p:tagLst>
</file>

<file path=ppt/tags/tag3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13&quot;/&gt;&lt;lineCharCount val=&quot;2&quot;/&gt;&lt;lineCharCount val=&quot;13&quot;/&gt;&lt;lineCharCount val=&quot;32&quot;/&gt;&lt;lineCharCount val=&quot;28&quot;/&gt;&lt;lineCharCount val=&quot;28&quot;/&gt;&lt;lineCharCount val=&quot;1&quot;/&gt;&lt;lineCharCount val=&quot;12&quot;/&gt;&lt;lineCharCount val=&quot;20&quot;/&gt;&lt;lineCharCount val=&quot;85&quot;/&gt;&lt;lineCharCount val=&quot;33&quot;/&gt;&lt;lineCharCount val=&quot;38&quot;/&gt;&lt;lineCharCount val=&quot;2&quot;/&gt;&lt;/TableIndex&gt;&lt;/ShapeTextInfo&gt;"/>
  <p:tag name="HTML_SHAPEINFO" val="&lt;ThreeDShapeInfo&gt;&lt;uuid val=&quot;{F8D5A335-761D-4992-A853-961BAB85FCD7}&quot;/&gt;&lt;isInvalidForFieldText val=&quot;0&quot;/&gt;&lt;Image&gt;&lt;filename val=&quot;C:\Users\delroy\AppData\Local\Temp\CP810824589968Session\CPTrustFolder810824589968\PPTImport810824626265\data\asimages\{F8D5A335-761D-4992-A853-961BAB85FCD7}_2.png&quot;/&gt;&lt;left val=&quot;58&quot;/&gt;&lt;top val=&quot;258&quot;/&gt;&lt;width val=&quot;1157&quot;/&gt;&lt;height val=&quot;397&quot;/&gt;&lt;hasText val=&quot;1&quot;/&gt;&lt;/Image&gt;&lt;/ThreeDShapeInfo&gt;"/>
</p:tagLst>
</file>

<file path=ppt/tags/tag3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13&quot;/&gt;&lt;lineCharCount val=&quot;15&quot;/&gt;&lt;/TableIndex&gt;&lt;/ShapeTextInfo&gt;"/>
  <p:tag name="HTML_SHAPEINFO" val="&lt;ThreeDShapeInfo&gt;&lt;uuid val=&quot;{04470D45-2D97-4ED5-B580-7385C7906BE2}&quot;/&gt;&lt;isInvalidForFieldText val=&quot;0&quot;/&gt;&lt;Image&gt;&lt;filename val=&quot;C:\Users\delroy\AppData\Local\Temp\CP810824589968Session\CPTrustFolder810824589968\PPTImport810824626265\data\asimages\{04470D45-2D97-4ED5-B580-7385C7906BE2}_3.png&quot;/&gt;&lt;left val=&quot;233&quot;/&gt;&lt;top val=&quot;100&quot;/&gt;&lt;width val=&quot;813&quot;/&gt;&lt;height val=&quot;126&quot;/&gt;&lt;hasText val=&quot;1&quot;/&gt;&lt;/Image&gt;&lt;/ThreeDShapeInfo&gt;"/>
</p:tagLst>
</file>

<file path=ppt/tags/tag3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3&quot;/&gt;&lt;lineCharCount val=&quot;13&quot;/&gt;&lt;lineCharCount val=&quot;2&quot;/&gt;&lt;lineCharCount val=&quot;13&quot;/&gt;&lt;lineCharCount val=&quot;32&quot;/&gt;&lt;lineCharCount val=&quot;28&quot;/&gt;&lt;lineCharCount val=&quot;28&quot;/&gt;&lt;lineCharCount val=&quot;12&quot;/&gt;&lt;lineCharCount val=&quot;20&quot;/&gt;&lt;lineCharCount val=&quot;41&quot;/&gt;&lt;lineCharCount val=&quot;78&quot;/&gt;&lt;lineCharCount val=&quot;33&quot;/&gt;&lt;lineCharCount val=&quot;38&quot;/&gt;&lt;lineCharCount val=&quot;2&quot;/&gt;&lt;/TableIndex&gt;&lt;/ShapeTextInfo&gt;"/>
  <p:tag name="HTML_SHAPEINFO" val="&lt;ThreeDShapeInfo&gt;&lt;uuid val=&quot;{5A1DF2FD-1935-4B05-8360-3350E95A7CE6}&quot;/&gt;&lt;isInvalidForFieldText val=&quot;0&quot;/&gt;&lt;Image&gt;&lt;filename val=&quot;C:\Users\delroy\AppData\Local\Temp\CP810824589968Session\CPTrustFolder810824589968\PPTImport810824626265\data\asimages\{5A1DF2FD-1935-4B05-8360-3350E95A7CE6}_3.png&quot;/&gt;&lt;left val=&quot;108&quot;/&gt;&lt;top val=&quot;260&quot;/&gt;&lt;width val=&quot;1056&quot;/&gt;&lt;height val=&quot;397&quot;/&gt;&lt;hasText val=&quot;1&quot;/&gt;&lt;/Image&gt;&lt;/ThreeDShapeInfo&gt;"/>
</p:tagLst>
</file>

<file path=ppt/tags/tag3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2&quot;/&gt;&lt;/TableIndex&gt;&lt;/ShapeTextInfo&gt;"/>
  <p:tag name="HTML_SHAPEINFO" val="&lt;ThreeDShapeInfo&gt;&lt;uuid val=&quot;{DB7A98D8-297B-4BA2-876C-CCB5643FD8A5}&quot;/&gt;&lt;isInvalidForFieldText val=&quot;0&quot;/&gt;&lt;Image&gt;&lt;filename val=&quot;C:\Users\delroy\AppData\Local\Temp\CP810824589968Session\CPTrustFolder810824589968\PPTImport810824626265\data\asimages\{DB7A98D8-297B-4BA2-876C-CCB5643FD8A5}_4.png&quot;/&gt;&lt;left val=&quot;233&quot;/&gt;&lt;top val=&quot;100&quot;/&gt;&lt;width val=&quot;813&quot;/&gt;&lt;height val=&quot;126&quot;/&gt;&lt;hasText val=&quot;1&quot;/&gt;&lt;/Image&gt;&lt;/ThreeDShapeInfo&gt;"/>
</p:tagLst>
</file>

<file path=ppt/tags/tag3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41&quot;/&gt;&lt;lineCharCount val=&quot;14&quot;/&gt;&lt;lineCharCount val=&quot;24&quot;/&gt;&lt;lineCharCount val=&quot;35&quot;/&gt;&lt;lineCharCount val=&quot;37&quot;/&gt;&lt;/TableIndex&gt;&lt;/ShapeTextInfo&gt;"/>
  <p:tag name="HTML_SHAPEINFO" val="&lt;ThreeDShapeInfo&gt;&lt;uuid val=&quot;{5B27D672-4740-43AE-AE8A-91DE1ABB2A9B}&quot;/&gt;&lt;isInvalidForFieldText val=&quot;0&quot;/&gt;&lt;Image&gt;&lt;filename val=&quot;C:\Users\delroy\AppData\Local\Temp\CP810824589968Session\CPTrustFolder810824589968\PPTImport810824626265\data\asimages\{5B27D672-4740-43AE-AE8A-91DE1ABB2A9B}_4.png&quot;/&gt;&lt;left val=&quot;229&quot;/&gt;&lt;top val=&quot;273&quot;/&gt;&lt;width val=&quot;817&quot;/&gt;&lt;height val=&quot;329&quot;/&gt;&lt;hasText val=&quot;1&quot;/&gt;&lt;/Image&gt;&lt;/ThreeDShapeInfo&gt;"/>
</p:tagLst>
</file>

<file path=ppt/tags/tag3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3&quot;/&gt;&lt;/TableIndex&gt;&lt;/ShapeTextInfo&gt;"/>
  <p:tag name="HTML_SHAPEINFO" val="&lt;ThreeDShapeInfo&gt;&lt;uuid val=&quot;{00858365-6678-49EE-8E27-C08A4B20B92E}&quot;/&gt;&lt;isInvalidForFieldText val=&quot;0&quot;/&gt;&lt;Image&gt;&lt;filename val=&quot;C:\Users\delroy\AppData\Local\Temp\CP810824589968Session\CPTrustFolder810824589968\PPTImport810824626265\data\asimages\{00858365-6678-49EE-8E27-C08A4B20B92E}_5.png&quot;/&gt;&lt;left val=&quot;83&quot;/&gt;&lt;top val=&quot;242&quot;/&gt;&lt;width val=&quot;531&quot;/&gt;&lt;height val=&quot;85&quot;/&gt;&lt;hasText val=&quot;1&quot;/&gt;&lt;/Image&gt;&lt;/ThreeDShapeInfo&gt;"/>
</p:tagLst>
</file>

<file path=ppt/tags/tag3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7&quot;/&gt;&lt;lineCharCount val=&quot;32&quot;/&gt;&lt;lineCharCount val=&quot;2&quot;/&gt;&lt;lineCharCount val=&quot;38&quot;/&gt;&lt;lineCharCount val=&quot;28&quot;/&gt;&lt;lineCharCount val=&quot;23&quot;/&gt;&lt;lineCharCount val=&quot;25&quot;/&gt;&lt;lineCharCount val=&quot;1&quot;/&gt;&lt;/TableIndex&gt;&lt;/ShapeTextInfo&gt;"/>
  <p:tag name="HTML_SHAPEINFO" val="&lt;ThreeDShapeInfo&gt;&lt;uuid val=&quot;{9AE9B599-0417-47ED-A619-F79AF1860B1B}&quot;/&gt;&lt;isInvalidForFieldText val=&quot;0&quot;/&gt;&lt;Image&gt;&lt;filename val=&quot;C:\Users\delroy\AppData\Local\Temp\CP810824589968Session\CPTrustFolder810824589968\PPTImport810824626265\data\asimages\{9AE9B599-0417-47ED-A619-F79AF1860B1B}_5.png&quot;/&gt;&lt;left val=&quot;78&quot;/&gt;&lt;top val=&quot;326&quot;/&gt;&lt;width val=&quot;536&quot;/&gt;&lt;height val=&quot;276&quot;/&gt;&lt;hasText val=&quot;1&quot;/&gt;&lt;/Image&gt;&lt;/ThreeDShapeInfo&gt;"/>
</p:tagLst>
</file>

<file path=ppt/tags/tag3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8&quot;/&gt;&lt;lineCharCount val=&quot;32&quot;/&gt;&lt;lineCharCount val=&quot;2&quot;/&gt;&lt;lineCharCount val=&quot;38&quot;/&gt;&lt;lineCharCount val=&quot;39&quot;/&gt;&lt;lineCharCount val=&quot;26&quot;/&gt;&lt;lineCharCount val=&quot;25&quot;/&gt;&lt;lineCharCount val=&quot;25&quot;/&gt;&lt;lineCharCount val=&quot;1&quot;/&gt;&lt;/TableIndex&gt;&lt;/ShapeTextInfo&gt;"/>
  <p:tag name="HTML_SHAPEINFO" val="&lt;ThreeDShapeInfo&gt;&lt;uuid val=&quot;{E568A7BA-EC1C-4940-BBEE-BD5B3EE0407E}&quot;/&gt;&lt;isInvalidForFieldText val=&quot;0&quot;/&gt;&lt;Image&gt;&lt;filename val=&quot;C:\Users\delroy\AppData\Local\Temp\CP810824589968Session\CPTrustFolder810824589968\PPTImport810824626265\data\asimages\{E568A7BA-EC1C-4940-BBEE-BD5B3EE0407E}_5.png&quot;/&gt;&lt;left val=&quot;659&quot;/&gt;&lt;top val=&quot;326&quot;/&gt;&lt;width val=&quot;536&quot;/&gt;&lt;height val=&quot;276&quot;/&gt;&lt;hasText val=&quot;1&quot;/&gt;&lt;/Image&gt;&lt;/ThreeDShapeInfo&gt;"/>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ags/tag4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5&quot;/&gt;&lt;/TableIndex&gt;&lt;/ShapeTextInfo&gt;"/>
  <p:tag name="HTML_SHAPEINFO" val="&lt;ThreeDShapeInfo&gt;&lt;uuid val=&quot;{54F3DC81-C48B-44CA-9FE9-DD0A49E5523E}&quot;/&gt;&lt;isInvalidForFieldText val=&quot;0&quot;/&gt;&lt;Image&gt;&lt;filename val=&quot;C:\Users\delroy\AppData\Local\Temp\CP810824589968Session\CPTrustFolder810824589968\PPTImport810824626265\data\asimages\{54F3DC81-C48B-44CA-9FE9-DD0A49E5523E}_5.png&quot;/&gt;&lt;left val=&quot;664&quot;/&gt;&lt;top val=&quot;242&quot;/&gt;&lt;width val=&quot;449&quot;/&gt;&lt;height val=&quot;85&quot;/&gt;&lt;hasText val=&quot;1&quot;/&gt;&lt;/Image&gt;&lt;/ThreeDShapeInfo&gt;"/>
</p:tagLst>
</file>

<file path=ppt/tags/tag4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879DD95D-E064-4539-AA20-1C5F2D48F288}&quot;/&gt;&lt;isInvalidForFieldText val=&quot;0&quot;/&gt;&lt;Image&gt;&lt;filename val=&quot;C:\Users\delroy\AppData\Local\Temp\CP810824589968Session\CPTrustFolder810824589968\PPTImport810824626265\data\asimages\{879DD95D-E064-4539-AA20-1C5F2D48F288}_5.png&quot;/&gt;&lt;left val=&quot;233&quot;/&gt;&lt;top val=&quot;100&quot;/&gt;&lt;width val=&quot;813&quot;/&gt;&lt;height val=&quot;126&quot;/&gt;&lt;hasText val=&quot;1&quot;/&gt;&lt;/Image&gt;&lt;/ThreeDShapeInfo&gt;"/>
</p:tagLst>
</file>

<file path=ppt/tags/tag4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3&quot;/&gt;&lt;/TableIndex&gt;&lt;/ShapeTextInfo&gt;"/>
  <p:tag name="HTML_SHAPEINFO" val="&lt;ThreeDShapeInfo&gt;&lt;uuid val=&quot;{600498A4-7885-4D4D-9F44-F8857745547F}&quot;/&gt;&lt;isInvalidForFieldText val=&quot;0&quot;/&gt;&lt;Image&gt;&lt;filename val=&quot;C:\Users\delroy\AppData\Local\Temp\CP810824589968Session\CPTrustFolder810824589968\PPTImport810824626265\data\asimages\{600498A4-7885-4D4D-9F44-F8857745547F}_6.png&quot;/&gt;&lt;left val=&quot;61&quot;/&gt;&lt;top val=&quot;242&quot;/&gt;&lt;width val=&quot;553&quot;/&gt;&lt;height val=&quot;85&quot;/&gt;&lt;hasText val=&quot;1&quot;/&gt;&lt;/Image&gt;&lt;/ThreeDShapeInfo&gt;"/>
</p:tagLst>
</file>

<file path=ppt/tags/tag4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37&quot;/&gt;&lt;lineCharCount val=&quot;2&quot;/&gt;&lt;lineCharCount val=&quot;20&quot;/&gt;&lt;lineCharCount val=&quot;22&quot;/&gt;&lt;lineCharCount val=&quot;38&quot;/&gt;&lt;lineCharCount val=&quot;28&quot;/&gt;&lt;lineCharCount val=&quot;23&quot;/&gt;&lt;lineCharCount val=&quot;25&quot;/&gt;&lt;lineCharCount val=&quot;18&quot;/&gt;&lt;lineCharCount val=&quot;1&quot;/&gt;&lt;/TableIndex&gt;&lt;/ShapeTextInfo&gt;"/>
  <p:tag name="HTML_SHAPEINFO" val="&lt;ThreeDShapeInfo&gt;&lt;uuid val=&quot;{BA6B1D99-4A65-486F-90E9-D86F7EAAC67A}&quot;/&gt;&lt;isInvalidForFieldText val=&quot;0&quot;/&gt;&lt;Image&gt;&lt;filename val=&quot;C:\Users\delroy\AppData\Local\Temp\CP810824589968Session\CPTrustFolder810824589968\PPTImport810824626265\data\asimages\{BA6B1D99-4A65-486F-90E9-D86F7EAAC67A}_6.png&quot;/&gt;&lt;left val=&quot;56&quot;/&gt;&lt;top val=&quot;323&quot;/&gt;&lt;width val=&quot;558&quot;/&gt;&lt;height val=&quot;308&quot;/&gt;&lt;hasText val=&quot;1&quot;/&gt;&lt;/Image&gt;&lt;/ThreeDShapeInfo&gt;"/>
</p:tagLst>
</file>

<file path=ppt/tags/tag4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1&quot;/&gt;&lt;lineCharCount val=&quot;37&quot;/&gt;&lt;lineCharCount val=&quot;2&quot;/&gt;&lt;lineCharCount val=&quot;20&quot;/&gt;&lt;lineCharCount val=&quot;22&quot;/&gt;&lt;lineCharCount val=&quot;38&quot;/&gt;&lt;lineCharCount val=&quot;39&quot;/&gt;&lt;lineCharCount val=&quot;26&quot;/&gt;&lt;lineCharCount val=&quot;25&quot;/&gt;&lt;lineCharCount val=&quot;25&quot;/&gt;&lt;lineCharCount val=&quot;18&quot;/&gt;&lt;lineCharCount val=&quot;1&quot;/&gt;&lt;/TableIndex&gt;&lt;/ShapeTextInfo&gt;"/>
  <p:tag name="HTML_SHAPEINFO" val="&lt;ThreeDShapeInfo&gt;&lt;uuid val=&quot;{A419CDC1-D8F3-4E86-817B-CDFEC2F0AF92}&quot;/&gt;&lt;isInvalidForFieldText val=&quot;0&quot;/&gt;&lt;Image&gt;&lt;filename val=&quot;C:\Users\delroy\AppData\Local\Temp\CP810824589968Session\CPTrustFolder810824589968\PPTImport810824626265\data\asimages\{A419CDC1-D8F3-4E86-817B-CDFEC2F0AF92}_6.png&quot;/&gt;&lt;left val=&quot;659&quot;/&gt;&lt;top val=&quot;323&quot;/&gt;&lt;width val=&quot;558&quot;/&gt;&lt;height val=&quot;311&quot;/&gt;&lt;hasText val=&quot;1&quot;/&gt;&lt;/Image&gt;&lt;/ThreeDShapeInfo&gt;"/>
</p:tagLst>
</file>

<file path=ppt/tags/tag4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5&quot;/&gt;&lt;/TableIndex&gt;&lt;/ShapeTextInfo&gt;"/>
  <p:tag name="HTML_SHAPEINFO" val="&lt;ThreeDShapeInfo&gt;&lt;uuid val=&quot;{F7EF7480-0919-43A3-8320-AD7EC7F37AEB}&quot;/&gt;&lt;isInvalidForFieldText val=&quot;0&quot;/&gt;&lt;Image&gt;&lt;filename val=&quot;C:\Users\delroy\AppData\Local\Temp\CP810824589968Session\CPTrustFolder810824589968\PPTImport810824626265\data\asimages\{F7EF7480-0919-43A3-8320-AD7EC7F37AEB}_6.png&quot;/&gt;&lt;left val=&quot;664&quot;/&gt;&lt;top val=&quot;242&quot;/&gt;&lt;width val=&quot;553&quot;/&gt;&lt;height val=&quot;85&quot;/&gt;&lt;hasText val=&quot;1&quot;/&gt;&lt;/Image&gt;&lt;/ThreeDShapeInfo&gt;"/>
</p:tagLst>
</file>

<file path=ppt/tags/tag4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3&quot;/&gt;&lt;/TableIndex&gt;&lt;/ShapeTextInfo&gt;"/>
  <p:tag name="HTML_SHAPEINFO" val="&lt;ThreeDShapeInfo&gt;&lt;uuid val=&quot;{9F2165D8-1117-44CD-B923-544BCE9C5910}&quot;/&gt;&lt;isInvalidForFieldText val=&quot;0&quot;/&gt;&lt;Image&gt;&lt;filename val=&quot;C:\Users\delroy\AppData\Local\Temp\CP810824589968Session\CPTrustFolder810824589968\PPTImport810824626265\data\asimages\{9F2165D8-1117-44CD-B923-544BCE9C5910}_6.png&quot;/&gt;&lt;left val=&quot;233&quot;/&gt;&lt;top val=&quot;100&quot;/&gt;&lt;width val=&quot;813&quot;/&gt;&lt;height val=&quot;126&quot;/&gt;&lt;hasText val=&quot;1&quot;/&gt;&lt;/Image&gt;&lt;/ThreeDShapeInfo&gt;"/>
</p:tagLst>
</file>

<file path=ppt/tags/tag4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6&quot;/&gt;&lt;/TableIndex&gt;&lt;/ShapeTextInfo&gt;"/>
  <p:tag name="HTML_SHAPEINFO" val="&lt;ThreeDShapeInfo&gt;&lt;uuid val=&quot;{13B08AF5-8E8F-4A56-9F50-04A2D753BF89}&quot;/&gt;&lt;isInvalidForFieldText val=&quot;0&quot;/&gt;&lt;Image&gt;&lt;filename val=&quot;C:\Users\delroy\AppData\Local\Temp\CP810824589968Session\CPTrustFolder810824589968\PPTImport810824626265\data\asimages\{13B08AF5-8E8F-4A56-9F50-04A2D753BF89}_7.png&quot;/&gt;&lt;left val=&quot;165&quot;/&gt;&lt;top val=&quot;242&quot;/&gt;&lt;width val=&quot;449&quot;/&gt;&lt;height val=&quot;85&quot;/&gt;&lt;hasText val=&quot;1&quot;/&gt;&lt;/Image&gt;&lt;/ThreeDShapeInfo&gt;"/>
</p:tagLst>
</file>

<file path=ppt/tags/tag4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14&quot;/&gt;&lt;lineCharCount val=&quot;1&quot;/&gt;&lt;lineCharCount val=&quot;15&quot;/&gt;&lt;lineCharCount val=&quot;15&quot;/&gt;&lt;/TableIndex&gt;&lt;/ShapeTextInfo&gt;"/>
  <p:tag name="HTML_SHAPEINFO" val="&lt;ThreeDShapeInfo&gt;&lt;uuid val=&quot;{0E3BC430-0B35-4907-995D-595BD76963C1}&quot;/&gt;&lt;isInvalidForFieldText val=&quot;0&quot;/&gt;&lt;Image&gt;&lt;filename val=&quot;C:\Users\delroy\AppData\Local\Temp\CP810824589968Session\CPTrustFolder810824589968\PPTImport810824626265\data\asimages\{0E3BC430-0B35-4907-995D-595BD76963C1}_7.png&quot;/&gt;&lt;left val=&quot;161&quot;/&gt;&lt;top val=&quot;326&quot;/&gt;&lt;width val=&quot;453&quot;/&gt;&lt;height val=&quot;276&quot;/&gt;&lt;hasText val=&quot;1&quot;/&gt;&lt;/Image&gt;&lt;/ThreeDShapeInfo&gt;"/>
</p:tagLst>
</file>

<file path=ppt/tags/tag4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14&quot;/&gt;&lt;lineCharCount val=&quot;1&quot;/&gt;&lt;lineCharCount val=&quot;11&quot;/&gt;&lt;lineCharCount val=&quot;8&quot;/&gt;&lt;/TableIndex&gt;&lt;/ShapeTextInfo&gt;"/>
  <p:tag name="HTML_SHAPEINFO" val="&lt;ThreeDShapeInfo&gt;&lt;uuid val=&quot;{C39070E9-2D38-419C-B5C8-87B9E3F78BA6}&quot;/&gt;&lt;isInvalidForFieldText val=&quot;0&quot;/&gt;&lt;Image&gt;&lt;filename val=&quot;C:\Users\delroy\AppData\Local\Temp\CP810824589968Session\CPTrustFolder810824589968\PPTImport810824626265\data\asimages\{C39070E9-2D38-419C-B5C8-87B9E3F78BA6}_7.png&quot;/&gt;&lt;left val=&quot;660&quot;/&gt;&lt;top val=&quot;326&quot;/&gt;&lt;width val=&quot;452&quot;/&gt;&lt;height val=&quot;276&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Lst>
</file>

<file path=ppt/tags/tag5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9&quot;/&gt;&lt;/TableIndex&gt;&lt;/ShapeTextInfo&gt;"/>
  <p:tag name="HTML_SHAPEINFO" val="&lt;ThreeDShapeInfo&gt;&lt;uuid val=&quot;{72DDB9FB-59EF-4E04-9F39-6558E33E6EF3}&quot;/&gt;&lt;isInvalidForFieldText val=&quot;0&quot;/&gt;&lt;Image&gt;&lt;filename val=&quot;C:\Users\delroy\AppData\Local\Temp\CP810824589968Session\CPTrustFolder810824589968\PPTImport810824626265\data\asimages\{72DDB9FB-59EF-4E04-9F39-6558E33E6EF3}_7.png&quot;/&gt;&lt;left val=&quot;664&quot;/&gt;&lt;top val=&quot;242&quot;/&gt;&lt;width val=&quot;449&quot;/&gt;&lt;height val=&quot;85&quot;/&gt;&lt;hasText val=&quot;1&quot;/&gt;&lt;/Image&gt;&lt;/ThreeDShapeInfo&gt;"/>
</p:tagLst>
</file>

<file path=ppt/tags/tag5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5&quot;/&gt;&lt;/TableIndex&gt;&lt;/ShapeTextInfo&gt;"/>
  <p:tag name="HTML_SHAPEINFO" val="&lt;ThreeDShapeInfo&gt;&lt;uuid val=&quot;{32189A6A-8A67-49F8-86B4-B9C7ABCBC0AD}&quot;/&gt;&lt;isInvalidForFieldText val=&quot;0&quot;/&gt;&lt;Image&gt;&lt;filename val=&quot;C:\Users\delroy\AppData\Local\Temp\CP810824589968Session\CPTrustFolder810824589968\PPTImport810824626265\data\asimages\{32189A6A-8A67-49F8-86B4-B9C7ABCBC0AD}_7.png&quot;/&gt;&lt;left val=&quot;233&quot;/&gt;&lt;top val=&quot;100&quot;/&gt;&lt;width val=&quot;813&quot;/&gt;&lt;height val=&quot;126&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7&quot;/&gt;&lt;lineCharCount val=&quot;5&quot;/&gt;&lt;/TableIndex&gt;&lt;/ShapeText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5&quot;/&gt;&lt;/TableIndex&gt;&lt;/ShapeText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9&quot;/&gt;&lt;/TableIndex&gt;&lt;/ShapeText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0&quot;/&gt;&lt;/TableIndex&gt;&lt;/ShapeTextInfo&gt;"/>
</p:tagLst>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346</TotalTime>
  <Words>1609</Words>
  <Application>Microsoft Office PowerPoint</Application>
  <PresentationFormat>Widescreen</PresentationFormat>
  <Paragraphs>117</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Consolas</vt:lpstr>
      <vt:lpstr>Gill Sans MT</vt:lpstr>
      <vt:lpstr>Parcel</vt:lpstr>
      <vt:lpstr>Person.cpp</vt:lpstr>
      <vt:lpstr>Person class Array version</vt:lpstr>
      <vt:lpstr>Person class Pointer version</vt:lpstr>
      <vt:lpstr>Initializing a Character pointer</vt:lpstr>
      <vt:lpstr>The Copy Constructor</vt:lpstr>
      <vt:lpstr>The Assignment Operator</vt:lpstr>
      <vt:lpstr>Using the copy operations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Person.cpp</dc:title>
  <dc:creator>Delroy Brinkerhoff</dc:creator>
  <cp:lastModifiedBy>delroy</cp:lastModifiedBy>
  <cp:revision>18</cp:revision>
  <dcterms:created xsi:type="dcterms:W3CDTF">2016-07-13T22:03:45Z</dcterms:created>
  <dcterms:modified xsi:type="dcterms:W3CDTF">2024-09-24T13:03:09Z</dcterms:modified>
</cp:coreProperties>
</file>