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heme/theme2.xml" ContentType="application/vnd.openxmlformats-officedocument.theme+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notesSlides/notesSlide1.xml" ContentType="application/vnd.openxmlformats-officedocument.presentationml.notesSlide+xml"/>
  <Override PartName="/ppt/tags/tag25.xml" ContentType="application/vnd.openxmlformats-officedocument.presentationml.tags+xml"/>
  <Override PartName="/ppt/tags/tag26.xml" ContentType="application/vnd.openxmlformats-officedocument.presentationml.tags+xml"/>
  <Override PartName="/ppt/notesSlides/notesSlide2.xml" ContentType="application/vnd.openxmlformats-officedocument.presentationml.notesSlide+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notesSlides/notesSlide3.xml" ContentType="application/vnd.openxmlformats-officedocument.presentationml.notesSlide+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notesSlides/notesSlide4.xml" ContentType="application/vnd.openxmlformats-officedocument.presentationml.notesSlide+xml"/>
  <Override PartName="/ppt/tags/tag33.xml" ContentType="application/vnd.openxmlformats-officedocument.presentationml.tags+xml"/>
  <Override PartName="/ppt/tags/tag34.xml" ContentType="application/vnd.openxmlformats-officedocument.presentationml.tags+xml"/>
  <Override PartName="/ppt/notesSlides/notesSlide5.xml" ContentType="application/vnd.openxmlformats-officedocument.presentationml.notesSlide+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notesSlides/notesSlide6.xml" ContentType="application/vnd.openxmlformats-officedocument.presentationml.notesSlide+xml"/>
  <Override PartName="/ppt/tags/tag38.xml" ContentType="application/vnd.openxmlformats-officedocument.presentationml.tags+xml"/>
  <Override PartName="/ppt/tags/tag39.xml" ContentType="application/vnd.openxmlformats-officedocument.presentationml.tags+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9"/>
  </p:notesMasterIdLst>
  <p:sldIdLst>
    <p:sldId id="256" r:id="rId2"/>
    <p:sldId id="257" r:id="rId3"/>
    <p:sldId id="258" r:id="rId4"/>
    <p:sldId id="259" r:id="rId5"/>
    <p:sldId id="260" r:id="rId6"/>
    <p:sldId id="261" r:id="rId7"/>
    <p:sldId id="262" r:id="rId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06" d="100"/>
          <a:sy n="106" d="100"/>
        </p:scale>
        <p:origin x="756"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7067935-09F0-48CC-91FE-32F1D9FB89E2}" type="datetimeFigureOut">
              <a:rPr lang="en-US" smtClean="0"/>
              <a:t>9/28/2024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7B77FC9-B333-42FC-BD59-E6F6860701D8}" type="slidenum">
              <a:rPr lang="en-US" smtClean="0"/>
              <a:t>‹#›</a:t>
            </a:fld>
            <a:endParaRPr lang="en-US"/>
          </a:p>
        </p:txBody>
      </p:sp>
    </p:spTree>
    <p:extLst>
      <p:ext uri="{BB962C8B-B14F-4D97-AF65-F5344CB8AC3E}">
        <p14:creationId xmlns:p14="http://schemas.microsoft.com/office/powerpoint/2010/main" val="172024427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kern="100" dirty="0">
                <a:effectLst/>
                <a:latin typeface="Calibri" panose="020F0502020204030204" pitchFamily="34" charset="0"/>
                <a:ea typeface="Times New Roman" panose="02020603050405020304" pitchFamily="18" charset="0"/>
                <a:cs typeface="Times New Roman" panose="02020603050405020304" pitchFamily="18" charset="0"/>
              </a:rPr>
              <a:t>Arrays are structured objects that package multiple data elements in a single data unit. In this regard, they behave like zip files containing many individual files. Each array element is a variable whose type is the same as the array’s. The index operator allows programs to select individual variables or elements in the array.</a:t>
            </a:r>
          </a:p>
          <a:p>
            <a:endParaRPr lang="en-US" dirty="0"/>
          </a:p>
        </p:txBody>
      </p:sp>
      <p:sp>
        <p:nvSpPr>
          <p:cNvPr id="4" name="Slide Number Placeholder 3"/>
          <p:cNvSpPr>
            <a:spLocks noGrp="1"/>
          </p:cNvSpPr>
          <p:nvPr>
            <p:ph type="sldNum" sz="quarter" idx="5"/>
          </p:nvPr>
        </p:nvSpPr>
        <p:spPr/>
        <p:txBody>
          <a:bodyPr/>
          <a:lstStyle/>
          <a:p>
            <a:fld id="{57B77FC9-B333-42FC-BD59-E6F6860701D8}" type="slidenum">
              <a:rPr lang="en-US" smtClean="0"/>
              <a:t>1</a:t>
            </a:fld>
            <a:endParaRPr lang="en-US"/>
          </a:p>
        </p:txBody>
      </p:sp>
    </p:spTree>
    <p:extLst>
      <p:ext uri="{BB962C8B-B14F-4D97-AF65-F5344CB8AC3E}">
        <p14:creationId xmlns:p14="http://schemas.microsoft.com/office/powerpoint/2010/main" val="382603944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07000"/>
              </a:lnSpc>
              <a:spcBef>
                <a:spcPts val="0"/>
              </a:spcBef>
              <a:spcAft>
                <a:spcPts val="800"/>
              </a:spcAft>
            </a:pPr>
            <a:r>
              <a:rPr lang="en-US" sz="1800" kern="100" dirty="0">
                <a:effectLst/>
                <a:latin typeface="Calibri" panose="020F0502020204030204" pitchFamily="34" charset="0"/>
                <a:ea typeface="Times New Roman" panose="02020603050405020304" pitchFamily="18" charset="0"/>
                <a:cs typeface="Times New Roman" panose="02020603050405020304" pitchFamily="18" charset="0"/>
              </a:rPr>
              <a:t>Programmers can overload the index operator for any class with one or more array member variables. For example, we created three string classes in Chapter 9 to demonstrate problem-solving with pictures. An overloaded index operator is possible and appropriate for each class. We make an Array class as the context for the overloaded index operator example.</a:t>
            </a:r>
          </a:p>
          <a:p>
            <a:pPr marL="0" marR="0">
              <a:lnSpc>
                <a:spcPct val="107000"/>
              </a:lnSpc>
              <a:spcBef>
                <a:spcPts val="0"/>
              </a:spcBef>
              <a:spcAft>
                <a:spcPts val="800"/>
              </a:spcAft>
            </a:pPr>
            <a:r>
              <a:rPr lang="en-US" sz="1800" kern="100" dirty="0">
                <a:effectLst/>
                <a:latin typeface="Calibri" panose="020F0502020204030204" pitchFamily="34" charset="0"/>
                <a:ea typeface="Times New Roman" panose="02020603050405020304" pitchFamily="18" charset="0"/>
                <a:cs typeface="Times New Roman" panose="02020603050405020304" pitchFamily="18" charset="0"/>
              </a:rPr>
              <a:t>An Array object’s “special power” is optionally starting at an index value other than zero – it’s not zero-indexed! A program specifies the Array’s bounds - its lowest and highest valid index values - when instantiating it. The constructor and overloaded index operator are the two primary functions of interest. For simplicity, the class manages an array of characters (but lacking a null termination character, it isn’t a C-string); a later chapter generalizes the array, allowing it to manage any data type.</a:t>
            </a:r>
          </a:p>
          <a:p>
            <a:endParaRPr lang="en-US" dirty="0"/>
          </a:p>
        </p:txBody>
      </p:sp>
      <p:sp>
        <p:nvSpPr>
          <p:cNvPr id="4" name="Slide Number Placeholder 3"/>
          <p:cNvSpPr>
            <a:spLocks noGrp="1"/>
          </p:cNvSpPr>
          <p:nvPr>
            <p:ph type="sldNum" sz="quarter" idx="5"/>
          </p:nvPr>
        </p:nvSpPr>
        <p:spPr/>
        <p:txBody>
          <a:bodyPr/>
          <a:lstStyle/>
          <a:p>
            <a:fld id="{57B77FC9-B333-42FC-BD59-E6F6860701D8}" type="slidenum">
              <a:rPr lang="en-US" smtClean="0"/>
              <a:t>2</a:t>
            </a:fld>
            <a:endParaRPr lang="en-US"/>
          </a:p>
        </p:txBody>
      </p:sp>
    </p:spTree>
    <p:extLst>
      <p:ext uri="{BB962C8B-B14F-4D97-AF65-F5344CB8AC3E}">
        <p14:creationId xmlns:p14="http://schemas.microsoft.com/office/powerpoint/2010/main" val="170053680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07000"/>
              </a:lnSpc>
              <a:spcBef>
                <a:spcPts val="0"/>
              </a:spcBef>
              <a:spcAft>
                <a:spcPts val="800"/>
              </a:spcAft>
            </a:pPr>
            <a:r>
              <a:rPr lang="en-US" sz="1800" kern="100" dirty="0">
                <a:effectLst/>
                <a:latin typeface="Calibri" panose="020F0502020204030204" pitchFamily="34" charset="0"/>
                <a:ea typeface="Times New Roman" panose="02020603050405020304" pitchFamily="18" charset="0"/>
                <a:cs typeface="Times New Roman" panose="02020603050405020304" pitchFamily="18" charset="0"/>
              </a:rPr>
              <a:t>Our first task is determining the array’s size and allocating its heap memory. A simple formula calculates the size based on the array’s bounds. We start with a simple, zero-indexed case and arbitrarily choose 5 as the upper bound. The program defines the Array object, calling the constructor. Plugging the boundary values into the formula and solving indicates the size of the array member is 6.</a:t>
            </a:r>
          </a:p>
          <a:p>
            <a:pPr marL="0" marR="0">
              <a:lnSpc>
                <a:spcPct val="107000"/>
              </a:lnSpc>
              <a:spcBef>
                <a:spcPts val="0"/>
              </a:spcBef>
              <a:spcAft>
                <a:spcPts val="800"/>
              </a:spcAft>
            </a:pPr>
            <a:r>
              <a:rPr lang="en-US" sz="1800" kern="100" dirty="0">
                <a:effectLst/>
                <a:latin typeface="Calibri" panose="020F0502020204030204" pitchFamily="34" charset="0"/>
                <a:ea typeface="Times New Roman" panose="02020603050405020304" pitchFamily="18" charset="0"/>
                <a:cs typeface="Times New Roman" panose="02020603050405020304" pitchFamily="18" charset="0"/>
              </a:rPr>
              <a:t>A picture helps us see the relationship between the lower and upper bounds and the array’s size. The top indexes show C++’s physical index values, while the bottom indexes are the class’s logical indexes. Both indexes are the same because this simple example is zero-indexed.</a:t>
            </a:r>
          </a:p>
          <a:p>
            <a:endParaRPr lang="en-US" dirty="0"/>
          </a:p>
        </p:txBody>
      </p:sp>
      <p:sp>
        <p:nvSpPr>
          <p:cNvPr id="4" name="Slide Number Placeholder 3"/>
          <p:cNvSpPr>
            <a:spLocks noGrp="1"/>
          </p:cNvSpPr>
          <p:nvPr>
            <p:ph type="sldNum" sz="quarter" idx="5"/>
          </p:nvPr>
        </p:nvSpPr>
        <p:spPr/>
        <p:txBody>
          <a:bodyPr/>
          <a:lstStyle/>
          <a:p>
            <a:fld id="{57B77FC9-B333-42FC-BD59-E6F6860701D8}" type="slidenum">
              <a:rPr lang="en-US" smtClean="0"/>
              <a:t>3</a:t>
            </a:fld>
            <a:endParaRPr lang="en-US"/>
          </a:p>
        </p:txBody>
      </p:sp>
    </p:spTree>
    <p:extLst>
      <p:ext uri="{BB962C8B-B14F-4D97-AF65-F5344CB8AC3E}">
        <p14:creationId xmlns:p14="http://schemas.microsoft.com/office/powerpoint/2010/main" val="157659005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07000"/>
              </a:lnSpc>
              <a:spcBef>
                <a:spcPts val="0"/>
              </a:spcBef>
              <a:spcAft>
                <a:spcPts val="800"/>
              </a:spcAft>
            </a:pPr>
            <a:r>
              <a:rPr lang="en-US" sz="1800" kern="100" dirty="0">
                <a:effectLst/>
                <a:latin typeface="Calibri" panose="020F0502020204030204" pitchFamily="34" charset="0"/>
                <a:ea typeface="Times New Roman" panose="02020603050405020304" pitchFamily="18" charset="0"/>
                <a:cs typeface="Times New Roman" panose="02020603050405020304" pitchFamily="18" charset="0"/>
              </a:rPr>
              <a:t>Two general examples demonstrate the size calculation and the relationship between the array’s logical and physical indexes. The first has a lower bound of 5, meaning that programs begin indexing the array at 5, and an upper bound of 10, the last valid index value. Plugging the bounds into the formula results in 6 as the array’s size. The top row is the physical C++ indexes beginning with 0. The values in the bottom row are the logical indexes. Client programs access the array elements with these, and the Array object maps them to the physical index values.</a:t>
            </a:r>
          </a:p>
          <a:p>
            <a:pPr marL="0" marR="0">
              <a:lnSpc>
                <a:spcPct val="107000"/>
              </a:lnSpc>
              <a:spcBef>
                <a:spcPts val="0"/>
              </a:spcBef>
              <a:spcAft>
                <a:spcPts val="800"/>
              </a:spcAft>
            </a:pPr>
            <a:r>
              <a:rPr lang="en-US" sz="1800" kern="100" dirty="0">
                <a:effectLst/>
                <a:latin typeface="Calibri" panose="020F0502020204030204" pitchFamily="34" charset="0"/>
                <a:ea typeface="Times New Roman" panose="02020603050405020304" pitchFamily="18" charset="0"/>
                <a:cs typeface="Times New Roman" panose="02020603050405020304" pitchFamily="18" charset="0"/>
              </a:rPr>
              <a:t>The second example is similar but has a negative lower bound. Recalling that subtracting a negative value is equivalent to adding a positive value, plugging the bounds into the formula produces a size of 7 elements. As before, the top row is C++’s physical indexes, and the bottom row is the Array object’s logical indexes.</a:t>
            </a:r>
          </a:p>
          <a:p>
            <a:endParaRPr lang="en-US" dirty="0"/>
          </a:p>
        </p:txBody>
      </p:sp>
      <p:sp>
        <p:nvSpPr>
          <p:cNvPr id="4" name="Slide Number Placeholder 3"/>
          <p:cNvSpPr>
            <a:spLocks noGrp="1"/>
          </p:cNvSpPr>
          <p:nvPr>
            <p:ph type="sldNum" sz="quarter" idx="5"/>
          </p:nvPr>
        </p:nvSpPr>
        <p:spPr/>
        <p:txBody>
          <a:bodyPr/>
          <a:lstStyle/>
          <a:p>
            <a:fld id="{57B77FC9-B333-42FC-BD59-E6F6860701D8}" type="slidenum">
              <a:rPr lang="en-US" smtClean="0"/>
              <a:t>4</a:t>
            </a:fld>
            <a:endParaRPr lang="en-US"/>
          </a:p>
        </p:txBody>
      </p:sp>
    </p:spTree>
    <p:extLst>
      <p:ext uri="{BB962C8B-B14F-4D97-AF65-F5344CB8AC3E}">
        <p14:creationId xmlns:p14="http://schemas.microsoft.com/office/powerpoint/2010/main" val="51810220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07000"/>
              </a:lnSpc>
              <a:spcBef>
                <a:spcPts val="0"/>
              </a:spcBef>
              <a:spcAft>
                <a:spcPts val="800"/>
              </a:spcAft>
            </a:pPr>
            <a:r>
              <a:rPr lang="en-US" sz="1800" kern="100" dirty="0">
                <a:effectLst/>
                <a:latin typeface="Calibri" panose="020F0502020204030204" pitchFamily="34" charset="0"/>
                <a:ea typeface="Times New Roman" panose="02020603050405020304" pitchFamily="18" charset="0"/>
                <a:cs typeface="Times New Roman" panose="02020603050405020304" pitchFamily="18" charset="0"/>
              </a:rPr>
              <a:t>The constructor is the logical place to calculate the array’s size and allocate its memory. The function’s initializer list initializes the object’s “lower” and “upper” bounds with its parameters. Although it is also possible to initialize the “name” here, initializing it in the body is more efficient.</a:t>
            </a:r>
          </a:p>
          <a:p>
            <a:pPr marL="0" marR="0">
              <a:lnSpc>
                <a:spcPct val="107000"/>
              </a:lnSpc>
              <a:spcBef>
                <a:spcPts val="0"/>
              </a:spcBef>
              <a:spcAft>
                <a:spcPts val="800"/>
              </a:spcAft>
            </a:pPr>
            <a:r>
              <a:rPr lang="en-US" sz="1800" kern="100" dirty="0">
                <a:effectLst/>
                <a:latin typeface="Calibri" panose="020F0502020204030204" pitchFamily="34" charset="0"/>
                <a:ea typeface="Times New Roman" panose="02020603050405020304" pitchFamily="18" charset="0"/>
                <a:cs typeface="Times New Roman" panose="02020603050405020304" pitchFamily="18" charset="0"/>
              </a:rPr>
              <a:t>When a function throws an exception, it returns immediately, skipping the remaining function statements. Furthermore, allocating memory with “new” has some modest overhead. The branching test is true if the upper bound is less than the lower, causing it to throw an exception. If the constructor allocates the array memory in the initializer list, the branch must deallocate it before throwing the exception. If the branch runs but doesn’t deallocate the array memory, it causes a memory leak. The constructor is most efficient when it waits until it “knows” the object can use the memory before allocating it.</a:t>
            </a:r>
          </a:p>
          <a:p>
            <a:endParaRPr lang="en-US" dirty="0"/>
          </a:p>
        </p:txBody>
      </p:sp>
      <p:sp>
        <p:nvSpPr>
          <p:cNvPr id="4" name="Slide Number Placeholder 3"/>
          <p:cNvSpPr>
            <a:spLocks noGrp="1"/>
          </p:cNvSpPr>
          <p:nvPr>
            <p:ph type="sldNum" sz="quarter" idx="5"/>
          </p:nvPr>
        </p:nvSpPr>
        <p:spPr/>
        <p:txBody>
          <a:bodyPr/>
          <a:lstStyle/>
          <a:p>
            <a:fld id="{57B77FC9-B333-42FC-BD59-E6F6860701D8}" type="slidenum">
              <a:rPr lang="en-US" smtClean="0"/>
              <a:t>5</a:t>
            </a:fld>
            <a:endParaRPr lang="en-US"/>
          </a:p>
        </p:txBody>
      </p:sp>
    </p:spTree>
    <p:extLst>
      <p:ext uri="{BB962C8B-B14F-4D97-AF65-F5344CB8AC3E}">
        <p14:creationId xmlns:p14="http://schemas.microsoft.com/office/powerpoint/2010/main" val="274694954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07000"/>
              </a:lnSpc>
              <a:spcBef>
                <a:spcPts val="0"/>
              </a:spcBef>
              <a:spcAft>
                <a:spcPts val="800"/>
              </a:spcAft>
            </a:pPr>
            <a:r>
              <a:rPr lang="en-US" sz="1800" kern="100" dirty="0">
                <a:effectLst/>
                <a:latin typeface="Calibri" panose="020F0502020204030204" pitchFamily="34" charset="0"/>
                <a:ea typeface="Times New Roman" panose="02020603050405020304" pitchFamily="18" charset="0"/>
                <a:cs typeface="Times New Roman" panose="02020603050405020304" pitchFamily="18" charset="0"/>
              </a:rPr>
              <a:t>The preceding discussion set the stage for the main act: the overloaded index operator. The index operator is unary, having a single operand; alternatively, we can say the index function has a single parameter. The operator or function’s first task is mapping the “index” parameter – the array location the client program “wants” to access – to the physical array location C++ recognizes. The mapping is a function of the “index” parameter and the object’s “lower” bound. Any member function that needs to access an array element can use this expression. When the mapping is complete, the function uses it to index into the array.</a:t>
            </a:r>
          </a:p>
          <a:p>
            <a:pPr marL="0" marR="0">
              <a:lnSpc>
                <a:spcPct val="107000"/>
              </a:lnSpc>
              <a:spcBef>
                <a:spcPts val="0"/>
              </a:spcBef>
              <a:spcAft>
                <a:spcPts val="800"/>
              </a:spcAft>
            </a:pPr>
            <a:r>
              <a:rPr lang="en-US" sz="1800" kern="100" dirty="0">
                <a:effectLst/>
                <a:latin typeface="Calibri" panose="020F0502020204030204" pitchFamily="34" charset="0"/>
                <a:ea typeface="Times New Roman" panose="02020603050405020304" pitchFamily="18" charset="0"/>
                <a:cs typeface="Times New Roman" panose="02020603050405020304" pitchFamily="18" charset="0"/>
              </a:rPr>
              <a:t>For the reasons just described, the function validates the index parameter before mapping it to the physical index and returning the array element. The function’s “secret power” is that the client program can use the returned array element as an l- or </a:t>
            </a:r>
            <a:r>
              <a:rPr lang="en-US" sz="1800" kern="100" dirty="0" err="1">
                <a:effectLst/>
                <a:latin typeface="Calibri" panose="020F0502020204030204" pitchFamily="34" charset="0"/>
                <a:ea typeface="Times New Roman" panose="02020603050405020304" pitchFamily="18" charset="0"/>
                <a:cs typeface="Times New Roman" panose="02020603050405020304" pitchFamily="18" charset="0"/>
              </a:rPr>
              <a:t>r-value</a:t>
            </a:r>
            <a:r>
              <a:rPr lang="en-US" sz="1800" kern="100" dirty="0">
                <a:effectLst/>
                <a:latin typeface="Calibri" panose="020F0502020204030204" pitchFamily="34" charset="0"/>
                <a:ea typeface="Times New Roman" panose="02020603050405020304" pitchFamily="18" charset="0"/>
                <a:cs typeface="Times New Roman" panose="02020603050405020304" pitchFamily="18" charset="0"/>
              </a:rPr>
              <a:t> – the client can use it on the left or right side of the assignment operator.</a:t>
            </a:r>
          </a:p>
          <a:p>
            <a:endParaRPr lang="en-US" dirty="0"/>
          </a:p>
        </p:txBody>
      </p:sp>
      <p:sp>
        <p:nvSpPr>
          <p:cNvPr id="4" name="Slide Number Placeholder 3"/>
          <p:cNvSpPr>
            <a:spLocks noGrp="1"/>
          </p:cNvSpPr>
          <p:nvPr>
            <p:ph type="sldNum" sz="quarter" idx="5"/>
          </p:nvPr>
        </p:nvSpPr>
        <p:spPr/>
        <p:txBody>
          <a:bodyPr/>
          <a:lstStyle/>
          <a:p>
            <a:fld id="{57B77FC9-B333-42FC-BD59-E6F6860701D8}" type="slidenum">
              <a:rPr lang="en-US" smtClean="0"/>
              <a:t>6</a:t>
            </a:fld>
            <a:endParaRPr lang="en-US"/>
          </a:p>
        </p:txBody>
      </p:sp>
    </p:spTree>
    <p:extLst>
      <p:ext uri="{BB962C8B-B14F-4D97-AF65-F5344CB8AC3E}">
        <p14:creationId xmlns:p14="http://schemas.microsoft.com/office/powerpoint/2010/main" val="290852083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kern="100" dirty="0">
                <a:effectLst/>
                <a:latin typeface="Calibri" panose="020F0502020204030204" pitchFamily="34" charset="0"/>
                <a:ea typeface="Times New Roman" panose="02020603050405020304" pitchFamily="18" charset="0"/>
                <a:cs typeface="Times New Roman" panose="02020603050405020304" pitchFamily="18" charset="0"/>
              </a:rPr>
              <a:t>An example illustrates how a client program creates an Array object and uses the overloaded index operator. The example fills the Array elements with characters and prints the characters to the console one at a time. Previous discussions relied on an assignment operator to distinguish between l- and </a:t>
            </a:r>
            <a:r>
              <a:rPr lang="en-US" sz="1800" kern="100" dirty="0" err="1">
                <a:effectLst/>
                <a:latin typeface="Calibri" panose="020F0502020204030204" pitchFamily="34" charset="0"/>
                <a:ea typeface="Times New Roman" panose="02020603050405020304" pitchFamily="18" charset="0"/>
                <a:cs typeface="Times New Roman" panose="02020603050405020304" pitchFamily="18" charset="0"/>
              </a:rPr>
              <a:t>r-values</a:t>
            </a:r>
            <a:r>
              <a:rPr lang="en-US" sz="1800" kern="100" dirty="0">
                <a:effectLst/>
                <a:latin typeface="Calibri" panose="020F0502020204030204" pitchFamily="34" charset="0"/>
                <a:ea typeface="Times New Roman" panose="02020603050405020304" pitchFamily="18" charset="0"/>
                <a:cs typeface="Times New Roman" panose="02020603050405020304" pitchFamily="18" charset="0"/>
              </a:rPr>
              <a:t>. Although the output statement doesn’t have an assignment operator as a reference point, the indexed array element forms an </a:t>
            </a:r>
            <a:r>
              <a:rPr lang="en-US" sz="1800" kern="100" dirty="0" err="1">
                <a:effectLst/>
                <a:latin typeface="Calibri" panose="020F0502020204030204" pitchFamily="34" charset="0"/>
                <a:ea typeface="Times New Roman" panose="02020603050405020304" pitchFamily="18" charset="0"/>
                <a:cs typeface="Times New Roman" panose="02020603050405020304" pitchFamily="18" charset="0"/>
              </a:rPr>
              <a:t>r-value</a:t>
            </a:r>
            <a:r>
              <a:rPr lang="en-US" sz="1800" kern="100" dirty="0">
                <a:effectLst/>
                <a:latin typeface="Calibri" panose="020F0502020204030204" pitchFamily="34" charset="0"/>
                <a:ea typeface="Times New Roman" panose="02020603050405020304" pitchFamily="18" charset="0"/>
                <a:cs typeface="Times New Roman" panose="02020603050405020304" pitchFamily="18" charset="0"/>
              </a:rPr>
              <a:t>. The Array’s lower and upper bounds correspond to the for-loops’ beginning and ending values. (Please note the less than or equal to operator.) Why does the first for-loop use the expression “</a:t>
            </a:r>
            <a:r>
              <a:rPr lang="en-US" sz="1800" kern="100" dirty="0" err="1">
                <a:effectLst/>
                <a:latin typeface="Calibri" panose="020F0502020204030204" pitchFamily="34" charset="0"/>
                <a:ea typeface="Times New Roman" panose="02020603050405020304" pitchFamily="18" charset="0"/>
                <a:cs typeface="Times New Roman" panose="02020603050405020304" pitchFamily="18" charset="0"/>
              </a:rPr>
              <a:t>i</a:t>
            </a:r>
            <a:r>
              <a:rPr lang="en-US" sz="1800" kern="100" dirty="0">
                <a:effectLst/>
                <a:latin typeface="Calibri" panose="020F0502020204030204" pitchFamily="34" charset="0"/>
                <a:ea typeface="Times New Roman" panose="02020603050405020304" pitchFamily="18" charset="0"/>
                <a:cs typeface="Times New Roman" panose="02020603050405020304" pitchFamily="18" charset="0"/>
              </a:rPr>
              <a:t> + ‘D’” when filling the array?</a:t>
            </a:r>
          </a:p>
          <a:p>
            <a:endParaRPr lang="en-US" dirty="0"/>
          </a:p>
        </p:txBody>
      </p:sp>
      <p:sp>
        <p:nvSpPr>
          <p:cNvPr id="4" name="Slide Number Placeholder 3"/>
          <p:cNvSpPr>
            <a:spLocks noGrp="1"/>
          </p:cNvSpPr>
          <p:nvPr>
            <p:ph type="sldNum" sz="quarter" idx="5"/>
          </p:nvPr>
        </p:nvSpPr>
        <p:spPr/>
        <p:txBody>
          <a:bodyPr/>
          <a:lstStyle/>
          <a:p>
            <a:fld id="{57B77FC9-B333-42FC-BD59-E6F6860701D8}" type="slidenum">
              <a:rPr lang="en-US" smtClean="0"/>
              <a:t>7</a:t>
            </a:fld>
            <a:endParaRPr lang="en-US"/>
          </a:p>
        </p:txBody>
      </p:sp>
    </p:spTree>
    <p:extLst>
      <p:ext uri="{BB962C8B-B14F-4D97-AF65-F5344CB8AC3E}">
        <p14:creationId xmlns:p14="http://schemas.microsoft.com/office/powerpoint/2010/main" val="740331835"/>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tags" Target="../tags/tag8.xml"/><Relationship Id="rId2" Type="http://schemas.openxmlformats.org/officeDocument/2006/relationships/tags" Target="../tags/tag7.xml"/><Relationship Id="rId1" Type="http://schemas.openxmlformats.org/officeDocument/2006/relationships/tags" Target="../tags/tag6.xml"/><Relationship Id="rId6" Type="http://schemas.openxmlformats.org/officeDocument/2006/relationships/slideMaster" Target="../slideMasters/slideMaster1.xml"/><Relationship Id="rId5" Type="http://schemas.openxmlformats.org/officeDocument/2006/relationships/tags" Target="../tags/tag10.xml"/><Relationship Id="rId4" Type="http://schemas.openxmlformats.org/officeDocument/2006/relationships/tags" Target="../tags/tag9.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tags" Target="../tags/tag13.xml"/><Relationship Id="rId2" Type="http://schemas.openxmlformats.org/officeDocument/2006/relationships/tags" Target="../tags/tag12.xml"/><Relationship Id="rId1" Type="http://schemas.openxmlformats.org/officeDocument/2006/relationships/tags" Target="../tags/tag11.xml"/><Relationship Id="rId6" Type="http://schemas.openxmlformats.org/officeDocument/2006/relationships/slideMaster" Target="../slideMasters/slideMaster1.xml"/><Relationship Id="rId5" Type="http://schemas.openxmlformats.org/officeDocument/2006/relationships/tags" Target="../tags/tag15.xml"/><Relationship Id="rId4" Type="http://schemas.openxmlformats.org/officeDocument/2006/relationships/tags" Target="../tags/tag14.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tags" Target="../tags/tag18.xml"/><Relationship Id="rId7" Type="http://schemas.openxmlformats.org/officeDocument/2006/relationships/slideMaster" Target="../slideMasters/slideMaster1.xml"/><Relationship Id="rId2" Type="http://schemas.openxmlformats.org/officeDocument/2006/relationships/tags" Target="../tags/tag17.xml"/><Relationship Id="rId1" Type="http://schemas.openxmlformats.org/officeDocument/2006/relationships/tags" Target="../tags/tag16.xml"/><Relationship Id="rId6" Type="http://schemas.openxmlformats.org/officeDocument/2006/relationships/tags" Target="../tags/tag21.xml"/><Relationship Id="rId5" Type="http://schemas.openxmlformats.org/officeDocument/2006/relationships/tags" Target="../tags/tag20.xml"/><Relationship Id="rId4" Type="http://schemas.openxmlformats.org/officeDocument/2006/relationships/tags" Target="../tags/tag19.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ctrTitle"/>
            <p:custDataLst>
              <p:tags r:id="rId1"/>
            </p:custDataLst>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lgn="ctr">
              <a:defRPr sz="3800">
                <a:solidFill>
                  <a:srgbClr val="262626"/>
                </a:solidFill>
              </a:defRPr>
            </a:lvl1pPr>
          </a:lstStyle>
          <a:p>
            <a:r>
              <a:rPr lang="en-US"/>
              <a:t>Click to edit Master title style</a:t>
            </a:r>
            <a:endParaRPr lang="en-US" dirty="0"/>
          </a:p>
        </p:txBody>
      </p:sp>
      <p:sp>
        <p:nvSpPr>
          <p:cNvPr id="3" name="Subtitle 2"/>
          <p:cNvSpPr>
            <a:spLocks noGrp="1"/>
          </p:cNvSpPr>
          <p:nvPr>
            <p:ph type="subTitle" idx="1"/>
            <p:custDataLst>
              <p:tags r:id="rId2"/>
            </p:custDataLst>
          </p:nvPr>
        </p:nvSpPr>
        <p:spPr>
          <a:xfrm>
            <a:off x="2695194" y="4352544"/>
            <a:ext cx="6801612" cy="1239894"/>
          </a:xfrm>
          <a:noFill/>
        </p:spPr>
        <p:txBody>
          <a:bodyPr>
            <a:normAutofit/>
          </a:bodyPr>
          <a:lstStyle>
            <a:lvl1pPr marL="0" indent="0" algn="ctr">
              <a:buNone/>
              <a:defRPr sz="2000">
                <a:solidFill>
                  <a:schemeClr val="tx1">
                    <a:lumMod val="75000"/>
                    <a:lumOff val="25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7" name="Date Placeholder 6"/>
          <p:cNvSpPr>
            <a:spLocks noGrp="1"/>
          </p:cNvSpPr>
          <p:nvPr>
            <p:ph type="dt" sz="half" idx="10"/>
            <p:custDataLst>
              <p:tags r:id="rId3"/>
            </p:custDataLst>
          </p:nvPr>
        </p:nvSpPr>
        <p:spPr/>
        <p:txBody>
          <a:bodyPr/>
          <a:lstStyle/>
          <a:p>
            <a:fld id="{B40FB4B4-2185-4162-9846-7C5876CD7D32}" type="datetimeFigureOut">
              <a:rPr lang="en-US" smtClean="0"/>
              <a:t>9/28/2024</a:t>
            </a:fld>
            <a:endParaRPr lang="en-US" dirty="0"/>
          </a:p>
        </p:txBody>
      </p:sp>
      <p:sp>
        <p:nvSpPr>
          <p:cNvPr id="8" name="Footer Placeholder 7"/>
          <p:cNvSpPr>
            <a:spLocks noGrp="1"/>
          </p:cNvSpPr>
          <p:nvPr>
            <p:ph type="ftr" sz="quarter" idx="11"/>
            <p:custDataLst>
              <p:tags r:id="rId4"/>
            </p:custDataLst>
          </p:nvPr>
        </p:nvSpPr>
        <p:spPr/>
        <p:txBody>
          <a:bodyPr/>
          <a:lstStyle/>
          <a:p>
            <a:endParaRPr lang="en-US" dirty="0"/>
          </a:p>
        </p:txBody>
      </p:sp>
      <p:sp>
        <p:nvSpPr>
          <p:cNvPr id="9" name="Slide Number Placeholder 8"/>
          <p:cNvSpPr>
            <a:spLocks noGrp="1"/>
          </p:cNvSpPr>
          <p:nvPr>
            <p:ph type="sldNum" sz="quarter" idx="12"/>
            <p:custDataLst>
              <p:tags r:id="rId5"/>
            </p:custDataLst>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302981806"/>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40FB4B4-2185-4162-9846-7C5876CD7D32}" type="datetimeFigureOut">
              <a:rPr lang="en-US" smtClean="0"/>
              <a:t>9/28/2024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29133353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53112" y="937260"/>
            <a:ext cx="1298608" cy="498348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2231136" y="937260"/>
            <a:ext cx="6198489" cy="498348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40FB4B4-2185-4162-9846-7C5876CD7D32}" type="datetimeFigureOut">
              <a:rPr lang="en-US" smtClean="0"/>
              <a:t>9/28/2024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42185053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custDataLst>
              <p:tags r:id="rId1"/>
            </p:custDataLst>
          </p:nvPr>
        </p:nvSpPr>
        <p:spPr/>
        <p:txBody>
          <a:bodyPr/>
          <a:lstStyle/>
          <a:p>
            <a:r>
              <a:rPr lang="en-US"/>
              <a:t>Click to edit Master title style</a:t>
            </a:r>
            <a:endParaRPr lang="en-US" dirty="0"/>
          </a:p>
        </p:txBody>
      </p:sp>
      <p:sp>
        <p:nvSpPr>
          <p:cNvPr id="3" name="Content Placeholder 2"/>
          <p:cNvSpPr>
            <a:spLocks noGrp="1"/>
          </p:cNvSpPr>
          <p:nvPr>
            <p:ph idx="1"/>
            <p:custDataLst>
              <p:tags r:id="rId2"/>
            </p:custDataLst>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custDataLst>
              <p:tags r:id="rId3"/>
            </p:custDataLst>
          </p:nvPr>
        </p:nvSpPr>
        <p:spPr/>
        <p:txBody>
          <a:bodyPr/>
          <a:lstStyle/>
          <a:p>
            <a:fld id="{B40FB4B4-2185-4162-9846-7C5876CD7D32}" type="datetimeFigureOut">
              <a:rPr lang="en-US" smtClean="0"/>
              <a:t>9/28/2024</a:t>
            </a:fld>
            <a:endParaRPr lang="en-US" dirty="0"/>
          </a:p>
        </p:txBody>
      </p:sp>
      <p:sp>
        <p:nvSpPr>
          <p:cNvPr id="8" name="Footer Placeholder 7"/>
          <p:cNvSpPr>
            <a:spLocks noGrp="1"/>
          </p:cNvSpPr>
          <p:nvPr>
            <p:ph type="ftr" sz="quarter" idx="11"/>
            <p:custDataLst>
              <p:tags r:id="rId4"/>
            </p:custDataLst>
          </p:nvPr>
        </p:nvSpPr>
        <p:spPr/>
        <p:txBody>
          <a:bodyPr/>
          <a:lstStyle/>
          <a:p>
            <a:endParaRPr lang="en-US" dirty="0"/>
          </a:p>
        </p:txBody>
      </p:sp>
      <p:sp>
        <p:nvSpPr>
          <p:cNvPr id="9" name="Slide Number Placeholder 8"/>
          <p:cNvSpPr>
            <a:spLocks noGrp="1"/>
          </p:cNvSpPr>
          <p:nvPr>
            <p:ph type="sldNum" sz="quarter" idx="12"/>
            <p:custDataLst>
              <p:tags r:id="rId5"/>
            </p:custDataLst>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32863047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defRPr sz="3800">
                <a:solidFill>
                  <a:srgbClr val="262626"/>
                </a:solidFill>
              </a:defRPr>
            </a:lvl1pPr>
          </a:lstStyle>
          <a:p>
            <a:r>
              <a:rPr lang="en-US"/>
              <a:t>Click to edit Master title style</a:t>
            </a:r>
            <a:endParaRPr lang="en-US" dirty="0"/>
          </a:p>
        </p:txBody>
      </p:sp>
      <p:sp>
        <p:nvSpPr>
          <p:cNvPr id="3" name="Text Placeholder 2"/>
          <p:cNvSpPr>
            <a:spLocks noGrp="1"/>
          </p:cNvSpPr>
          <p:nvPr>
            <p:ph type="body" idx="1"/>
          </p:nvPr>
        </p:nvSpPr>
        <p:spPr>
          <a:xfrm>
            <a:off x="2695194" y="4352465"/>
            <a:ext cx="6801612" cy="1265082"/>
          </a:xfrm>
        </p:spPr>
        <p:txBody>
          <a:bodyPr anchor="t" anchorCtr="1">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7" name="Date Placeholder 6"/>
          <p:cNvSpPr>
            <a:spLocks noGrp="1"/>
          </p:cNvSpPr>
          <p:nvPr>
            <p:ph type="dt" sz="half" idx="10"/>
          </p:nvPr>
        </p:nvSpPr>
        <p:spPr/>
        <p:txBody>
          <a:bodyPr/>
          <a:lstStyle/>
          <a:p>
            <a:fld id="{B40FB4B4-2185-4162-9846-7C5876CD7D32}" type="datetimeFigureOut">
              <a:rPr lang="en-US" smtClean="0"/>
              <a:t>9/28/2024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3941962398"/>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custDataLst>
              <p:tags r:id="rId1"/>
            </p:custDataLst>
          </p:nvPr>
        </p:nvSpPr>
        <p:spPr/>
        <p:txBody>
          <a:bodyPr/>
          <a:lstStyle/>
          <a:p>
            <a:r>
              <a:rPr lang="en-US"/>
              <a:t>Click to edit Master title style</a:t>
            </a:r>
            <a:endParaRPr lang="en-US" dirty="0"/>
          </a:p>
        </p:txBody>
      </p:sp>
      <p:sp>
        <p:nvSpPr>
          <p:cNvPr id="3" name="Content Placeholder 2"/>
          <p:cNvSpPr>
            <a:spLocks noGrp="1"/>
          </p:cNvSpPr>
          <p:nvPr>
            <p:ph sz="half" idx="1"/>
            <p:custDataLst>
              <p:tags r:id="rId2"/>
            </p:custDataLst>
          </p:nvPr>
        </p:nvSpPr>
        <p:spPr>
          <a:xfrm>
            <a:off x="1581912" y="2638044"/>
            <a:ext cx="4271771" cy="310198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custDataLst>
              <p:tags r:id="rId3"/>
            </p:custDataLst>
          </p:nvPr>
        </p:nvSpPr>
        <p:spPr>
          <a:xfrm>
            <a:off x="6338315" y="2638044"/>
            <a:ext cx="4270247" cy="310198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Date Placeholder 7"/>
          <p:cNvSpPr>
            <a:spLocks noGrp="1"/>
          </p:cNvSpPr>
          <p:nvPr>
            <p:ph type="dt" sz="half" idx="10"/>
            <p:custDataLst>
              <p:tags r:id="rId4"/>
            </p:custDataLst>
          </p:nvPr>
        </p:nvSpPr>
        <p:spPr/>
        <p:txBody>
          <a:bodyPr/>
          <a:lstStyle/>
          <a:p>
            <a:fld id="{B40FB4B4-2185-4162-9846-7C5876CD7D32}" type="datetimeFigureOut">
              <a:rPr lang="en-US" smtClean="0"/>
              <a:t>9/28/2024</a:t>
            </a:fld>
            <a:endParaRPr lang="en-US" dirty="0"/>
          </a:p>
        </p:txBody>
      </p:sp>
      <p:sp>
        <p:nvSpPr>
          <p:cNvPr id="9" name="Footer Placeholder 8"/>
          <p:cNvSpPr>
            <a:spLocks noGrp="1"/>
          </p:cNvSpPr>
          <p:nvPr>
            <p:ph type="ftr" sz="quarter" idx="11"/>
            <p:custDataLst>
              <p:tags r:id="rId5"/>
            </p:custDataLst>
          </p:nvPr>
        </p:nvSpPr>
        <p:spPr/>
        <p:txBody>
          <a:bodyPr/>
          <a:lstStyle/>
          <a:p>
            <a:endParaRPr lang="en-US" dirty="0"/>
          </a:p>
        </p:txBody>
      </p:sp>
      <p:sp>
        <p:nvSpPr>
          <p:cNvPr id="10" name="Slide Number Placeholder 9"/>
          <p:cNvSpPr>
            <a:spLocks noGrp="1"/>
          </p:cNvSpPr>
          <p:nvPr>
            <p:ph type="sldNum" sz="quarter" idx="12"/>
            <p:custDataLst>
              <p:tags r:id="rId6"/>
            </p:custDataLst>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29242365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58343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583436" y="3143250"/>
            <a:ext cx="4270248" cy="2596776"/>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Content Placeholder 5"/>
          <p:cNvSpPr>
            <a:spLocks noGrp="1"/>
          </p:cNvSpPr>
          <p:nvPr>
            <p:ph sz="quarter" idx="4"/>
          </p:nvPr>
        </p:nvSpPr>
        <p:spPr>
          <a:xfrm>
            <a:off x="6338316" y="3143250"/>
            <a:ext cx="4253484" cy="2596776"/>
          </a:xfrm>
        </p:spPr>
        <p:txBody>
          <a:bodyPr/>
          <a:lstStyle>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Text Placeholder 4"/>
          <p:cNvSpPr>
            <a:spLocks noGrp="1"/>
          </p:cNvSpPr>
          <p:nvPr>
            <p:ph type="body" sz="quarter" idx="13"/>
          </p:nvPr>
        </p:nvSpPr>
        <p:spPr>
          <a:xfrm>
            <a:off x="633831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7" name="Date Placeholder 6"/>
          <p:cNvSpPr>
            <a:spLocks noGrp="1"/>
          </p:cNvSpPr>
          <p:nvPr>
            <p:ph type="dt" sz="half" idx="10"/>
          </p:nvPr>
        </p:nvSpPr>
        <p:spPr/>
        <p:txBody>
          <a:bodyPr/>
          <a:lstStyle/>
          <a:p>
            <a:fld id="{B40FB4B4-2185-4162-9846-7C5876CD7D32}" type="datetimeFigureOut">
              <a:rPr lang="en-US" smtClean="0"/>
              <a:t>9/28/2024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D0C1318-927F-4BC9-B599-DD0BEB3764AB}" type="slidenum">
              <a:rPr lang="en-US" smtClean="0"/>
              <a:t>‹#›</a:t>
            </a:fld>
            <a:endParaRPr lang="en-US" dirty="0"/>
          </a:p>
        </p:txBody>
      </p:sp>
      <p:sp>
        <p:nvSpPr>
          <p:cNvPr id="10" name="Title 9"/>
          <p:cNvSpPr>
            <a:spLocks noGrp="1"/>
          </p:cNvSpPr>
          <p:nvPr>
            <p:ph type="title"/>
          </p:nvPr>
        </p:nvSpPr>
        <p:spPr/>
        <p:txBody>
          <a:bodyPr/>
          <a:lstStyle/>
          <a:p>
            <a:r>
              <a:rPr lang="en-US"/>
              <a:t>Click to edit Master title style</a:t>
            </a:r>
            <a:endParaRPr lang="en-US" dirty="0"/>
          </a:p>
        </p:txBody>
      </p:sp>
    </p:spTree>
    <p:extLst>
      <p:ext uri="{BB962C8B-B14F-4D97-AF65-F5344CB8AC3E}">
        <p14:creationId xmlns:p14="http://schemas.microsoft.com/office/powerpoint/2010/main" val="23451363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40FB4B4-2185-4162-9846-7C5876CD7D32}" type="datetimeFigureOut">
              <a:rPr lang="en-US" smtClean="0"/>
              <a:t>9/28/2024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32118290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40FB4B4-2185-4162-9846-7C5876CD7D32}" type="datetimeFigureOut">
              <a:rPr lang="en-US" smtClean="0"/>
              <a:t>9/28/2024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26909036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6" name="Rectangle 25"/>
          <p:cNvSpPr/>
          <p:nvPr/>
        </p:nvSpPr>
        <p:spPr>
          <a:xfrm>
            <a:off x="0" y="0"/>
            <a:ext cx="6096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4672" y="2243828"/>
            <a:ext cx="4486656" cy="1141497"/>
          </a:xfrm>
          <a:solidFill>
            <a:srgbClr val="FFFFFF"/>
          </a:solidFill>
          <a:ln>
            <a:solidFill>
              <a:srgbClr val="404040"/>
            </a:solidFill>
          </a:ln>
        </p:spPr>
        <p:txBody>
          <a:bodyPr anchor="ctr" anchorCtr="1">
            <a:normAutofit/>
          </a:bodyPr>
          <a:lstStyle>
            <a:lvl1pPr>
              <a:defRPr sz="2200">
                <a:solidFill>
                  <a:srgbClr val="262626"/>
                </a:solidFill>
              </a:defRPr>
            </a:lvl1pPr>
          </a:lstStyle>
          <a:p>
            <a:r>
              <a:rPr lang="en-US"/>
              <a:t>Click to edit Master title style</a:t>
            </a:r>
            <a:endParaRPr lang="en-US" dirty="0"/>
          </a:p>
        </p:txBody>
      </p:sp>
      <p:sp>
        <p:nvSpPr>
          <p:cNvPr id="3" name="Content Placeholder 2"/>
          <p:cNvSpPr>
            <a:spLocks noGrp="1"/>
          </p:cNvSpPr>
          <p:nvPr>
            <p:ph idx="1"/>
          </p:nvPr>
        </p:nvSpPr>
        <p:spPr>
          <a:xfrm>
            <a:off x="6736080" y="804672"/>
            <a:ext cx="4815840" cy="5248656"/>
          </a:xfrm>
        </p:spPr>
        <p:txBody>
          <a:bodyPr>
            <a:normAutofit/>
          </a:bodyPr>
          <a:lstStyle>
            <a:lvl1pPr>
              <a:defRPr sz="1900">
                <a:solidFill>
                  <a:schemeClr val="tx1"/>
                </a:solidFill>
              </a:defRPr>
            </a:lvl1pPr>
            <a:lvl2pPr>
              <a:defRPr sz="1600">
                <a:solidFill>
                  <a:schemeClr val="tx1"/>
                </a:solidFill>
              </a:defRPr>
            </a:lvl2pPr>
            <a:lvl3pPr>
              <a:defRPr sz="1600">
                <a:solidFill>
                  <a:schemeClr val="tx1"/>
                </a:solidFill>
              </a:defRPr>
            </a:lvl3pPr>
            <a:lvl4pPr>
              <a:defRPr sz="1600">
                <a:solidFill>
                  <a:schemeClr val="tx1"/>
                </a:solidFill>
              </a:defRPr>
            </a:lvl4pPr>
            <a:lvl5pPr>
              <a:defRPr sz="1600">
                <a:solidFill>
                  <a:schemeClr val="tx1"/>
                </a:solidFill>
              </a:defRPr>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15568" y="3549918"/>
            <a:ext cx="3794760" cy="2194036"/>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9" name="Date Placeholder 8"/>
          <p:cNvSpPr>
            <a:spLocks noGrp="1"/>
          </p:cNvSpPr>
          <p:nvPr>
            <p:ph type="dt" sz="half" idx="10"/>
          </p:nvPr>
        </p:nvSpPr>
        <p:spPr/>
        <p:txBody>
          <a:bodyPr/>
          <a:lstStyle/>
          <a:p>
            <a:fld id="{B40FB4B4-2185-4162-9846-7C5876CD7D32}" type="datetimeFigureOut">
              <a:rPr lang="en-US" smtClean="0"/>
              <a:t>9/28/2024</a:t>
            </a:fld>
            <a:endParaRPr lang="en-US" dirty="0"/>
          </a:p>
        </p:txBody>
      </p:sp>
      <p:sp>
        <p:nvSpPr>
          <p:cNvPr id="10" name="Footer Placeholder 9"/>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dirty="0"/>
          </a:p>
        </p:txBody>
      </p:sp>
      <p:sp>
        <p:nvSpPr>
          <p:cNvPr id="11" name="Slide Number Placeholder 10"/>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22969191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18" name="Rectangle 17"/>
          <p:cNvSpPr/>
          <p:nvPr/>
        </p:nvSpPr>
        <p:spPr>
          <a:xfrm>
            <a:off x="0" y="0"/>
            <a:ext cx="6095999"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8523" y="2243828"/>
            <a:ext cx="4494998" cy="1134640"/>
          </a:xfrm>
          <a:solidFill>
            <a:srgbClr val="FFFFFF"/>
          </a:solidFill>
          <a:ln>
            <a:solidFill>
              <a:srgbClr val="404040"/>
            </a:solidFill>
          </a:ln>
        </p:spPr>
        <p:txBody>
          <a:bodyPr anchor="ctr" anchorCtr="1">
            <a:noAutofit/>
          </a:bodyPr>
          <a:lstStyle>
            <a:lvl1pPr>
              <a:defRPr sz="2200">
                <a:solidFill>
                  <a:srgbClr val="262626"/>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6095999" y="0"/>
            <a:ext cx="6102097" cy="6858000"/>
          </a:xfrm>
          <a:solidFill>
            <a:schemeClr val="bg1">
              <a:lumMod val="75000"/>
            </a:schemeClr>
          </a:solidFill>
        </p:spPr>
        <p:txBody>
          <a:bodyPr anchor="t"/>
          <a:lstStyle>
            <a:lvl1pPr marL="0" indent="0">
              <a:buNone/>
              <a:defRPr sz="3200">
                <a:solidFill>
                  <a:schemeClr val="bg1">
                    <a:lumMod val="85000"/>
                    <a:lumOff val="1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1115568" y="3549918"/>
            <a:ext cx="3794760" cy="2194037"/>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8" name="Date Placeholder 7"/>
          <p:cNvSpPr>
            <a:spLocks noGrp="1"/>
          </p:cNvSpPr>
          <p:nvPr>
            <p:ph type="dt" sz="half" idx="10"/>
          </p:nvPr>
        </p:nvSpPr>
        <p:spPr/>
        <p:txBody>
          <a:bodyPr/>
          <a:lstStyle>
            <a:lvl1pPr>
              <a:defRPr>
                <a:solidFill>
                  <a:srgbClr val="FFFFFF"/>
                </a:solidFill>
                <a:effectLst>
                  <a:outerShdw blurRad="50800" dist="38100" dir="2700000" algn="tl" rotWithShape="0">
                    <a:prstClr val="black">
                      <a:alpha val="43000"/>
                    </a:prstClr>
                  </a:outerShdw>
                </a:effectLst>
              </a:defRPr>
            </a:lvl1pPr>
          </a:lstStyle>
          <a:p>
            <a:fld id="{B40FB4B4-2185-4162-9846-7C5876CD7D32}" type="datetimeFigureOut">
              <a:rPr lang="en-US" smtClean="0"/>
              <a:t>9/28/2024</a:t>
            </a:fld>
            <a:endParaRPr lang="en-US" dirty="0"/>
          </a:p>
        </p:txBody>
      </p:sp>
      <p:sp>
        <p:nvSpPr>
          <p:cNvPr id="9" name="Footer Placeholder 8"/>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dirty="0"/>
          </a:p>
        </p:txBody>
      </p:sp>
      <p:sp>
        <p:nvSpPr>
          <p:cNvPr id="10" name="Slide Number Placeholder 9"/>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10598021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ags" Target="../tags/tag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17" Type="http://schemas.openxmlformats.org/officeDocument/2006/relationships/tags" Target="../tags/tag5.xml"/><Relationship Id="rId2" Type="http://schemas.openxmlformats.org/officeDocument/2006/relationships/slideLayout" Target="../slideLayouts/slideLayout2.xml"/><Relationship Id="rId16" Type="http://schemas.openxmlformats.org/officeDocument/2006/relationships/tags" Target="../tags/tag4.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ags" Target="../tags/tag3.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ags" Target="../tags/tag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custDataLst>
              <p:tags r:id="rId13"/>
            </p:custDataLst>
          </p:nvPr>
        </p:nvSpPr>
        <p:spPr bwMode="black">
          <a:xfrm>
            <a:off x="2231136" y="964692"/>
            <a:ext cx="7729728" cy="1188720"/>
          </a:xfrm>
          <a:prstGeom prst="rect">
            <a:avLst/>
          </a:prstGeom>
          <a:solidFill>
            <a:srgbClr val="FFFFFF"/>
          </a:solidFill>
          <a:ln w="31750" cap="sq">
            <a:solidFill>
              <a:srgbClr val="404040"/>
            </a:solidFill>
            <a:miter lim="800000"/>
          </a:ln>
        </p:spPr>
        <p:txBody>
          <a:bodyPr vert="horz" lIns="182880" tIns="182880" rIns="182880" bIns="182880" rtlCol="0" anchor="ctr">
            <a:normAutofit/>
          </a:bodyPr>
          <a:lstStyle/>
          <a:p>
            <a:r>
              <a:rPr lang="en-US"/>
              <a:t>Click to edit Master title style</a:t>
            </a:r>
            <a:endParaRPr lang="en-US" dirty="0"/>
          </a:p>
        </p:txBody>
      </p:sp>
      <p:sp>
        <p:nvSpPr>
          <p:cNvPr id="3" name="Text Placeholder 2"/>
          <p:cNvSpPr>
            <a:spLocks noGrp="1"/>
          </p:cNvSpPr>
          <p:nvPr>
            <p:ph type="body" idx="1"/>
            <p:custDataLst>
              <p:tags r:id="rId14"/>
            </p:custDataLst>
          </p:nvPr>
        </p:nvSpPr>
        <p:spPr>
          <a:xfrm>
            <a:off x="2231136" y="2638044"/>
            <a:ext cx="7729728" cy="3101983"/>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custDataLst>
              <p:tags r:id="rId15"/>
            </p:custDataLst>
          </p:nvPr>
        </p:nvSpPr>
        <p:spPr>
          <a:xfrm>
            <a:off x="7821429" y="6238816"/>
            <a:ext cx="2753746" cy="323968"/>
          </a:xfrm>
          <a:prstGeom prst="rect">
            <a:avLst/>
          </a:prstGeom>
        </p:spPr>
        <p:txBody>
          <a:bodyPr vert="horz" lIns="91440" tIns="45720" rIns="91440" bIns="45720" rtlCol="0" anchor="ctr"/>
          <a:lstStyle>
            <a:lvl1pPr algn="r">
              <a:defRPr sz="1050">
                <a:solidFill>
                  <a:schemeClr val="tx1">
                    <a:alpha val="70000"/>
                  </a:schemeClr>
                </a:solidFill>
              </a:defRPr>
            </a:lvl1pPr>
          </a:lstStyle>
          <a:p>
            <a:fld id="{B40FB4B4-2185-4162-9846-7C5876CD7D32}" type="datetimeFigureOut">
              <a:rPr lang="en-US" smtClean="0"/>
              <a:t>9/28/2024</a:t>
            </a:fld>
            <a:endParaRPr lang="en-US" dirty="0"/>
          </a:p>
        </p:txBody>
      </p:sp>
      <p:sp>
        <p:nvSpPr>
          <p:cNvPr id="5" name="Footer Placeholder 4"/>
          <p:cNvSpPr>
            <a:spLocks noGrp="1"/>
          </p:cNvSpPr>
          <p:nvPr>
            <p:ph type="ftr" sz="quarter" idx="3"/>
            <p:custDataLst>
              <p:tags r:id="rId16"/>
            </p:custDataLst>
          </p:nvPr>
        </p:nvSpPr>
        <p:spPr>
          <a:xfrm>
            <a:off x="1600200" y="6236208"/>
            <a:ext cx="5901189" cy="320040"/>
          </a:xfrm>
          <a:prstGeom prst="rect">
            <a:avLst/>
          </a:prstGeom>
        </p:spPr>
        <p:txBody>
          <a:bodyPr vert="horz" lIns="91440" tIns="45720" rIns="91440" bIns="45720" rtlCol="0" anchor="ctr"/>
          <a:lstStyle>
            <a:lvl1pPr algn="l">
              <a:defRPr sz="1050">
                <a:solidFill>
                  <a:schemeClr val="tx1">
                    <a:alpha val="70000"/>
                  </a:schemeClr>
                </a:solidFill>
              </a:defRPr>
            </a:lvl1pPr>
          </a:lstStyle>
          <a:p>
            <a:endParaRPr lang="en-US" dirty="0"/>
          </a:p>
        </p:txBody>
      </p:sp>
      <p:sp>
        <p:nvSpPr>
          <p:cNvPr id="6" name="Slide Number Placeholder 5"/>
          <p:cNvSpPr>
            <a:spLocks noGrp="1"/>
          </p:cNvSpPr>
          <p:nvPr>
            <p:ph type="sldNum" sz="quarter" idx="4"/>
            <p:custDataLst>
              <p:tags r:id="rId17"/>
            </p:custDataLst>
          </p:nvPr>
        </p:nvSpPr>
        <p:spPr>
          <a:xfrm>
            <a:off x="10758922" y="6217920"/>
            <a:ext cx="365760" cy="365760"/>
          </a:xfrm>
          <a:prstGeom prst="ellipse">
            <a:avLst/>
          </a:prstGeom>
          <a:solidFill>
            <a:srgbClr val="1D1D1D">
              <a:alpha val="70000"/>
            </a:srgbClr>
          </a:solidFill>
        </p:spPr>
        <p:txBody>
          <a:bodyPr vert="horz" lIns="18288" tIns="45720" rIns="18288" bIns="45720" rtlCol="0" anchor="ctr">
            <a:noAutofit/>
          </a:bodyPr>
          <a:lstStyle>
            <a:lvl1pPr algn="ctr">
              <a:defRPr sz="1100" spc="0" baseline="0">
                <a:solidFill>
                  <a:srgbClr val="FFFFFF"/>
                </a:solidFill>
              </a:defRPr>
            </a:lvl1pPr>
          </a:lstStyle>
          <a:p>
            <a:fld id="{BD0C1318-927F-4BC9-B599-DD0BEB3764AB}" type="slidenum">
              <a:rPr lang="en-US" smtClean="0"/>
              <a:t>‹#›</a:t>
            </a:fld>
            <a:endParaRPr lang="en-US" dirty="0"/>
          </a:p>
        </p:txBody>
      </p:sp>
    </p:spTree>
    <p:extLst>
      <p:ext uri="{BB962C8B-B14F-4D97-AF65-F5344CB8AC3E}">
        <p14:creationId xmlns:p14="http://schemas.microsoft.com/office/powerpoint/2010/main" val="254524647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lnSpc>
          <a:spcPct val="90000"/>
        </a:lnSpc>
        <a:spcBef>
          <a:spcPct val="0"/>
        </a:spcBef>
        <a:buNone/>
        <a:defRPr sz="2800" kern="1200" cap="all" spc="200" baseline="0">
          <a:solidFill>
            <a:srgbClr val="262626"/>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1800" kern="1200">
          <a:solidFill>
            <a:schemeClr val="tx1">
              <a:lumMod val="85000"/>
              <a:lumOff val="15000"/>
            </a:schemeClr>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286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431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82775"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tags" Target="../tags/tag24.xml"/><Relationship Id="rId2" Type="http://schemas.openxmlformats.org/officeDocument/2006/relationships/tags" Target="../tags/tag23.xml"/><Relationship Id="rId1" Type="http://schemas.openxmlformats.org/officeDocument/2006/relationships/tags" Target="../tags/tag22.xml"/><Relationship Id="rId5" Type="http://schemas.openxmlformats.org/officeDocument/2006/relationships/notesSlide" Target="../notesSlides/notesSlide1.xml"/><Relationship Id="rId4"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26.xml"/><Relationship Id="rId1" Type="http://schemas.openxmlformats.org/officeDocument/2006/relationships/tags" Target="../tags/tag25.xml"/><Relationship Id="rId4"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3" Type="http://schemas.openxmlformats.org/officeDocument/2006/relationships/tags" Target="../tags/tag29.xml"/><Relationship Id="rId2" Type="http://schemas.openxmlformats.org/officeDocument/2006/relationships/tags" Target="../tags/tag28.xml"/><Relationship Id="rId1" Type="http://schemas.openxmlformats.org/officeDocument/2006/relationships/tags" Target="../tags/tag27.xml"/><Relationship Id="rId6" Type="http://schemas.openxmlformats.org/officeDocument/2006/relationships/image" Target="../media/image1.png"/><Relationship Id="rId5" Type="http://schemas.openxmlformats.org/officeDocument/2006/relationships/notesSlide" Target="../notesSlides/notesSlide3.xml"/><Relationship Id="rId4"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3" Type="http://schemas.openxmlformats.org/officeDocument/2006/relationships/tags" Target="../tags/tag32.xml"/><Relationship Id="rId7" Type="http://schemas.openxmlformats.org/officeDocument/2006/relationships/image" Target="../media/image3.png"/><Relationship Id="rId2" Type="http://schemas.openxmlformats.org/officeDocument/2006/relationships/tags" Target="../tags/tag31.xml"/><Relationship Id="rId1" Type="http://schemas.openxmlformats.org/officeDocument/2006/relationships/tags" Target="../tags/tag30.xml"/><Relationship Id="rId6" Type="http://schemas.openxmlformats.org/officeDocument/2006/relationships/image" Target="../media/image2.png"/><Relationship Id="rId5" Type="http://schemas.openxmlformats.org/officeDocument/2006/relationships/notesSlide" Target="../notesSlides/notesSlide4.xml"/><Relationship Id="rId4"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34.xml"/><Relationship Id="rId1" Type="http://schemas.openxmlformats.org/officeDocument/2006/relationships/tags" Target="../tags/tag33.xml"/><Relationship Id="rId4"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3" Type="http://schemas.openxmlformats.org/officeDocument/2006/relationships/tags" Target="../tags/tag37.xml"/><Relationship Id="rId2" Type="http://schemas.openxmlformats.org/officeDocument/2006/relationships/tags" Target="../tags/tag36.xml"/><Relationship Id="rId1" Type="http://schemas.openxmlformats.org/officeDocument/2006/relationships/tags" Target="../tags/tag35.xml"/><Relationship Id="rId5" Type="http://schemas.openxmlformats.org/officeDocument/2006/relationships/notesSlide" Target="../notesSlides/notesSlide6.xml"/><Relationship Id="rId4"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39.xml"/><Relationship Id="rId1" Type="http://schemas.openxmlformats.org/officeDocument/2006/relationships/tags" Target="../tags/tag38.xml"/><Relationship Id="rId4" Type="http://schemas.openxmlformats.org/officeDocument/2006/relationships/notesSlide" Target="../notesSlides/notesSlide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custDataLst>
              <p:tags r:id="rId1"/>
            </p:custDataLst>
          </p:nvPr>
        </p:nvSpPr>
        <p:spPr bwMode="blackWhite">
          <a:xfrm>
            <a:off x="1600200" y="2386744"/>
            <a:ext cx="8991600" cy="1645920"/>
          </a:xfrm>
          <a:prstGeom prst="rect">
            <a:avLst/>
          </a:prstGeom>
          <a:solidFill>
            <a:srgbClr val="FFFFFF"/>
          </a:solidFill>
          <a:ln w="38100" cap="sq">
            <a:solidFill>
              <a:srgbClr val="404040"/>
            </a:solidFill>
            <a:miter lim="800000"/>
          </a:ln>
        </p:spPr>
        <p:txBody>
          <a:bodyPr>
            <a:normAutofit/>
          </a:bodyPr>
          <a:lstStyle/>
          <a:p>
            <a:r>
              <a:rPr lang="en-US" dirty="0"/>
              <a:t>Array 1:</a:t>
            </a:r>
            <a:br>
              <a:rPr lang="en-US" dirty="0"/>
            </a:br>
            <a:r>
              <a:rPr lang="en-US" dirty="0"/>
              <a:t>An </a:t>
            </a:r>
            <a:r>
              <a:rPr lang="en-US" cap="none" dirty="0">
                <a:latin typeface="Consolas" panose="020B0609020204030204" pitchFamily="49" charset="0"/>
              </a:rPr>
              <a:t>operator[]</a:t>
            </a:r>
            <a:r>
              <a:rPr lang="en-US" dirty="0"/>
              <a:t> Example</a:t>
            </a:r>
            <a:endParaRPr lang="en-US" dirty="0">
              <a:latin typeface="Consolas" panose="020B0609020204030204" pitchFamily="49" charset="0"/>
            </a:endParaRPr>
          </a:p>
        </p:txBody>
      </p:sp>
      <p:sp>
        <p:nvSpPr>
          <p:cNvPr id="3" name="Subtitle 2"/>
          <p:cNvSpPr>
            <a:spLocks noGrp="1"/>
          </p:cNvSpPr>
          <p:nvPr>
            <p:ph type="subTitle" idx="1"/>
            <p:custDataLst>
              <p:tags r:id="rId2"/>
            </p:custDataLst>
          </p:nvPr>
        </p:nvSpPr>
        <p:spPr>
          <a:xfrm>
            <a:off x="2695194" y="4352544"/>
            <a:ext cx="6801612" cy="1239894"/>
          </a:xfrm>
        </p:spPr>
        <p:txBody>
          <a:bodyPr/>
          <a:lstStyle/>
          <a:p>
            <a:r>
              <a:rPr lang="en-US" dirty="0"/>
              <a:t>Overloading the index operator</a:t>
            </a:r>
          </a:p>
        </p:txBody>
      </p:sp>
      <p:sp>
        <p:nvSpPr>
          <p:cNvPr id="4" name="TextBox 3"/>
          <p:cNvSpPr txBox="1"/>
          <p:nvPr>
            <p:custDataLst>
              <p:tags r:id="rId3"/>
            </p:custDataLst>
          </p:nvPr>
        </p:nvSpPr>
        <p:spPr>
          <a:xfrm>
            <a:off x="1600200" y="6179127"/>
            <a:ext cx="1506566" cy="276999"/>
          </a:xfrm>
          <a:prstGeom prst="rect">
            <a:avLst/>
          </a:prstGeom>
          <a:noFill/>
        </p:spPr>
        <p:txBody>
          <a:bodyPr wrap="none" rtlCol="0">
            <a:spAutoFit/>
          </a:bodyPr>
          <a:lstStyle/>
          <a:p>
            <a:r>
              <a:rPr lang="en-US" sz="1200" dirty="0"/>
              <a:t>Delroy A. Brinkerhoff</a:t>
            </a:r>
          </a:p>
        </p:txBody>
      </p:sp>
    </p:spTree>
    <p:extLst>
      <p:ext uri="{BB962C8B-B14F-4D97-AF65-F5344CB8AC3E}">
        <p14:creationId xmlns:p14="http://schemas.microsoft.com/office/powerpoint/2010/main" val="21247260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2C39AE-A53D-BAD1-579D-3E50D94E12D2}"/>
              </a:ext>
            </a:extLst>
          </p:cNvPr>
          <p:cNvSpPr>
            <a:spLocks noGrp="1"/>
          </p:cNvSpPr>
          <p:nvPr>
            <p:ph type="title"/>
            <p:custDataLst>
              <p:tags r:id="rId1"/>
            </p:custDataLst>
          </p:nvPr>
        </p:nvSpPr>
        <p:spPr bwMode="black">
          <a:xfrm>
            <a:off x="2231136" y="964692"/>
            <a:ext cx="7729728" cy="1188720"/>
          </a:xfrm>
          <a:prstGeom prst="rect">
            <a:avLst/>
          </a:prstGeom>
          <a:solidFill>
            <a:srgbClr val="FFFFFF"/>
          </a:solidFill>
          <a:ln w="31750" cap="sq">
            <a:solidFill>
              <a:srgbClr val="404040"/>
            </a:solidFill>
            <a:miter lim="800000"/>
          </a:ln>
        </p:spPr>
        <p:txBody>
          <a:bodyPr/>
          <a:lstStyle/>
          <a:p>
            <a:r>
              <a:rPr lang="en-US" dirty="0"/>
              <a:t>An array with settable bounds</a:t>
            </a:r>
          </a:p>
        </p:txBody>
      </p:sp>
      <p:sp>
        <p:nvSpPr>
          <p:cNvPr id="3" name="Content Placeholder 2">
            <a:extLst>
              <a:ext uri="{FF2B5EF4-FFF2-40B4-BE49-F238E27FC236}">
                <a16:creationId xmlns:a16="http://schemas.microsoft.com/office/drawing/2014/main" id="{BF09073C-1A57-AEDB-C210-3422458C1521}"/>
              </a:ext>
            </a:extLst>
          </p:cNvPr>
          <p:cNvSpPr>
            <a:spLocks noGrp="1"/>
          </p:cNvSpPr>
          <p:nvPr>
            <p:ph idx="1"/>
            <p:custDataLst>
              <p:tags r:id="rId2"/>
            </p:custDataLst>
          </p:nvPr>
        </p:nvSpPr>
        <p:spPr>
          <a:xfrm>
            <a:off x="2231136" y="2638044"/>
            <a:ext cx="7729728" cy="3101983"/>
          </a:xfrm>
        </p:spPr>
        <p:txBody>
          <a:bodyPr>
            <a:normAutofit lnSpcReduction="10000"/>
          </a:bodyPr>
          <a:lstStyle/>
          <a:p>
            <a:pPr marL="0" indent="0">
              <a:spcBef>
                <a:spcPts val="0"/>
              </a:spcBef>
              <a:buNone/>
            </a:pPr>
            <a:r>
              <a:rPr lang="en-US" dirty="0">
                <a:latin typeface="Consolas" panose="020B0609020204030204" pitchFamily="49" charset="0"/>
              </a:rPr>
              <a:t>class Array</a:t>
            </a:r>
          </a:p>
          <a:p>
            <a:pPr marL="0" indent="0">
              <a:spcBef>
                <a:spcPts val="0"/>
              </a:spcBef>
              <a:buNone/>
            </a:pPr>
            <a:r>
              <a:rPr lang="en-US" dirty="0">
                <a:latin typeface="Consolas" panose="020B0609020204030204" pitchFamily="49" charset="0"/>
              </a:rPr>
              <a:t>{</a:t>
            </a:r>
          </a:p>
          <a:p>
            <a:pPr marL="0" indent="0">
              <a:spcBef>
                <a:spcPts val="0"/>
              </a:spcBef>
              <a:buNone/>
            </a:pPr>
            <a:r>
              <a:rPr lang="en-US" dirty="0">
                <a:latin typeface="Consolas" panose="020B0609020204030204" pitchFamily="49" charset="0"/>
              </a:rPr>
              <a:t>    private:</a:t>
            </a:r>
          </a:p>
          <a:p>
            <a:pPr marL="0" indent="0">
              <a:spcBef>
                <a:spcPts val="0"/>
              </a:spcBef>
              <a:buNone/>
            </a:pPr>
            <a:r>
              <a:rPr lang="en-US" dirty="0">
                <a:latin typeface="Consolas" panose="020B0609020204030204" pitchFamily="49" charset="0"/>
              </a:rPr>
              <a:t>        int    lower;</a:t>
            </a:r>
          </a:p>
          <a:p>
            <a:pPr marL="0" indent="0">
              <a:spcBef>
                <a:spcPts val="0"/>
              </a:spcBef>
              <a:buNone/>
            </a:pPr>
            <a:r>
              <a:rPr lang="en-US" dirty="0">
                <a:latin typeface="Consolas" panose="020B0609020204030204" pitchFamily="49" charset="0"/>
              </a:rPr>
              <a:t>        int    upper;</a:t>
            </a:r>
          </a:p>
          <a:p>
            <a:pPr marL="0" indent="0">
              <a:spcBef>
                <a:spcPts val="0"/>
              </a:spcBef>
              <a:buNone/>
            </a:pPr>
            <a:r>
              <a:rPr lang="en-US" dirty="0">
                <a:latin typeface="Consolas" panose="020B0609020204030204" pitchFamily="49" charset="0"/>
              </a:rPr>
              <a:t>        char*  array;</a:t>
            </a:r>
          </a:p>
          <a:p>
            <a:pPr marL="0" indent="0">
              <a:spcBef>
                <a:spcPts val="0"/>
              </a:spcBef>
              <a:buNone/>
            </a:pPr>
            <a:endParaRPr lang="en-US" dirty="0">
              <a:latin typeface="Consolas" panose="020B0609020204030204" pitchFamily="49" charset="0"/>
            </a:endParaRPr>
          </a:p>
          <a:p>
            <a:pPr marL="0" indent="0">
              <a:spcBef>
                <a:spcPts val="0"/>
              </a:spcBef>
              <a:buNone/>
            </a:pPr>
            <a:r>
              <a:rPr lang="en-US" dirty="0">
                <a:latin typeface="Consolas" panose="020B0609020204030204" pitchFamily="49" charset="0"/>
              </a:rPr>
              <a:t>    public:</a:t>
            </a:r>
          </a:p>
          <a:p>
            <a:pPr marL="0" indent="0">
              <a:spcBef>
                <a:spcPts val="0"/>
              </a:spcBef>
              <a:buNone/>
            </a:pPr>
            <a:r>
              <a:rPr lang="en-US" dirty="0">
                <a:latin typeface="Consolas" panose="020B0609020204030204" pitchFamily="49" charset="0"/>
              </a:rPr>
              <a:t>        Array(int l, int u);</a:t>
            </a:r>
          </a:p>
          <a:p>
            <a:pPr marL="0" indent="0">
              <a:spcBef>
                <a:spcPts val="0"/>
              </a:spcBef>
              <a:buNone/>
            </a:pPr>
            <a:r>
              <a:rPr lang="en-US" dirty="0">
                <a:latin typeface="Consolas" panose="020B0609020204030204" pitchFamily="49" charset="0"/>
              </a:rPr>
              <a:t>        ~Array() { if (array != nullptr) delete[] array; }</a:t>
            </a:r>
          </a:p>
          <a:p>
            <a:pPr marL="0" indent="0">
              <a:spcBef>
                <a:spcPts val="0"/>
              </a:spcBef>
              <a:buNone/>
            </a:pPr>
            <a:r>
              <a:rPr lang="en-US" dirty="0">
                <a:latin typeface="Consolas" panose="020B0609020204030204" pitchFamily="49" charset="0"/>
              </a:rPr>
              <a:t>        char&amp; operator[](int index);</a:t>
            </a:r>
          </a:p>
          <a:p>
            <a:pPr marL="0" indent="0">
              <a:spcBef>
                <a:spcPts val="0"/>
              </a:spcBef>
              <a:buNone/>
            </a:pPr>
            <a:r>
              <a:rPr lang="en-US" dirty="0">
                <a:latin typeface="Consolas" panose="020B0609020204030204" pitchFamily="49" charset="0"/>
              </a:rPr>
              <a:t>};</a:t>
            </a:r>
          </a:p>
        </p:txBody>
      </p:sp>
    </p:spTree>
    <p:extLst>
      <p:ext uri="{BB962C8B-B14F-4D97-AF65-F5344CB8AC3E}">
        <p14:creationId xmlns:p14="http://schemas.microsoft.com/office/powerpoint/2010/main" val="273515765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D1363D-2C28-D5A2-EDBA-E778A71DDAD5}"/>
              </a:ext>
            </a:extLst>
          </p:cNvPr>
          <p:cNvSpPr>
            <a:spLocks noGrp="1"/>
          </p:cNvSpPr>
          <p:nvPr>
            <p:ph type="title"/>
            <p:custDataLst>
              <p:tags r:id="rId1"/>
            </p:custDataLst>
          </p:nvPr>
        </p:nvSpPr>
        <p:spPr bwMode="black">
          <a:xfrm>
            <a:off x="2231136" y="964692"/>
            <a:ext cx="7729728" cy="1188720"/>
          </a:xfrm>
          <a:prstGeom prst="rect">
            <a:avLst/>
          </a:prstGeom>
          <a:solidFill>
            <a:srgbClr val="FFFFFF"/>
          </a:solidFill>
          <a:ln w="31750" cap="sq">
            <a:solidFill>
              <a:srgbClr val="404040"/>
            </a:solidFill>
            <a:miter lim="800000"/>
          </a:ln>
        </p:spPr>
        <p:txBody>
          <a:bodyPr/>
          <a:lstStyle/>
          <a:p>
            <a:r>
              <a:rPr lang="en-US" dirty="0"/>
              <a:t>Memory Allocation:</a:t>
            </a:r>
            <a:br>
              <a:rPr lang="en-US" dirty="0"/>
            </a:br>
            <a:r>
              <a:rPr lang="en-US" dirty="0"/>
              <a:t>Simple case</a:t>
            </a:r>
          </a:p>
        </p:txBody>
      </p:sp>
      <p:sp>
        <p:nvSpPr>
          <p:cNvPr id="3" name="Content Placeholder 2">
            <a:extLst>
              <a:ext uri="{FF2B5EF4-FFF2-40B4-BE49-F238E27FC236}">
                <a16:creationId xmlns:a16="http://schemas.microsoft.com/office/drawing/2014/main" id="{A1CB286B-1E13-B764-73C5-06334B3BC8DF}"/>
              </a:ext>
            </a:extLst>
          </p:cNvPr>
          <p:cNvSpPr>
            <a:spLocks noGrp="1"/>
          </p:cNvSpPr>
          <p:nvPr>
            <p:ph sz="half" idx="1"/>
            <p:custDataLst>
              <p:tags r:id="rId2"/>
            </p:custDataLst>
          </p:nvPr>
        </p:nvSpPr>
        <p:spPr>
          <a:xfrm>
            <a:off x="1581912" y="2638044"/>
            <a:ext cx="4271771" cy="3101982"/>
          </a:xfrm>
        </p:spPr>
        <p:txBody>
          <a:bodyPr/>
          <a:lstStyle/>
          <a:p>
            <a:r>
              <a:rPr lang="en-US" dirty="0">
                <a:latin typeface="Consolas" panose="020B0609020204030204" pitchFamily="49" charset="0"/>
              </a:rPr>
              <a:t>upper – lower + 1</a:t>
            </a:r>
          </a:p>
        </p:txBody>
      </p:sp>
      <p:sp>
        <p:nvSpPr>
          <p:cNvPr id="8" name="Content Placeholder 7">
            <a:extLst>
              <a:ext uri="{FF2B5EF4-FFF2-40B4-BE49-F238E27FC236}">
                <a16:creationId xmlns:a16="http://schemas.microsoft.com/office/drawing/2014/main" id="{3E056B82-C9E6-C5AF-974B-DCBA0244E001}"/>
              </a:ext>
            </a:extLst>
          </p:cNvPr>
          <p:cNvSpPr>
            <a:spLocks noGrp="1"/>
          </p:cNvSpPr>
          <p:nvPr>
            <p:ph sz="half" idx="2"/>
            <p:custDataLst>
              <p:tags r:id="rId3"/>
            </p:custDataLst>
          </p:nvPr>
        </p:nvSpPr>
        <p:spPr>
          <a:xfrm>
            <a:off x="6338315" y="2638044"/>
            <a:ext cx="4270247" cy="3101982"/>
          </a:xfrm>
        </p:spPr>
        <p:txBody>
          <a:bodyPr/>
          <a:lstStyle/>
          <a:p>
            <a:r>
              <a:rPr lang="en-US" dirty="0">
                <a:latin typeface="Consolas" panose="020B0609020204030204" pitchFamily="49" charset="0"/>
              </a:rPr>
              <a:t>Array a(0, 5);</a:t>
            </a:r>
          </a:p>
          <a:p>
            <a:r>
              <a:rPr lang="en-US" dirty="0">
                <a:latin typeface="Consolas" panose="020B0609020204030204" pitchFamily="49" charset="0"/>
              </a:rPr>
              <a:t>5 – 0 + 1 = 6</a:t>
            </a:r>
          </a:p>
          <a:p>
            <a:endParaRPr lang="en-US" dirty="0"/>
          </a:p>
        </p:txBody>
      </p:sp>
      <p:pic>
        <p:nvPicPr>
          <p:cNvPr id="10" name="Picture 9">
            <a:extLst>
              <a:ext uri="{FF2B5EF4-FFF2-40B4-BE49-F238E27FC236}">
                <a16:creationId xmlns:a16="http://schemas.microsoft.com/office/drawing/2014/main" id="{00F8BB23-213B-FC2B-2260-ECE5A0363FCA}"/>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6613743" y="3535379"/>
            <a:ext cx="2570176" cy="1425920"/>
          </a:xfrm>
          <a:prstGeom prst="rect">
            <a:avLst/>
          </a:prstGeom>
        </p:spPr>
      </p:pic>
    </p:spTree>
    <p:extLst>
      <p:ext uri="{BB962C8B-B14F-4D97-AF65-F5344CB8AC3E}">
        <p14:creationId xmlns:p14="http://schemas.microsoft.com/office/powerpoint/2010/main" val="402438910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222C01-CD53-8127-F29D-F62E12294E1F}"/>
              </a:ext>
            </a:extLst>
          </p:cNvPr>
          <p:cNvSpPr>
            <a:spLocks noGrp="1"/>
          </p:cNvSpPr>
          <p:nvPr>
            <p:ph type="title"/>
            <p:custDataLst>
              <p:tags r:id="rId1"/>
            </p:custDataLst>
          </p:nvPr>
        </p:nvSpPr>
        <p:spPr bwMode="black">
          <a:xfrm>
            <a:off x="2231136" y="964692"/>
            <a:ext cx="7729728" cy="1188720"/>
          </a:xfrm>
          <a:prstGeom prst="rect">
            <a:avLst/>
          </a:prstGeom>
          <a:solidFill>
            <a:srgbClr val="FFFFFF"/>
          </a:solidFill>
          <a:ln w="31750" cap="sq">
            <a:solidFill>
              <a:srgbClr val="404040"/>
            </a:solidFill>
            <a:miter lim="800000"/>
          </a:ln>
        </p:spPr>
        <p:txBody>
          <a:bodyPr/>
          <a:lstStyle/>
          <a:p>
            <a:r>
              <a:rPr lang="en-US" dirty="0"/>
              <a:t>Memory Allocation:</a:t>
            </a:r>
            <a:br>
              <a:rPr lang="en-US" dirty="0"/>
            </a:br>
            <a:r>
              <a:rPr lang="en-US" dirty="0"/>
              <a:t>general case</a:t>
            </a:r>
          </a:p>
        </p:txBody>
      </p:sp>
      <p:sp>
        <p:nvSpPr>
          <p:cNvPr id="3" name="Content Placeholder 2">
            <a:extLst>
              <a:ext uri="{FF2B5EF4-FFF2-40B4-BE49-F238E27FC236}">
                <a16:creationId xmlns:a16="http://schemas.microsoft.com/office/drawing/2014/main" id="{551B8A8A-22A7-2697-0A26-33B7B6F3D3E9}"/>
              </a:ext>
            </a:extLst>
          </p:cNvPr>
          <p:cNvSpPr>
            <a:spLocks noGrp="1"/>
          </p:cNvSpPr>
          <p:nvPr>
            <p:ph sz="half" idx="1"/>
            <p:custDataLst>
              <p:tags r:id="rId2"/>
            </p:custDataLst>
          </p:nvPr>
        </p:nvSpPr>
        <p:spPr>
          <a:xfrm>
            <a:off x="1581912" y="2638044"/>
            <a:ext cx="4271771" cy="3101982"/>
          </a:xfrm>
        </p:spPr>
        <p:txBody>
          <a:bodyPr/>
          <a:lstStyle/>
          <a:p>
            <a:r>
              <a:rPr lang="en-US" dirty="0">
                <a:latin typeface="Consolas" panose="020B0609020204030204" pitchFamily="49" charset="0"/>
              </a:rPr>
              <a:t>Array b(5, 10);</a:t>
            </a:r>
          </a:p>
          <a:p>
            <a:r>
              <a:rPr lang="en-US" dirty="0">
                <a:latin typeface="Consolas" panose="020B0609020204030204" pitchFamily="49" charset="0"/>
              </a:rPr>
              <a:t>10 – 5 + 1 = 6</a:t>
            </a:r>
          </a:p>
        </p:txBody>
      </p:sp>
      <p:sp>
        <p:nvSpPr>
          <p:cNvPr id="4" name="Content Placeholder 3">
            <a:extLst>
              <a:ext uri="{FF2B5EF4-FFF2-40B4-BE49-F238E27FC236}">
                <a16:creationId xmlns:a16="http://schemas.microsoft.com/office/drawing/2014/main" id="{47B7BCBD-7BA3-47B7-7212-E8DB15C55A6E}"/>
              </a:ext>
            </a:extLst>
          </p:cNvPr>
          <p:cNvSpPr>
            <a:spLocks noGrp="1"/>
          </p:cNvSpPr>
          <p:nvPr>
            <p:ph sz="half" idx="2"/>
            <p:custDataLst>
              <p:tags r:id="rId3"/>
            </p:custDataLst>
          </p:nvPr>
        </p:nvSpPr>
        <p:spPr>
          <a:xfrm>
            <a:off x="6338315" y="2638044"/>
            <a:ext cx="4270247" cy="3101982"/>
          </a:xfrm>
        </p:spPr>
        <p:txBody>
          <a:bodyPr/>
          <a:lstStyle/>
          <a:p>
            <a:r>
              <a:rPr lang="en-US" dirty="0">
                <a:latin typeface="Consolas" panose="020B0609020204030204" pitchFamily="49" charset="0"/>
              </a:rPr>
              <a:t>Array c(-3, 3);</a:t>
            </a:r>
          </a:p>
          <a:p>
            <a:r>
              <a:rPr lang="en-US" dirty="0">
                <a:latin typeface="Consolas" panose="020B0609020204030204" pitchFamily="49" charset="0"/>
              </a:rPr>
              <a:t>3 - -3 + 1 = 7</a:t>
            </a:r>
          </a:p>
        </p:txBody>
      </p:sp>
      <p:pic>
        <p:nvPicPr>
          <p:cNvPr id="6" name="Picture 5">
            <a:extLst>
              <a:ext uri="{FF2B5EF4-FFF2-40B4-BE49-F238E27FC236}">
                <a16:creationId xmlns:a16="http://schemas.microsoft.com/office/drawing/2014/main" id="{95FF92FB-C517-142E-3DB8-DD20610D2C94}"/>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1891178" y="3604498"/>
            <a:ext cx="2259306" cy="1211946"/>
          </a:xfrm>
          <a:prstGeom prst="rect">
            <a:avLst/>
          </a:prstGeom>
        </p:spPr>
      </p:pic>
      <p:pic>
        <p:nvPicPr>
          <p:cNvPr id="8" name="Picture 7">
            <a:extLst>
              <a:ext uri="{FF2B5EF4-FFF2-40B4-BE49-F238E27FC236}">
                <a16:creationId xmlns:a16="http://schemas.microsoft.com/office/drawing/2014/main" id="{7D3303E4-DB14-F67C-5FCF-25FB5E571130}"/>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6643808" y="3604498"/>
            <a:ext cx="2573514" cy="1211946"/>
          </a:xfrm>
          <a:prstGeom prst="rect">
            <a:avLst/>
          </a:prstGeom>
        </p:spPr>
      </p:pic>
    </p:spTree>
    <p:extLst>
      <p:ext uri="{BB962C8B-B14F-4D97-AF65-F5344CB8AC3E}">
        <p14:creationId xmlns:p14="http://schemas.microsoft.com/office/powerpoint/2010/main" val="96067367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5CEC4AA0-69B0-82A5-F75F-92105162234E}"/>
              </a:ext>
            </a:extLst>
          </p:cNvPr>
          <p:cNvSpPr>
            <a:spLocks noGrp="1"/>
          </p:cNvSpPr>
          <p:nvPr>
            <p:ph type="title"/>
            <p:custDataLst>
              <p:tags r:id="rId1"/>
            </p:custDataLst>
          </p:nvPr>
        </p:nvSpPr>
        <p:spPr bwMode="black">
          <a:xfrm>
            <a:off x="2231136" y="964692"/>
            <a:ext cx="7729728" cy="1188720"/>
          </a:xfrm>
          <a:prstGeom prst="rect">
            <a:avLst/>
          </a:prstGeom>
          <a:solidFill>
            <a:srgbClr val="FFFFFF"/>
          </a:solidFill>
          <a:ln w="31750" cap="sq">
            <a:solidFill>
              <a:srgbClr val="404040"/>
            </a:solidFill>
            <a:miter lim="800000"/>
          </a:ln>
        </p:spPr>
        <p:txBody>
          <a:bodyPr/>
          <a:lstStyle/>
          <a:p>
            <a:r>
              <a:rPr lang="en-US" dirty="0"/>
              <a:t>The </a:t>
            </a:r>
            <a:r>
              <a:rPr lang="en-US" cap="none" dirty="0">
                <a:latin typeface="Consolas" panose="020B0609020204030204" pitchFamily="49" charset="0"/>
              </a:rPr>
              <a:t>Array</a:t>
            </a:r>
            <a:r>
              <a:rPr lang="en-US" dirty="0"/>
              <a:t> Constructor</a:t>
            </a:r>
          </a:p>
        </p:txBody>
      </p:sp>
      <p:sp>
        <p:nvSpPr>
          <p:cNvPr id="3" name="Content Placeholder 2">
            <a:extLst>
              <a:ext uri="{FF2B5EF4-FFF2-40B4-BE49-F238E27FC236}">
                <a16:creationId xmlns:a16="http://schemas.microsoft.com/office/drawing/2014/main" id="{B858E506-0B27-ABF0-AA7A-9ADCD8C91296}"/>
              </a:ext>
            </a:extLst>
          </p:cNvPr>
          <p:cNvSpPr>
            <a:spLocks noGrp="1"/>
          </p:cNvSpPr>
          <p:nvPr>
            <p:ph idx="1"/>
            <p:custDataLst>
              <p:tags r:id="rId2"/>
            </p:custDataLst>
          </p:nvPr>
        </p:nvSpPr>
        <p:spPr>
          <a:xfrm>
            <a:off x="2231136" y="2638044"/>
            <a:ext cx="7729728" cy="3101983"/>
          </a:xfrm>
        </p:spPr>
        <p:txBody>
          <a:bodyPr>
            <a:normAutofit/>
          </a:bodyPr>
          <a:lstStyle/>
          <a:p>
            <a:pPr marL="0" indent="0">
              <a:spcBef>
                <a:spcPts val="0"/>
              </a:spcBef>
              <a:buNone/>
            </a:pPr>
            <a:r>
              <a:rPr lang="en-US" dirty="0">
                <a:latin typeface="Consolas" panose="020B0609020204030204" pitchFamily="49" charset="0"/>
              </a:rPr>
              <a:t>Array::Array(int l, int u) : lower(l), upper(u)</a:t>
            </a:r>
          </a:p>
          <a:p>
            <a:pPr marL="0" indent="0">
              <a:spcBef>
                <a:spcPts val="0"/>
              </a:spcBef>
              <a:buNone/>
            </a:pPr>
            <a:r>
              <a:rPr lang="en-US" dirty="0">
                <a:latin typeface="Consolas" panose="020B0609020204030204" pitchFamily="49" charset="0"/>
              </a:rPr>
              <a:t>{</a:t>
            </a:r>
          </a:p>
          <a:p>
            <a:pPr marL="0" indent="0">
              <a:spcBef>
                <a:spcPts val="0"/>
              </a:spcBef>
              <a:buNone/>
            </a:pPr>
            <a:r>
              <a:rPr lang="en-US" dirty="0">
                <a:latin typeface="Consolas" panose="020B0609020204030204" pitchFamily="49" charset="0"/>
              </a:rPr>
              <a:t>    if (upper &lt; lower)</a:t>
            </a:r>
          </a:p>
          <a:p>
            <a:pPr marL="0" indent="0">
              <a:spcBef>
                <a:spcPts val="0"/>
              </a:spcBef>
              <a:buNone/>
            </a:pPr>
            <a:r>
              <a:rPr lang="en-US" dirty="0">
                <a:latin typeface="Consolas" panose="020B0609020204030204" pitchFamily="49" charset="0"/>
              </a:rPr>
              <a:t>        throw "upper must be &gt;= lower";</a:t>
            </a:r>
          </a:p>
          <a:p>
            <a:pPr marL="0" indent="0">
              <a:spcBef>
                <a:spcPts val="0"/>
              </a:spcBef>
              <a:buNone/>
            </a:pPr>
            <a:endParaRPr lang="en-US" dirty="0">
              <a:latin typeface="Consolas" panose="020B0609020204030204" pitchFamily="49" charset="0"/>
            </a:endParaRPr>
          </a:p>
          <a:p>
            <a:pPr marL="0" indent="0">
              <a:spcBef>
                <a:spcPts val="0"/>
              </a:spcBef>
              <a:buNone/>
            </a:pPr>
            <a:r>
              <a:rPr lang="en-US" dirty="0">
                <a:latin typeface="Consolas" panose="020B0609020204030204" pitchFamily="49" charset="0"/>
              </a:rPr>
              <a:t>    array = new char[upper - lower + 1];</a:t>
            </a:r>
          </a:p>
          <a:p>
            <a:pPr marL="0" indent="0">
              <a:spcBef>
                <a:spcPts val="0"/>
              </a:spcBef>
              <a:buNone/>
            </a:pPr>
            <a:r>
              <a:rPr lang="en-US" dirty="0">
                <a:latin typeface="Consolas" panose="020B0609020204030204" pitchFamily="49" charset="0"/>
              </a:rPr>
              <a:t>}</a:t>
            </a:r>
          </a:p>
        </p:txBody>
      </p:sp>
    </p:spTree>
    <p:extLst>
      <p:ext uri="{BB962C8B-B14F-4D97-AF65-F5344CB8AC3E}">
        <p14:creationId xmlns:p14="http://schemas.microsoft.com/office/powerpoint/2010/main" val="53689320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9C4E51-A405-9FD7-128D-EC78AA79FFE3}"/>
              </a:ext>
            </a:extLst>
          </p:cNvPr>
          <p:cNvSpPr>
            <a:spLocks noGrp="1"/>
          </p:cNvSpPr>
          <p:nvPr>
            <p:ph type="title"/>
            <p:custDataLst>
              <p:tags r:id="rId1"/>
            </p:custDataLst>
          </p:nvPr>
        </p:nvSpPr>
        <p:spPr bwMode="black">
          <a:xfrm>
            <a:off x="2231136" y="964692"/>
            <a:ext cx="7729728" cy="1188720"/>
          </a:xfrm>
          <a:prstGeom prst="rect">
            <a:avLst/>
          </a:prstGeom>
          <a:solidFill>
            <a:srgbClr val="FFFFFF"/>
          </a:solidFill>
          <a:ln w="31750" cap="sq">
            <a:solidFill>
              <a:srgbClr val="404040"/>
            </a:solidFill>
            <a:miter lim="800000"/>
          </a:ln>
        </p:spPr>
        <p:txBody>
          <a:bodyPr/>
          <a:lstStyle/>
          <a:p>
            <a:r>
              <a:rPr lang="en-US" dirty="0"/>
              <a:t>Overloading the index operator</a:t>
            </a:r>
          </a:p>
        </p:txBody>
      </p:sp>
      <p:sp>
        <p:nvSpPr>
          <p:cNvPr id="3" name="Content Placeholder 2">
            <a:extLst>
              <a:ext uri="{FF2B5EF4-FFF2-40B4-BE49-F238E27FC236}">
                <a16:creationId xmlns:a16="http://schemas.microsoft.com/office/drawing/2014/main" id="{B77855B3-9D60-FB01-6973-C5904CE0903D}"/>
              </a:ext>
            </a:extLst>
          </p:cNvPr>
          <p:cNvSpPr>
            <a:spLocks noGrp="1"/>
          </p:cNvSpPr>
          <p:nvPr>
            <p:ph sz="half" idx="1"/>
            <p:custDataLst>
              <p:tags r:id="rId2"/>
            </p:custDataLst>
          </p:nvPr>
        </p:nvSpPr>
        <p:spPr>
          <a:xfrm>
            <a:off x="1581912" y="2638044"/>
            <a:ext cx="4271771" cy="3101982"/>
          </a:xfrm>
        </p:spPr>
        <p:txBody>
          <a:bodyPr/>
          <a:lstStyle/>
          <a:p>
            <a:r>
              <a:rPr lang="en-US" dirty="0"/>
              <a:t>Let </a:t>
            </a:r>
            <a:r>
              <a:rPr lang="en-US" dirty="0">
                <a:latin typeface="Consolas" panose="020B0609020204030204" pitchFamily="49" charset="0"/>
              </a:rPr>
              <a:t>index</a:t>
            </a:r>
            <a:r>
              <a:rPr lang="en-US" dirty="0"/>
              <a:t> be the parameter/operand</a:t>
            </a:r>
          </a:p>
          <a:p>
            <a:pPr lvl="1"/>
            <a:r>
              <a:rPr lang="en-US" dirty="0">
                <a:latin typeface="Consolas" panose="020B0609020204030204" pitchFamily="49" charset="0"/>
              </a:rPr>
              <a:t>index – lower</a:t>
            </a:r>
          </a:p>
          <a:p>
            <a:pPr lvl="1"/>
            <a:r>
              <a:rPr lang="en-US" dirty="0">
                <a:latin typeface="Consolas" panose="020B0609020204030204" pitchFamily="49" charset="0"/>
              </a:rPr>
              <a:t>array[index – lower]</a:t>
            </a:r>
          </a:p>
        </p:txBody>
      </p:sp>
      <p:sp>
        <p:nvSpPr>
          <p:cNvPr id="4" name="Content Placeholder 3">
            <a:extLst>
              <a:ext uri="{FF2B5EF4-FFF2-40B4-BE49-F238E27FC236}">
                <a16:creationId xmlns:a16="http://schemas.microsoft.com/office/drawing/2014/main" id="{0D027DE9-7C81-4510-C856-D2413F0C72D6}"/>
              </a:ext>
            </a:extLst>
          </p:cNvPr>
          <p:cNvSpPr>
            <a:spLocks noGrp="1"/>
          </p:cNvSpPr>
          <p:nvPr>
            <p:ph sz="half" idx="2"/>
            <p:custDataLst>
              <p:tags r:id="rId3"/>
            </p:custDataLst>
          </p:nvPr>
        </p:nvSpPr>
        <p:spPr>
          <a:xfrm>
            <a:off x="6096001" y="2638044"/>
            <a:ext cx="5094082" cy="3101982"/>
          </a:xfrm>
        </p:spPr>
        <p:txBody>
          <a:bodyPr/>
          <a:lstStyle/>
          <a:p>
            <a:pPr marL="0" indent="0">
              <a:spcBef>
                <a:spcPts val="0"/>
              </a:spcBef>
              <a:buNone/>
            </a:pPr>
            <a:r>
              <a:rPr lang="en-US" dirty="0">
                <a:latin typeface="Consolas" panose="020B0609020204030204" pitchFamily="49" charset="0"/>
              </a:rPr>
              <a:t>char&amp; Array::operator[](int index)</a:t>
            </a:r>
          </a:p>
          <a:p>
            <a:pPr marL="0" indent="0">
              <a:spcBef>
                <a:spcPts val="0"/>
              </a:spcBef>
              <a:buNone/>
            </a:pPr>
            <a:r>
              <a:rPr lang="en-US" dirty="0">
                <a:latin typeface="Consolas" panose="020B0609020204030204" pitchFamily="49" charset="0"/>
              </a:rPr>
              <a:t>{</a:t>
            </a:r>
          </a:p>
          <a:p>
            <a:pPr marL="0" indent="0">
              <a:spcBef>
                <a:spcPts val="0"/>
              </a:spcBef>
              <a:buNone/>
            </a:pPr>
            <a:r>
              <a:rPr lang="en-US" dirty="0">
                <a:latin typeface="Consolas" panose="020B0609020204030204" pitchFamily="49" charset="0"/>
              </a:rPr>
              <a:t>    if (index &lt; lower || index &gt; upper)</a:t>
            </a:r>
          </a:p>
          <a:p>
            <a:pPr marL="0" indent="0">
              <a:spcBef>
                <a:spcPts val="0"/>
              </a:spcBef>
              <a:buNone/>
            </a:pPr>
            <a:r>
              <a:rPr lang="en-US" dirty="0">
                <a:latin typeface="Consolas" panose="020B0609020204030204" pitchFamily="49" charset="0"/>
              </a:rPr>
              <a:t>        throw "index out of bounds";</a:t>
            </a:r>
          </a:p>
          <a:p>
            <a:pPr marL="0" indent="0">
              <a:spcBef>
                <a:spcPts val="0"/>
              </a:spcBef>
              <a:buNone/>
            </a:pPr>
            <a:endParaRPr lang="en-US" dirty="0">
              <a:latin typeface="Consolas" panose="020B0609020204030204" pitchFamily="49" charset="0"/>
            </a:endParaRPr>
          </a:p>
          <a:p>
            <a:pPr marL="0" indent="0">
              <a:spcBef>
                <a:spcPts val="0"/>
              </a:spcBef>
              <a:buNone/>
            </a:pPr>
            <a:r>
              <a:rPr lang="en-US" dirty="0">
                <a:latin typeface="Consolas" panose="020B0609020204030204" pitchFamily="49" charset="0"/>
              </a:rPr>
              <a:t>    return array[index - lower];</a:t>
            </a:r>
          </a:p>
          <a:p>
            <a:pPr marL="0" indent="0">
              <a:spcBef>
                <a:spcPts val="0"/>
              </a:spcBef>
              <a:buNone/>
            </a:pPr>
            <a:r>
              <a:rPr lang="en-US" dirty="0">
                <a:latin typeface="Consolas" panose="020B0609020204030204" pitchFamily="49" charset="0"/>
              </a:rPr>
              <a:t>}</a:t>
            </a:r>
          </a:p>
        </p:txBody>
      </p:sp>
    </p:spTree>
    <p:extLst>
      <p:ext uri="{BB962C8B-B14F-4D97-AF65-F5344CB8AC3E}">
        <p14:creationId xmlns:p14="http://schemas.microsoft.com/office/powerpoint/2010/main" val="328698800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391A83-D12D-393B-44EF-2A4744AB5995}"/>
              </a:ext>
            </a:extLst>
          </p:cNvPr>
          <p:cNvSpPr>
            <a:spLocks noGrp="1"/>
          </p:cNvSpPr>
          <p:nvPr>
            <p:ph type="title"/>
            <p:custDataLst>
              <p:tags r:id="rId1"/>
            </p:custDataLst>
          </p:nvPr>
        </p:nvSpPr>
        <p:spPr bwMode="black">
          <a:xfrm>
            <a:off x="2231136" y="964692"/>
            <a:ext cx="7729728" cy="1188720"/>
          </a:xfrm>
          <a:prstGeom prst="rect">
            <a:avLst/>
          </a:prstGeom>
          <a:solidFill>
            <a:srgbClr val="FFFFFF"/>
          </a:solidFill>
          <a:ln w="31750" cap="sq">
            <a:solidFill>
              <a:srgbClr val="404040"/>
            </a:solidFill>
            <a:miter lim="800000"/>
          </a:ln>
        </p:spPr>
        <p:txBody>
          <a:bodyPr/>
          <a:lstStyle/>
          <a:p>
            <a:r>
              <a:rPr lang="en-US" dirty="0"/>
              <a:t>Demonstrating </a:t>
            </a:r>
            <a:r>
              <a:rPr lang="en-US" cap="none" dirty="0">
                <a:latin typeface="Consolas" panose="020B0609020204030204" pitchFamily="49" charset="0"/>
              </a:rPr>
              <a:t>operator[]</a:t>
            </a:r>
            <a:endParaRPr lang="en-US" dirty="0">
              <a:latin typeface="Consolas" panose="020B0609020204030204" pitchFamily="49" charset="0"/>
            </a:endParaRPr>
          </a:p>
        </p:txBody>
      </p:sp>
      <p:sp>
        <p:nvSpPr>
          <p:cNvPr id="3" name="Content Placeholder 2">
            <a:extLst>
              <a:ext uri="{FF2B5EF4-FFF2-40B4-BE49-F238E27FC236}">
                <a16:creationId xmlns:a16="http://schemas.microsoft.com/office/drawing/2014/main" id="{B6D0DCA0-5353-E054-3698-40374CF17193}"/>
              </a:ext>
            </a:extLst>
          </p:cNvPr>
          <p:cNvSpPr>
            <a:spLocks noGrp="1"/>
          </p:cNvSpPr>
          <p:nvPr>
            <p:ph idx="1"/>
            <p:custDataLst>
              <p:tags r:id="rId2"/>
            </p:custDataLst>
          </p:nvPr>
        </p:nvSpPr>
        <p:spPr>
          <a:xfrm>
            <a:off x="2231136" y="2638044"/>
            <a:ext cx="7729728" cy="3101983"/>
          </a:xfrm>
        </p:spPr>
        <p:txBody>
          <a:bodyPr/>
          <a:lstStyle/>
          <a:p>
            <a:pPr marL="0" indent="0">
              <a:spcBef>
                <a:spcPts val="0"/>
              </a:spcBef>
              <a:buNone/>
            </a:pPr>
            <a:r>
              <a:rPr lang="nn-NO" dirty="0">
                <a:latin typeface="Consolas" panose="020B0609020204030204" pitchFamily="49" charset="0"/>
              </a:rPr>
              <a:t>Array c(-3, 3);</a:t>
            </a:r>
          </a:p>
          <a:p>
            <a:pPr marL="0" indent="0">
              <a:spcBef>
                <a:spcPts val="0"/>
              </a:spcBef>
              <a:buNone/>
            </a:pPr>
            <a:endParaRPr lang="nn-NO" dirty="0">
              <a:latin typeface="Consolas" panose="020B0609020204030204" pitchFamily="49" charset="0"/>
            </a:endParaRPr>
          </a:p>
          <a:p>
            <a:pPr marL="0" indent="0">
              <a:spcBef>
                <a:spcPts val="0"/>
              </a:spcBef>
              <a:buNone/>
            </a:pPr>
            <a:r>
              <a:rPr lang="nn-NO" dirty="0">
                <a:latin typeface="Consolas" panose="020B0609020204030204" pitchFamily="49" charset="0"/>
              </a:rPr>
              <a:t>for (int i = -3; i &lt;= 3; i++)</a:t>
            </a:r>
          </a:p>
          <a:p>
            <a:pPr marL="0" indent="0">
              <a:spcBef>
                <a:spcPts val="0"/>
              </a:spcBef>
              <a:buNone/>
            </a:pPr>
            <a:r>
              <a:rPr lang="nn-NO" dirty="0">
                <a:latin typeface="Consolas" panose="020B0609020204030204" pitchFamily="49" charset="0"/>
              </a:rPr>
              <a:t>    c[i] = char(i + 'D');	// l-value</a:t>
            </a:r>
          </a:p>
          <a:p>
            <a:pPr marL="0" indent="0">
              <a:spcBef>
                <a:spcPts val="0"/>
              </a:spcBef>
              <a:buNone/>
            </a:pPr>
            <a:endParaRPr lang="nn-NO" dirty="0">
              <a:latin typeface="Consolas" panose="020B0609020204030204" pitchFamily="49" charset="0"/>
            </a:endParaRPr>
          </a:p>
          <a:p>
            <a:pPr marL="0" indent="0">
              <a:spcBef>
                <a:spcPts val="0"/>
              </a:spcBef>
              <a:buNone/>
            </a:pPr>
            <a:r>
              <a:rPr lang="nn-NO" dirty="0">
                <a:latin typeface="Consolas" panose="020B0609020204030204" pitchFamily="49" charset="0"/>
              </a:rPr>
              <a:t>for (int i = -3; i &lt;= 3; i++)</a:t>
            </a:r>
          </a:p>
          <a:p>
            <a:pPr marL="0" indent="0">
              <a:spcBef>
                <a:spcPts val="0"/>
              </a:spcBef>
              <a:buNone/>
            </a:pPr>
            <a:r>
              <a:rPr lang="nn-NO" dirty="0">
                <a:latin typeface="Consolas" panose="020B0609020204030204" pitchFamily="49" charset="0"/>
              </a:rPr>
              <a:t>    cout &lt;&lt; c[i] &lt;&lt; endl;	// r-value</a:t>
            </a:r>
            <a:endParaRPr lang="en-US" dirty="0">
              <a:latin typeface="Consolas" panose="020B0609020204030204" pitchFamily="49" charset="0"/>
            </a:endParaRPr>
          </a:p>
        </p:txBody>
      </p:sp>
    </p:spTree>
    <p:extLst>
      <p:ext uri="{BB962C8B-B14F-4D97-AF65-F5344CB8AC3E}">
        <p14:creationId xmlns:p14="http://schemas.microsoft.com/office/powerpoint/2010/main" val="199157998"/>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2&quot;/&gt;&lt;/TableIndex&gt;&lt;/ShapeTextInfo&gt;"/>
</p:tagLst>
</file>

<file path=ppt/tags/tag10.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quot;/&gt;&lt;/TableIndex&gt;&lt;/ShapeTextInfo&gt;"/>
</p:tagLst>
</file>

<file path=ppt/tags/tag1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2&quot;/&gt;&lt;/TableIndex&gt;&lt;/ShapeTextInfo&gt;"/>
</p:tagLst>
</file>

<file path=ppt/tags/tag1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5&quot;/&gt;&lt;lineCharCount val=&quot;24&quot;/&gt;&lt;lineCharCount val=&quot;13&quot;/&gt;&lt;lineCharCount val=&quot;12&quot;/&gt;&lt;lineCharCount val=&quot;13&quot;/&gt;&lt;lineCharCount val=&quot;11&quot;/&gt;&lt;/TableIndex&gt;&lt;/ShapeTextInfo&gt;"/>
</p:tagLst>
</file>

<file path=ppt/tags/tag1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9&quot;/&gt;&lt;/TableIndex&gt;&lt;/ShapeTextInfo&gt;"/>
</p:tagLst>
</file>

<file path=ppt/tags/tag1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quot;/&gt;&lt;/TableIndex&gt;&lt;/ShapeTextInfo&gt;"/>
</p:tagLst>
</file>

<file path=ppt/tags/tag1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2&quot;/&gt;&lt;/TableIndex&gt;&lt;/ShapeTextInfo&gt;"/>
</p:tagLst>
</file>

<file path=ppt/tags/tag1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5&quot;/&gt;&lt;lineCharCount val=&quot;24&quot;/&gt;&lt;lineCharCount val=&quot;13&quot;/&gt;&lt;lineCharCount val=&quot;12&quot;/&gt;&lt;lineCharCount val=&quot;13&quot;/&gt;&lt;lineCharCount val=&quot;11&quot;/&gt;&lt;/TableIndex&gt;&lt;/ShapeTextInfo&gt;"/>
</p:tagLst>
</file>

<file path=ppt/tags/tag1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5&quot;/&gt;&lt;lineCharCount val=&quot;24&quot;/&gt;&lt;lineCharCount val=&quot;13&quot;/&gt;&lt;lineCharCount val=&quot;12&quot;/&gt;&lt;lineCharCount val=&quot;13&quot;/&gt;&lt;lineCharCount val=&quot;11&quot;/&gt;&lt;/TableIndex&gt;&lt;/ShapeTextInfo&gt;"/>
</p:tagLst>
</file>

<file path=ppt/tags/tag19.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9&quot;/&gt;&lt;/TableIndex&gt;&lt;/ShapeTextInfo&gt;"/>
</p:tagLst>
</file>

<file path=ppt/tags/tag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5&quot;/&gt;&lt;lineCharCount val=&quot;24&quot;/&gt;&lt;lineCharCount val=&quot;13&quot;/&gt;&lt;lineCharCount val=&quot;12&quot;/&gt;&lt;lineCharCount val=&quot;13&quot;/&gt;&lt;lineCharCount val=&quot;11&quot;/&gt;&lt;/TableIndex&gt;&lt;/ShapeTextInfo&gt;"/>
</p:tagLst>
</file>

<file path=ppt/tags/tag20.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2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quot;/&gt;&lt;/TableIndex&gt;&lt;/ShapeTextInfo&gt;"/>
</p:tagLst>
</file>

<file path=ppt/tags/tag2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2&quot;/&gt;&lt;lineCharCount val=&quot;9&quot;/&gt;&lt;lineCharCount val=&quot;21&quot;/&gt;&lt;/TableIndex&gt;&lt;/ShapeTextInfo&gt;"/>
  <p:tag name="PRESENTER_DUMMYTAG" val="&lt;DummyForForceWrite&gt;&lt;/DummyForForceWrite&gt;"/>
  <p:tag name="HTML_SHAPEINFO" val="&lt;ThreeDShapeInfo&gt;&lt;uuid val=&quot;{A9433C2E-FC91-4F76-96B3-52B70FB81759}&quot;/&gt;&lt;isInvalidForFieldText val=&quot;0&quot;/&gt;&lt;Image&gt;&lt;filename val=&quot;C:\Users\delroy\AppData\Local\Temp\CP43565618125Session\CPTrustFolder43565618125\PPTImport43565657234\data\asimages\{A9433C2E-FC91-4F76-96B3-52B70FB81759}_1.png&quot;/&gt;&lt;left val=&quot;167&quot;/&gt;&lt;top val=&quot;249&quot;/&gt;&lt;width val=&quot;945&quot;/&gt;&lt;height val=&quot;174&quot;/&gt;&lt;hasText val=&quot;1&quot;/&gt;&lt;/Image&gt;&lt;/ThreeDShapeInfo&gt;"/>
</p:tagLst>
</file>

<file path=ppt/tags/tag2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0&quot;/&gt;&lt;/TableIndex&gt;&lt;/ShapeTextInfo&gt;"/>
  <p:tag name="PRESENTER_DUMMYTAG" val="&lt;DummyForForceWrite&gt;&lt;/DummyForForceWrite&gt;"/>
  <p:tag name="HTML_SHAPEINFO" val="&lt;ThreeDShapeInfo&gt;&lt;uuid val=&quot;{106D57AA-A057-42F7-9B3A-B463FAD68202}&quot;/&gt;&lt;isInvalidForFieldText val=&quot;0&quot;/&gt;&lt;Image&gt;&lt;filename val=&quot;C:\Users\delroy\AppData\Local\Temp\CP43565618125Session\CPTrustFolder43565618125\PPTImport43565657234\data\asimages\{106D57AA-A057-42F7-9B3A-B463FAD68202}_1.png&quot;/&gt;&lt;left val=&quot;282&quot;/&gt;&lt;top val=&quot;452&quot;/&gt;&lt;width val=&quot;715&quot;/&gt;&lt;height val=&quot;135&quot;/&gt;&lt;hasText val=&quot;1&quot;/&gt;&lt;/Image&gt;&lt;/ThreeDShapeInfo&gt;"/>
</p:tagLst>
</file>

<file path=ppt/tags/tag2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21&quot;/&gt;&lt;/TableIndex&gt;&lt;/ShapeTextInfo&gt;"/>
  <p:tag name="PRESENTER_DUMMYTAG" val="&lt;DummyForForceWrite&gt;&lt;/DummyForForceWrite&gt;"/>
  <p:tag name="HTML_SHAPEINFO" val="&lt;ThreeDShapeInfo&gt;&lt;uuid val=&quot;{A8AD73B7-EB33-453B-9CA0-E4BD1D0B2BC2}&quot;/&gt;&lt;isInvalidForFieldText val=&quot;0&quot;/&gt;&lt;Image&gt;&lt;filename val=&quot;C:\Users\delroy\AppData\Local\Temp\CP43565618125Session\CPTrustFolder43565618125\PPTImport43565657234\data\asimages\{A8AD73B7-EB33-453B-9CA0-E4BD1D0B2BC2}_1.png&quot;/&gt;&lt;left val=&quot;167&quot;/&gt;&lt;top val=&quot;647&quot;/&gt;&lt;width val=&quot;159&quot;/&gt;&lt;height val=&quot;35&quot;/&gt;&lt;hasText val=&quot;1&quot;/&gt;&lt;/Image&gt;&lt;/ThreeDShapeInfo&gt;"/>
</p:tagLst>
</file>

<file path=ppt/tags/tag2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29&quot;/&gt;&lt;/TableIndex&gt;&lt;/ShapeTextInfo&gt;"/>
  <p:tag name="HTML_SHAPEINFO" val="&lt;ThreeDShapeInfo&gt;&lt;uuid val=&quot;{5C981DC4-EE5C-4285-B41E-9034BF2A24F8}&quot;/&gt;&lt;isInvalidForFieldText val=&quot;0&quot;/&gt;&lt;Image&gt;&lt;filename val=&quot;C:\Users\delroy\AppData\Local\Temp\CP43565618125Session\CPTrustFolder43565618125\PPTImport43565657234\data\asimages\{5C981DC4-EE5C-4285-B41E-9034BF2A24F8}_2.png&quot;/&gt;&lt;left val=&quot;233&quot;/&gt;&lt;top val=&quot;100&quot;/&gt;&lt;width val=&quot;813&quot;/&gt;&lt;height val=&quot;126&quot;/&gt;&lt;hasText val=&quot;1&quot;/&gt;&lt;/Image&gt;&lt;/ThreeDShapeInfo&gt;"/>
</p:tagLst>
</file>

<file path=ppt/tags/tag2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2&quot;/&gt;&lt;lineCharCount val=&quot;12&quot;/&gt;&lt;lineCharCount val=&quot;2&quot;/&gt;&lt;lineCharCount val=&quot;13&quot;/&gt;&lt;lineCharCount val=&quot;22&quot;/&gt;&lt;lineCharCount val=&quot;22&quot;/&gt;&lt;lineCharCount val=&quot;22&quot;/&gt;&lt;lineCharCount val=&quot;1&quot;/&gt;&lt;lineCharCount val=&quot;12&quot;/&gt;&lt;lineCharCount val=&quot;29&quot;/&gt;&lt;lineCharCount val=&quot;59&quot;/&gt;&lt;lineCharCount val=&quot;37&quot;/&gt;&lt;lineCharCount val=&quot;2&quot;/&gt;&lt;/TableIndex&gt;&lt;/ShapeTextInfo&gt;"/>
  <p:tag name="HTML_SHAPEINFO" val="&lt;ThreeDShapeInfo&gt;&lt;uuid val=&quot;{5FB640D4-799D-40E3-ABB5-B9D56190B4A0}&quot;/&gt;&lt;isInvalidForFieldText val=&quot;0&quot;/&gt;&lt;Image&gt;&lt;filename val=&quot;C:\Users\delroy\AppData\Local\Temp\CP43565618125Session\CPTrustFolder43565618125\PPTImport43565657234\data\asimages\{5FB640D4-799D-40E3-ABB5-B9D56190B4A0}_2.png&quot;/&gt;&lt;left val=&quot;228&quot;/&gt;&lt;top val=&quot;270&quot;/&gt;&lt;width val=&quot;818&quot;/&gt;&lt;height val=&quot;337&quot;/&gt;&lt;hasText val=&quot;1&quot;/&gt;&lt;/Image&gt;&lt;/ThreeDShapeInfo&gt;"/>
</p:tagLst>
</file>

<file path=ppt/tags/tag2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2&quot;/&gt;&lt;lineCharCount val=&quot;19&quot;/&gt;&lt;lineCharCount val=&quot;11&quot;/&gt;&lt;/TableIndex&gt;&lt;/ShapeTextInfo&gt;"/>
  <p:tag name="HTML_SHAPEINFO" val="&lt;ThreeDShapeInfo&gt;&lt;uuid val=&quot;{6052C83A-653C-4CE0-85CA-F11CFC8C7A96}&quot;/&gt;&lt;isInvalidForFieldText val=&quot;0&quot;/&gt;&lt;Image&gt;&lt;filename val=&quot;C:\Users\delroy\AppData\Local\Temp\CP43565618125Session\CPTrustFolder43565618125\PPTImport43565657234\data\asimages\{6052C83A-653C-4CE0-85CA-F11CFC8C7A96}_3.png&quot;/&gt;&lt;left val=&quot;233&quot;/&gt;&lt;top val=&quot;100&quot;/&gt;&lt;width val=&quot;813&quot;/&gt;&lt;height val=&quot;126&quot;/&gt;&lt;hasText val=&quot;1&quot;/&gt;&lt;/Image&gt;&lt;/ThreeDShapeInfo&gt;"/>
</p:tagLst>
</file>

<file path=ppt/tags/tag2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17&quot;/&gt;&lt;/TableIndex&gt;&lt;/ShapeTextInfo&gt;"/>
  <p:tag name="HTML_SHAPEINFO" val="&lt;ThreeDShapeInfo&gt;&lt;uuid val=&quot;{6ACCF700-E6E2-4EBE-972E-561DFC1EA4B4}&quot;/&gt;&lt;isInvalidForFieldText val=&quot;0&quot;/&gt;&lt;Image&gt;&lt;filename val=&quot;C:\Users\delroy\AppData\Local\Temp\CP43565618125Session\CPTrustFolder43565618125\PPTImport43565657234\data\asimages\{6ACCF700-E6E2-4EBE-972E-561DFC1EA4B4}_3.png&quot;/&gt;&lt;left val=&quot;161&quot;/&gt;&lt;top val=&quot;273&quot;/&gt;&lt;width val=&quot;453&quot;/&gt;&lt;height val=&quot;329&quot;/&gt;&lt;hasText val=&quot;1&quot;/&gt;&lt;/Image&gt;&lt;/ThreeDShapeInfo&gt;"/>
</p:tagLst>
</file>

<file path=ppt/tags/tag29.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2&quot;/&gt;&lt;lineCharCount val=&quot;15&quot;/&gt;&lt;lineCharCount val=&quot;14&quot;/&gt;&lt;/TableIndex&gt;&lt;/ShapeTextInfo&gt;"/>
  <p:tag name="HTML_SHAPEINFO" val="&lt;ThreeDShapeInfo&gt;&lt;uuid val=&quot;{6B1FB921-9DC6-446E-AB89-800C1696D49D}&quot;/&gt;&lt;isInvalidForFieldText val=&quot;0&quot;/&gt;&lt;Image&gt;&lt;filename val=&quot;C:\Users\delroy\AppData\Local\Temp\CP43565618125Session\CPTrustFolder43565618125\PPTImport43565657234\data\asimages\{6B1FB921-9DC6-446E-AB89-800C1696D49D}_3.png&quot;/&gt;&lt;left val=&quot;660&quot;/&gt;&lt;top val=&quot;273&quot;/&gt;&lt;width val=&quot;453&quot;/&gt;&lt;height val=&quot;329&quot;/&gt;&lt;hasText val=&quot;1&quot;/&gt;&lt;/Image&gt;&lt;/ThreeDShapeInfo&gt;"/>
</p:tagLst>
</file>

<file path=ppt/tags/tag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9&quot;/&gt;&lt;/TableIndex&gt;&lt;/ShapeTextInfo&gt;"/>
</p:tagLst>
</file>

<file path=ppt/tags/tag30.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2&quot;/&gt;&lt;lineCharCount val=&quot;19&quot;/&gt;&lt;lineCharCount val=&quot;12&quot;/&gt;&lt;/TableIndex&gt;&lt;/ShapeTextInfo&gt;"/>
  <p:tag name="HTML_SHAPEINFO" val="&lt;ThreeDShapeInfo&gt;&lt;uuid val=&quot;{1A532790-7DB9-4362-9B5F-6048A9F34CAA}&quot;/&gt;&lt;isInvalidForFieldText val=&quot;0&quot;/&gt;&lt;Image&gt;&lt;filename val=&quot;C:\Users\delroy\AppData\Local\Temp\CP43565618125Session\CPTrustFolder43565618125\PPTImport43565657234\data\asimages\{1A532790-7DB9-4362-9B5F-6048A9F34CAA}_4.png&quot;/&gt;&lt;left val=&quot;233&quot;/&gt;&lt;top val=&quot;100&quot;/&gt;&lt;width val=&quot;813&quot;/&gt;&lt;height val=&quot;126&quot;/&gt;&lt;hasText val=&quot;1&quot;/&gt;&lt;/Image&gt;&lt;/ThreeDShapeInfo&gt;"/>
</p:tagLst>
</file>

<file path=ppt/tags/tag3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2&quot;/&gt;&lt;lineCharCount val=&quot;16&quot;/&gt;&lt;lineCharCount val=&quot;14&quot;/&gt;&lt;/TableIndex&gt;&lt;/ShapeTextInfo&gt;"/>
  <p:tag name="HTML_SHAPEINFO" val="&lt;ThreeDShapeInfo&gt;&lt;uuid val=&quot;{33670EA6-517B-4A4D-A9BA-E19C1A7B7BCC}&quot;/&gt;&lt;isInvalidForFieldText val=&quot;0&quot;/&gt;&lt;Image&gt;&lt;filename val=&quot;C:\Users\delroy\AppData\Local\Temp\CP43565618125Session\CPTrustFolder43565618125\PPTImport43565657234\data\asimages\{33670EA6-517B-4A4D-A9BA-E19C1A7B7BCC}_4.png&quot;/&gt;&lt;left val=&quot;161&quot;/&gt;&lt;top val=&quot;273&quot;/&gt;&lt;width val=&quot;453&quot;/&gt;&lt;height val=&quot;329&quot;/&gt;&lt;hasText val=&quot;1&quot;/&gt;&lt;/Image&gt;&lt;/ThreeDShapeInfo&gt;"/>
</p:tagLst>
</file>

<file path=ppt/tags/tag3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2&quot;/&gt;&lt;lineCharCount val=&quot;16&quot;/&gt;&lt;lineCharCount val=&quot;14&quot;/&gt;&lt;/TableIndex&gt;&lt;/ShapeTextInfo&gt;"/>
  <p:tag name="HTML_SHAPEINFO" val="&lt;ThreeDShapeInfo&gt;&lt;uuid val=&quot;{B46E312C-18B4-4C36-8A25-2BD828BFBCD4}&quot;/&gt;&lt;isInvalidForFieldText val=&quot;0&quot;/&gt;&lt;Image&gt;&lt;filename val=&quot;C:\Users\delroy\AppData\Local\Temp\CP43565618125Session\CPTrustFolder43565618125\PPTImport43565657234\data\asimages\{B46E312C-18B4-4C36-8A25-2BD828BFBCD4}_4.png&quot;/&gt;&lt;left val=&quot;660&quot;/&gt;&lt;top val=&quot;273&quot;/&gt;&lt;width val=&quot;453&quot;/&gt;&lt;height val=&quot;329&quot;/&gt;&lt;hasText val=&quot;1&quot;/&gt;&lt;/Image&gt;&lt;/ThreeDShapeInfo&gt;"/>
</p:tagLst>
</file>

<file path=ppt/tags/tag3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21&quot;/&gt;&lt;/TableIndex&gt;&lt;/ShapeTextInfo&gt;"/>
  <p:tag name="HTML_SHAPEINFO" val="&lt;ThreeDShapeInfo&gt;&lt;uuid val=&quot;{D4D05ABE-DE38-480C-97C8-F5F1C1260C02}&quot;/&gt;&lt;isInvalidForFieldText val=&quot;0&quot;/&gt;&lt;Image&gt;&lt;filename val=&quot;C:\Users\delroy\AppData\Local\Temp\CP43565618125Session\CPTrustFolder43565618125\PPTImport43565657234\data\asimages\{D4D05ABE-DE38-480C-97C8-F5F1C1260C02}_5.png&quot;/&gt;&lt;left val=&quot;233&quot;/&gt;&lt;top val=&quot;100&quot;/&gt;&lt;width val=&quot;813&quot;/&gt;&lt;height val=&quot;126&quot;/&gt;&lt;hasText val=&quot;1&quot;/&gt;&lt;/Image&gt;&lt;/ThreeDShapeInfo&gt;"/>
</p:tagLst>
</file>

<file path=ppt/tags/tag3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7&quot;/&gt;&lt;lineCharCount val=&quot;48&quot;/&gt;&lt;lineCharCount val=&quot;2&quot;/&gt;&lt;lineCharCount val=&quot;23&quot;/&gt;&lt;lineCharCount val=&quot;40&quot;/&gt;&lt;lineCharCount val=&quot;1&quot;/&gt;&lt;lineCharCount val=&quot;41&quot;/&gt;&lt;lineCharCount val=&quot;1&quot;/&gt;&lt;/TableIndex&gt;&lt;/ShapeTextInfo&gt;"/>
  <p:tag name="HTML_SHAPEINFO" val="&lt;ThreeDShapeInfo&gt;&lt;uuid val=&quot;{9B5A4BFB-9542-4334-9CDF-1BC44293D8CC}&quot;/&gt;&lt;isInvalidForFieldText val=&quot;0&quot;/&gt;&lt;Image&gt;&lt;filename val=&quot;C:\Users\delroy\AppData\Local\Temp\CP43565618125Session\CPTrustFolder43565618125\PPTImport43565657234\data\asimages\{9B5A4BFB-9542-4334-9CDF-1BC44293D8CC}_5.png&quot;/&gt;&lt;left val=&quot;228&quot;/&gt;&lt;top val=&quot;273&quot;/&gt;&lt;width val=&quot;818&quot;/&gt;&lt;height val=&quot;329&quot;/&gt;&lt;hasText val=&quot;1&quot;/&gt;&lt;/Image&gt;&lt;/ThreeDShapeInfo&gt;"/>
</p:tagLst>
</file>

<file path=ppt/tags/tag3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0&quot;/&gt;&lt;/TableIndex&gt;&lt;/ShapeTextInfo&gt;"/>
  <p:tag name="HTML_SHAPEINFO" val="&lt;ThreeDShapeInfo&gt;&lt;uuid val=&quot;{034ED51A-E81A-4A62-B43B-89D4450B0BB1}&quot;/&gt;&lt;isInvalidForFieldText val=&quot;0&quot;/&gt;&lt;Image&gt;&lt;filename val=&quot;C:\Users\delroy\AppData\Local\Temp\CP43565618125Session\CPTrustFolder43565618125\PPTImport43565657234\data\asimages\{034ED51A-E81A-4A62-B43B-89D4450B0BB1}_6.png&quot;/&gt;&lt;left val=&quot;233&quot;/&gt;&lt;top val=&quot;100&quot;/&gt;&lt;width val=&quot;813&quot;/&gt;&lt;height val=&quot;126&quot;/&gt;&lt;hasText val=&quot;1&quot;/&gt;&lt;/Image&gt;&lt;/ThreeDShapeInfo&gt;"/>
</p:tagLst>
</file>

<file path=ppt/tags/tag3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3&quot;/&gt;&lt;lineCharCount val=&quot;35&quot;/&gt;&lt;lineCharCount val=&quot;14&quot;/&gt;&lt;lineCharCount val=&quot;20&quot;/&gt;&lt;/TableIndex&gt;&lt;/ShapeTextInfo&gt;"/>
  <p:tag name="HTML_SHAPEINFO" val="&lt;ThreeDShapeInfo&gt;&lt;uuid val=&quot;{332A2177-D68C-4001-923E-B2548B0B52D2}&quot;/&gt;&lt;isInvalidForFieldText val=&quot;0&quot;/&gt;&lt;Image&gt;&lt;filename val=&quot;C:\Users\delroy\AppData\Local\Temp\CP43565618125Session\CPTrustFolder43565618125\PPTImport43565657234\data\asimages\{332A2177-D68C-4001-923E-B2548B0B52D2}_6.png&quot;/&gt;&lt;left val=&quot;161&quot;/&gt;&lt;top val=&quot;273&quot;/&gt;&lt;width val=&quot;453&quot;/&gt;&lt;height val=&quot;330&quot;/&gt;&lt;hasText val=&quot;1&quot;/&gt;&lt;/Image&gt;&lt;/ThreeDShapeInfo&gt;"/>
</p:tagLst>
</file>

<file path=ppt/tags/tag3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7&quot;/&gt;&lt;lineCharCount val=&quot;35&quot;/&gt;&lt;lineCharCount val=&quot;2&quot;/&gt;&lt;lineCharCount val=&quot;40&quot;/&gt;&lt;lineCharCount val=&quot;37&quot;/&gt;&lt;lineCharCount val=&quot;1&quot;/&gt;&lt;lineCharCount val=&quot;33&quot;/&gt;&lt;lineCharCount val=&quot;1&quot;/&gt;&lt;/TableIndex&gt;&lt;/ShapeTextInfo&gt;"/>
  <p:tag name="HTML_SHAPEINFO" val="&lt;ThreeDShapeInfo&gt;&lt;uuid val=&quot;{7FF66DA8-FD6A-4FBC-B2A2-BF8065948E46}&quot;/&gt;&lt;isInvalidForFieldText val=&quot;0&quot;/&gt;&lt;Image&gt;&lt;filename val=&quot;C:\Users\delroy\AppData\Local\Temp\CP43565618125Session\CPTrustFolder43565618125\PPTImport43565657234\data\asimages\{7FF66DA8-FD6A-4FBC-B2A2-BF8065948E46}_6.png&quot;/&gt;&lt;left val=&quot;634&quot;/&gt;&lt;top val=&quot;273&quot;/&gt;&lt;width val=&quot;544&quot;/&gt;&lt;height val=&quot;329&quot;/&gt;&lt;hasText val=&quot;1&quot;/&gt;&lt;/Image&gt;&lt;/ThreeDShapeInfo&gt;"/>
</p:tagLst>
</file>

<file path=ppt/tags/tag3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24&quot;/&gt;&lt;/TableIndex&gt;&lt;/ShapeTextInfo&gt;"/>
  <p:tag name="HTML_SHAPEINFO" val="&lt;ThreeDShapeInfo&gt;&lt;uuid val=&quot;{BDA9B529-57AF-4569-AE33-6D2F9BC097A4}&quot;/&gt;&lt;isInvalidForFieldText val=&quot;0&quot;/&gt;&lt;Image&gt;&lt;filename val=&quot;C:\Users\delroy\AppData\Local\Temp\CP43565618125Session\CPTrustFolder43565618125\PPTImport43565657234\data\asimages\{BDA9B529-57AF-4569-AE33-6D2F9BC097A4}_7.png&quot;/&gt;&lt;left val=&quot;233&quot;/&gt;&lt;top val=&quot;100&quot;/&gt;&lt;width val=&quot;813&quot;/&gt;&lt;height val=&quot;126&quot;/&gt;&lt;hasText val=&quot;1&quot;/&gt;&lt;/Image&gt;&lt;/ThreeDShapeInfo&gt;"/>
</p:tagLst>
</file>

<file path=ppt/tags/tag39.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7&quot;/&gt;&lt;lineCharCount val=&quot;16&quot;/&gt;&lt;lineCharCount val=&quot;1&quot;/&gt;&lt;lineCharCount val=&quot;30&quot;/&gt;&lt;lineCharCount val=&quot;37&quot;/&gt;&lt;lineCharCount val=&quot;1&quot;/&gt;&lt;lineCharCount val=&quot;30&quot;/&gt;&lt;lineCharCount val=&quot;36&quot;/&gt;&lt;/TableIndex&gt;&lt;/ShapeTextInfo&gt;"/>
  <p:tag name="HTML_SHAPEINFO" val="&lt;ThreeDShapeInfo&gt;&lt;uuid val=&quot;{7F1E3331-8C6C-4A8B-9C7D-D73860EAAFC9}&quot;/&gt;&lt;isInvalidForFieldText val=&quot;0&quot;/&gt;&lt;Image&gt;&lt;filename val=&quot;C:\Users\delroy\AppData\Local\Temp\CP43565618125Session\CPTrustFolder43565618125\PPTImport43565657234\data\asimages\{7F1E3331-8C6C-4A8B-9C7D-D73860EAAFC9}_7.png&quot;/&gt;&lt;left val=&quot;228&quot;/&gt;&lt;top val=&quot;273&quot;/&gt;&lt;width val=&quot;818&quot;/&gt;&lt;height val=&quot;329&quot;/&gt;&lt;hasText val=&quot;1&quot;/&gt;&lt;/Image&gt;&lt;/ThreeDShapeInfo&gt;"/>
</p:tagLst>
</file>

<file path=ppt/tags/tag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quot;/&gt;&lt;/TableIndex&gt;&lt;/ShapeTextInfo&gt;"/>
</p:tagLst>
</file>

<file path=ppt/tags/tag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2&quot;/&gt;&lt;lineCharCount val=&quot;27&quot;/&gt;&lt;lineCharCount val=&quot;5&quot;/&gt;&lt;/TableIndex&gt;&lt;/ShapeTextInfo&gt;"/>
</p:tagLst>
</file>

<file path=ppt/tags/tag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5&quot;/&gt;&lt;/TableIndex&gt;&lt;/ShapeTextInfo&gt;"/>
</p:tagLst>
</file>

<file path=ppt/tags/tag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9&quot;/&gt;&lt;/TableIndex&gt;&lt;/ShapeTextInfo&gt;"/>
</p:tagLst>
</file>

<file path=ppt/tags/tag9.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heme/theme1.xml><?xml version="1.0" encoding="utf-8"?>
<a:theme xmlns:a="http://schemas.openxmlformats.org/drawingml/2006/main" name="Parcel">
  <a:themeElements>
    <a:clrScheme name="Parcel">
      <a:dk1>
        <a:srgbClr val="000000"/>
      </a:dk1>
      <a:lt1>
        <a:srgbClr val="FFFFFF"/>
      </a:lt1>
      <a:dk2>
        <a:srgbClr val="4A5356"/>
      </a:dk2>
      <a:lt2>
        <a:srgbClr val="E8E3CE"/>
      </a:lt2>
      <a:accent1>
        <a:srgbClr val="F6A21D"/>
      </a:accent1>
      <a:accent2>
        <a:srgbClr val="9BAFB5"/>
      </a:accent2>
      <a:accent3>
        <a:srgbClr val="C96731"/>
      </a:accent3>
      <a:accent4>
        <a:srgbClr val="9CA383"/>
      </a:accent4>
      <a:accent5>
        <a:srgbClr val="87795D"/>
      </a:accent5>
      <a:accent6>
        <a:srgbClr val="A0988C"/>
      </a:accent6>
      <a:hlink>
        <a:srgbClr val="00B0F0"/>
      </a:hlink>
      <a:folHlink>
        <a:srgbClr val="738F97"/>
      </a:folHlink>
    </a:clrScheme>
    <a:fontScheme name="Parcel">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Parcel">
      <a:fillStyleLst>
        <a:solidFill>
          <a:schemeClr val="phClr"/>
        </a:solidFill>
        <a:gradFill rotWithShape="1">
          <a:gsLst>
            <a:gs pos="0">
              <a:schemeClr val="phClr">
                <a:tint val="80000"/>
                <a:satMod val="107000"/>
                <a:lumMod val="103000"/>
              </a:schemeClr>
            </a:gs>
            <a:gs pos="100000">
              <a:schemeClr val="phClr">
                <a:tint val="82000"/>
                <a:satMod val="109000"/>
                <a:lumMod val="103000"/>
              </a:schemeClr>
            </a:gs>
          </a:gsLst>
          <a:lin ang="5400000" scaled="0"/>
        </a:gradFill>
        <a:gradFill rotWithShape="1">
          <a:gsLst>
            <a:gs pos="0">
              <a:schemeClr val="phClr">
                <a:tint val="97000"/>
                <a:satMod val="100000"/>
                <a:lumMod val="102000"/>
              </a:schemeClr>
            </a:gs>
            <a:gs pos="50000">
              <a:schemeClr val="phClr">
                <a:shade val="100000"/>
                <a:satMod val="103000"/>
                <a:lumMod val="100000"/>
              </a:schemeClr>
            </a:gs>
            <a:gs pos="100000">
              <a:schemeClr val="phClr">
                <a:shade val="93000"/>
                <a:satMod val="11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effectStyle>
        <a:effectStyle>
          <a:effectLst>
            <a:outerShdw blurRad="55880" dist="15240" dir="5400000" algn="ctr" rotWithShape="0">
              <a:srgbClr val="000000">
                <a:alpha val="45000"/>
              </a:srgbClr>
            </a:outerShdw>
          </a:effectLst>
          <a:scene3d>
            <a:camera prst="orthographicFront">
              <a:rot lat="0" lon="0" rev="0"/>
            </a:camera>
            <a:lightRig rig="brightRoom" dir="tl"/>
          </a:scene3d>
          <a:sp3d prstMaterial="dkEdge">
            <a:bevelT w="0" h="0"/>
          </a:sp3d>
        </a:effectStyle>
      </a:effectStyleLst>
      <a:bgFillStyleLst>
        <a:solidFill>
          <a:schemeClr val="phClr"/>
        </a:solidFill>
        <a:solidFill>
          <a:schemeClr val="phClr">
            <a:tint val="95000"/>
            <a:satMod val="170000"/>
          </a:schemeClr>
        </a:solidFill>
        <a:gradFill rotWithShape="1">
          <a:gsLst>
            <a:gs pos="0">
              <a:schemeClr val="phClr">
                <a:tint val="97000"/>
                <a:shade val="100000"/>
                <a:satMod val="185000"/>
                <a:lumMod val="120000"/>
              </a:schemeClr>
            </a:gs>
            <a:gs pos="100000">
              <a:schemeClr val="phClr">
                <a:tint val="96000"/>
                <a:shade val="95000"/>
                <a:satMod val="215000"/>
                <a:lumMod val="80000"/>
              </a:schemeClr>
            </a:gs>
          </a:gsLst>
          <a:path path="circle">
            <a:fillToRect l="50000" t="55000" r="125000" b="100000"/>
          </a:path>
        </a:gradFill>
      </a:bgFillStyleLst>
    </a:fmtScheme>
  </a:themeElements>
  <a:objectDefaults/>
  <a:extraClrSchemeLst/>
  <a:extLst>
    <a:ext uri="{05A4C25C-085E-4340-85A3-A5531E510DB2}">
      <thm15:themeFamily xmlns:thm15="http://schemas.microsoft.com/office/thememl/2012/main" name="Parcel" id="{8BEC4385-4EB9-4D53-BFB5-0EA123736B6D}" vid="{4DB32801-28C0-48B0-8C1D-A9A58613615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Parcel</Template>
  <TotalTime>687</TotalTime>
  <Words>1309</Words>
  <Application>Microsoft Office PowerPoint</Application>
  <PresentationFormat>Widescreen</PresentationFormat>
  <Paragraphs>71</Paragraphs>
  <Slides>7</Slides>
  <Notes>7</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7</vt:i4>
      </vt:variant>
    </vt:vector>
  </HeadingPairs>
  <TitlesOfParts>
    <vt:vector size="12" baseType="lpstr">
      <vt:lpstr>Arial</vt:lpstr>
      <vt:lpstr>Calibri</vt:lpstr>
      <vt:lpstr>Consolas</vt:lpstr>
      <vt:lpstr>Gill Sans MT</vt:lpstr>
      <vt:lpstr>Parcel</vt:lpstr>
      <vt:lpstr>Array 1: An operator[] Example</vt:lpstr>
      <vt:lpstr>An array with settable bounds</vt:lpstr>
      <vt:lpstr>Memory Allocation: Simple case</vt:lpstr>
      <vt:lpstr>Memory Allocation: general case</vt:lpstr>
      <vt:lpstr>The Array Constructor</vt:lpstr>
      <vt:lpstr>Overloading the index operator</vt:lpstr>
      <vt:lpstr>Demonstrating operator[]</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Array1</dc:title>
  <dc:creator>Delroy Brinkerhoff</dc:creator>
  <cp:lastModifiedBy>delroy</cp:lastModifiedBy>
  <cp:revision>10</cp:revision>
  <dcterms:created xsi:type="dcterms:W3CDTF">2016-07-13T22:03:45Z</dcterms:created>
  <dcterms:modified xsi:type="dcterms:W3CDTF">2024-09-28T22:13:46Z</dcterms:modified>
</cp:coreProperties>
</file>