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8"/>
  </p:notesMasterIdLst>
  <p:sldIdLst>
    <p:sldId id="256" r:id="rId2"/>
    <p:sldId id="257" r:id="rId3"/>
    <p:sldId id="258" r:id="rId4"/>
    <p:sldId id="259" r:id="rId5"/>
    <p:sldId id="260" r:id="rId6"/>
    <p:sldId id="261" r:id="rId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2" d="100"/>
          <a:sy n="72" d="100"/>
        </p:scale>
        <p:origin x="492"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031297D-7FA4-4C12-9FEF-9EC1706E76F8}" type="datetimeFigureOut">
              <a:rPr lang="en-US" smtClean="0"/>
              <a:t>4/26/2022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D25BE33-932B-4BB6-9774-9DE307E7775F}" type="slidenum">
              <a:rPr lang="en-US" smtClean="0"/>
              <a:t>‹#›</a:t>
            </a:fld>
            <a:endParaRPr lang="en-US"/>
          </a:p>
        </p:txBody>
      </p:sp>
    </p:spTree>
    <p:extLst>
      <p:ext uri="{BB962C8B-B14F-4D97-AF65-F5344CB8AC3E}">
        <p14:creationId xmlns:p14="http://schemas.microsoft.com/office/powerpoint/2010/main" val="10854299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Polymorphism is the final ingredient necessary to achieve object-orientation, and it is, put very simply, just a way of choosing which function to call when presented with a set of seemingly identical functions.</a:t>
            </a:r>
          </a:p>
          <a:p>
            <a:endParaRPr lang="en-US" dirty="0"/>
          </a:p>
        </p:txBody>
      </p:sp>
      <p:sp>
        <p:nvSpPr>
          <p:cNvPr id="4" name="Slide Number Placeholder 3"/>
          <p:cNvSpPr>
            <a:spLocks noGrp="1"/>
          </p:cNvSpPr>
          <p:nvPr>
            <p:ph type="sldNum" sz="quarter" idx="5"/>
          </p:nvPr>
        </p:nvSpPr>
        <p:spPr/>
        <p:txBody>
          <a:bodyPr/>
          <a:lstStyle/>
          <a:p>
            <a:fld id="{0D25BE33-932B-4BB6-9774-9DE307E7775F}" type="slidenum">
              <a:rPr lang="en-US" smtClean="0"/>
              <a:t>1</a:t>
            </a:fld>
            <a:endParaRPr lang="en-US"/>
          </a:p>
        </p:txBody>
      </p:sp>
    </p:spTree>
    <p:extLst>
      <p:ext uri="{BB962C8B-B14F-4D97-AF65-F5344CB8AC3E}">
        <p14:creationId xmlns:p14="http://schemas.microsoft.com/office/powerpoint/2010/main" val="402900686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The object-oriented paradigm requires three components. The first component is encapsulation, which is the packaging together of data and the operations that process that data. Encapsulation is equivalent to, or a synonym for, an object. Inheritance, the second component, is one of five relationships that join classes together. It is the preeminent relationship in the sense that many object-oriented features and processes depend on it. Subclasses inherit all the features of their superclass.</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Polymorphism is the third and final component of the object-oriented paradigm, and it takes place when a carefully crafted set of circumstances are present. The necessary circumstances include at least two classes related by inheritance. The classes must have at least one identical function: the same name, the same argument list, and the same return type. Identical functions, defined in classes related by inheritance, are said to be overridden.</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We have seen that the compiler can distinguish between overloaded functions based on the requirement that their argument lists are unique. But polymorphism requires identical, overridden functions. The compiler is unable to distinguish between polymorphic functions and so the program delays identifying which function to call until it is actually running. In computer science terms, the process of binding the function name to the appropriate function body is delayed until runtime.</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Recalling that in object-oriented terms, sending a message to an object means calling one of an object’s functions, polymorphism is often described as different objects responding differently to the same message. This is much easier to see with an ongoing example.</a:t>
            </a:r>
          </a:p>
          <a:p>
            <a:endParaRPr lang="en-US" dirty="0"/>
          </a:p>
        </p:txBody>
      </p:sp>
      <p:sp>
        <p:nvSpPr>
          <p:cNvPr id="4" name="Slide Number Placeholder 3"/>
          <p:cNvSpPr>
            <a:spLocks noGrp="1"/>
          </p:cNvSpPr>
          <p:nvPr>
            <p:ph type="sldNum" sz="quarter" idx="5"/>
          </p:nvPr>
        </p:nvSpPr>
        <p:spPr/>
        <p:txBody>
          <a:bodyPr/>
          <a:lstStyle/>
          <a:p>
            <a:fld id="{0D25BE33-932B-4BB6-9774-9DE307E7775F}" type="slidenum">
              <a:rPr lang="en-US" smtClean="0"/>
              <a:t>2</a:t>
            </a:fld>
            <a:endParaRPr lang="en-US"/>
          </a:p>
        </p:txBody>
      </p:sp>
    </p:spTree>
    <p:extLst>
      <p:ext uri="{BB962C8B-B14F-4D97-AF65-F5344CB8AC3E}">
        <p14:creationId xmlns:p14="http://schemas.microsoft.com/office/powerpoint/2010/main" val="425981725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Let’s begin with a problem and how we might solve that problem without polymorphism. Suppose that our task is to write a program that lets a user choose a shape from a list and draws that shape on the screen. We begin solving the problem by creating a set of classes to represent the possible shapes. To save time and space, we eliminate much of the detail from our classes and just focus on the fact that each class has a draw function. Notice that the functions have the same name, the same (empty) argument list, and the same (void) return type.</a:t>
            </a:r>
          </a:p>
          <a:p>
            <a:endParaRPr lang="en-US" dirty="0"/>
          </a:p>
        </p:txBody>
      </p:sp>
      <p:sp>
        <p:nvSpPr>
          <p:cNvPr id="4" name="Slide Number Placeholder 3"/>
          <p:cNvSpPr>
            <a:spLocks noGrp="1"/>
          </p:cNvSpPr>
          <p:nvPr>
            <p:ph type="sldNum" sz="quarter" idx="5"/>
          </p:nvPr>
        </p:nvSpPr>
        <p:spPr/>
        <p:txBody>
          <a:bodyPr/>
          <a:lstStyle/>
          <a:p>
            <a:fld id="{0D25BE33-932B-4BB6-9774-9DE307E7775F}" type="slidenum">
              <a:rPr lang="en-US" smtClean="0"/>
              <a:t>3</a:t>
            </a:fld>
            <a:endParaRPr lang="en-US"/>
          </a:p>
        </p:txBody>
      </p:sp>
    </p:spTree>
    <p:extLst>
      <p:ext uri="{BB962C8B-B14F-4D97-AF65-F5344CB8AC3E}">
        <p14:creationId xmlns:p14="http://schemas.microsoft.com/office/powerpoint/2010/main" val="374019949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The code fragment illustrated here prints a simple menu of choices, prompts the user to choose a shape, defines three pointer variables, one for each possible shape, and then instantiates an object to represent the chosen shape.</a:t>
            </a:r>
          </a:p>
          <a:p>
            <a:endParaRPr lang="en-US" dirty="0"/>
          </a:p>
        </p:txBody>
      </p:sp>
      <p:sp>
        <p:nvSpPr>
          <p:cNvPr id="4" name="Slide Number Placeholder 3"/>
          <p:cNvSpPr>
            <a:spLocks noGrp="1"/>
          </p:cNvSpPr>
          <p:nvPr>
            <p:ph type="sldNum" sz="quarter" idx="5"/>
          </p:nvPr>
        </p:nvSpPr>
        <p:spPr/>
        <p:txBody>
          <a:bodyPr/>
          <a:lstStyle/>
          <a:p>
            <a:fld id="{0D25BE33-932B-4BB6-9774-9DE307E7775F}" type="slidenum">
              <a:rPr lang="en-US" smtClean="0"/>
              <a:t>4</a:t>
            </a:fld>
            <a:endParaRPr lang="en-US"/>
          </a:p>
        </p:txBody>
      </p:sp>
    </p:spTree>
    <p:extLst>
      <p:ext uri="{BB962C8B-B14F-4D97-AF65-F5344CB8AC3E}">
        <p14:creationId xmlns:p14="http://schemas.microsoft.com/office/powerpoint/2010/main" val="331709026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Finally, we need to write the code that draws the shape. We use a switch statement to determine which shape the user chose and then draw the shape by calling the appropriate draw function. Note that this code represents how we use our shape objects. In a larger, more realistic program, this same block of code would be necessary whenever we needed to use one of our shape objects. This means that the switch statement could appear many times in many different locations – indeed, in many different files.</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But what happens if the user wishes us to add a new shape, for example, an ellipse? First, we must specify a new class, which we do in one, new file. Second, we add a new item to the menu and a new case to the switch that allows the user to choose the new shape. But again, this change takes place in only one file.</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The third step requires us to find everywhere in our program where we draw a shape, or, more realistically, where we use one of our objects, and to add a new case to the switch illustrated here. In a large program, spread over many files, the chances of failing to update a switch is quite large.</a:t>
            </a:r>
          </a:p>
          <a:p>
            <a:endParaRPr lang="en-US" dirty="0"/>
          </a:p>
        </p:txBody>
      </p:sp>
      <p:sp>
        <p:nvSpPr>
          <p:cNvPr id="4" name="Slide Number Placeholder 3"/>
          <p:cNvSpPr>
            <a:spLocks noGrp="1"/>
          </p:cNvSpPr>
          <p:nvPr>
            <p:ph type="sldNum" sz="quarter" idx="5"/>
          </p:nvPr>
        </p:nvSpPr>
        <p:spPr/>
        <p:txBody>
          <a:bodyPr/>
          <a:lstStyle/>
          <a:p>
            <a:fld id="{0D25BE33-932B-4BB6-9774-9DE307E7775F}" type="slidenum">
              <a:rPr lang="en-US" smtClean="0"/>
              <a:t>5</a:t>
            </a:fld>
            <a:endParaRPr lang="en-US"/>
          </a:p>
        </p:txBody>
      </p:sp>
    </p:spTree>
    <p:extLst>
      <p:ext uri="{BB962C8B-B14F-4D97-AF65-F5344CB8AC3E}">
        <p14:creationId xmlns:p14="http://schemas.microsoft.com/office/powerpoint/2010/main" val="250777981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Polymorphism can help solve this problem, and can ease the implementation of other complex selection problems. </a:t>
            </a:r>
            <a:r>
              <a:rPr lang="en-US" sz="1800" dirty="0" err="1">
                <a:effectLst/>
                <a:latin typeface="Calibri" panose="020F0502020204030204" pitchFamily="34" charset="0"/>
                <a:ea typeface="Times New Roman" panose="02020603050405020304" pitchFamily="18" charset="0"/>
                <a:cs typeface="Times New Roman" panose="02020603050405020304" pitchFamily="18" charset="0"/>
              </a:rPr>
              <a:t>Polymorhism</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 rests on 5 prerequisites:</a:t>
            </a:r>
          </a:p>
          <a:p>
            <a:pPr marL="342900" marR="0" lvl="0" indent="-342900">
              <a:lnSpc>
                <a:spcPct val="107000"/>
              </a:lnSpc>
              <a:spcBef>
                <a:spcPts val="0"/>
              </a:spcBef>
              <a:spcAft>
                <a:spcPts val="800"/>
              </a:spcAft>
              <a:buFont typeface="+mj-lt"/>
              <a:buAutoNum type="arabicPeriod"/>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Two or more classes related by inheritance</a:t>
            </a:r>
          </a:p>
          <a:p>
            <a:pPr marL="342900" marR="0" lvl="0" indent="-342900">
              <a:lnSpc>
                <a:spcPct val="107000"/>
              </a:lnSpc>
              <a:spcBef>
                <a:spcPts val="0"/>
              </a:spcBef>
              <a:spcAft>
                <a:spcPts val="800"/>
              </a:spcAft>
              <a:buFont typeface="+mj-lt"/>
              <a:buAutoNum type="arabicPeriod"/>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An instance of a subclass upcast to a superclass</a:t>
            </a:r>
          </a:p>
          <a:p>
            <a:pPr marL="342900" marR="0" lvl="0" indent="-342900">
              <a:lnSpc>
                <a:spcPct val="107000"/>
              </a:lnSpc>
              <a:spcBef>
                <a:spcPts val="0"/>
              </a:spcBef>
              <a:spcAft>
                <a:spcPts val="800"/>
              </a:spcAft>
              <a:buFont typeface="+mj-lt"/>
              <a:buAutoNum type="arabicPeriod"/>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The upcast must be done with pointers or references</a:t>
            </a:r>
          </a:p>
          <a:p>
            <a:pPr marL="342900" marR="0" lvl="0" indent="-342900">
              <a:lnSpc>
                <a:spcPct val="107000"/>
              </a:lnSpc>
              <a:spcBef>
                <a:spcPts val="0"/>
              </a:spcBef>
              <a:spcAft>
                <a:spcPts val="800"/>
              </a:spcAft>
              <a:buFont typeface="+mj-lt"/>
              <a:buAutoNum type="arabicPeriod"/>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Each class overrides the same function or functions</a:t>
            </a:r>
          </a:p>
          <a:p>
            <a:pPr marL="342900" marR="0" lvl="0" indent="-342900">
              <a:lnSpc>
                <a:spcPct val="107000"/>
              </a:lnSpc>
              <a:spcBef>
                <a:spcPts val="0"/>
              </a:spcBef>
              <a:spcAft>
                <a:spcPts val="800"/>
              </a:spcAft>
              <a:buFont typeface="+mj-lt"/>
              <a:buAutoNum type="arabicPeriod"/>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The overridden functions must be virtual</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We explore each of these requirements in greater detail in the following sections.</a:t>
            </a:r>
          </a:p>
          <a:p>
            <a:endParaRPr lang="en-US" dirty="0"/>
          </a:p>
        </p:txBody>
      </p:sp>
      <p:sp>
        <p:nvSpPr>
          <p:cNvPr id="4" name="Slide Number Placeholder 3"/>
          <p:cNvSpPr>
            <a:spLocks noGrp="1"/>
          </p:cNvSpPr>
          <p:nvPr>
            <p:ph type="sldNum" sz="quarter" idx="5"/>
          </p:nvPr>
        </p:nvSpPr>
        <p:spPr/>
        <p:txBody>
          <a:bodyPr/>
          <a:lstStyle/>
          <a:p>
            <a:fld id="{0D25BE33-932B-4BB6-9774-9DE307E7775F}" type="slidenum">
              <a:rPr lang="en-US" smtClean="0"/>
              <a:t>6</a:t>
            </a:fld>
            <a:endParaRPr lang="en-US"/>
          </a:p>
        </p:txBody>
      </p:sp>
    </p:spTree>
    <p:extLst>
      <p:ext uri="{BB962C8B-B14F-4D97-AF65-F5344CB8AC3E}">
        <p14:creationId xmlns:p14="http://schemas.microsoft.com/office/powerpoint/2010/main" val="224856101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en-US"/>
              <a:t>Click to edit Master title style</a:t>
            </a:r>
            <a:endParaRPr lang="en-US" dirty="0"/>
          </a:p>
        </p:txBody>
      </p:sp>
      <p:sp>
        <p:nvSpPr>
          <p:cNvPr id="3" name="Subtitle 2"/>
          <p:cNvSpPr>
            <a:spLocks noGrp="1"/>
          </p:cNvSpPr>
          <p:nvPr>
            <p:ph type="subTitle" idx="1"/>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fld id="{B40FB4B4-2185-4162-9846-7C5876CD7D32}" type="datetimeFigureOut">
              <a:rPr lang="en-US" smtClean="0"/>
              <a:t>4/26/2022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02981806"/>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0FB4B4-2185-4162-9846-7C5876CD7D32}" type="datetimeFigureOut">
              <a:rPr lang="en-US" smtClean="0"/>
              <a:t>4/26/2022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9133353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0FB4B4-2185-4162-9846-7C5876CD7D32}" type="datetimeFigureOut">
              <a:rPr lang="en-US" smtClean="0"/>
              <a:t>4/26/2022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42185053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40FB4B4-2185-4162-9846-7C5876CD7D32}" type="datetimeFigureOut">
              <a:rPr lang="en-US" smtClean="0"/>
              <a:t>4/26/2022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2863047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en-US"/>
              <a:t>Click to edit Master title style</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7" name="Date Placeholder 6"/>
          <p:cNvSpPr>
            <a:spLocks noGrp="1"/>
          </p:cNvSpPr>
          <p:nvPr>
            <p:ph type="dt" sz="half" idx="10"/>
          </p:nvPr>
        </p:nvSpPr>
        <p:spPr/>
        <p:txBody>
          <a:bodyPr/>
          <a:lstStyle/>
          <a:p>
            <a:fld id="{B40FB4B4-2185-4162-9846-7C5876CD7D32}" type="datetimeFigureOut">
              <a:rPr lang="en-US" smtClean="0"/>
              <a:t>4/26/2022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941962398"/>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581912" y="2638044"/>
            <a:ext cx="4271771" cy="310198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38315" y="2638044"/>
            <a:ext cx="4270247" cy="310198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nvPr>
        </p:nvSpPr>
        <p:spPr/>
        <p:txBody>
          <a:bodyPr/>
          <a:lstStyle/>
          <a:p>
            <a:fld id="{B40FB4B4-2185-4162-9846-7C5876CD7D32}" type="datetimeFigureOut">
              <a:rPr lang="en-US" smtClean="0"/>
              <a:t>4/26/2022</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9242365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583436" y="3143250"/>
            <a:ext cx="4270248" cy="259677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7" name="Date Placeholder 6"/>
          <p:cNvSpPr>
            <a:spLocks noGrp="1"/>
          </p:cNvSpPr>
          <p:nvPr>
            <p:ph type="dt" sz="half" idx="10"/>
          </p:nvPr>
        </p:nvSpPr>
        <p:spPr/>
        <p:txBody>
          <a:bodyPr/>
          <a:lstStyle/>
          <a:p>
            <a:fld id="{B40FB4B4-2185-4162-9846-7C5876CD7D32}" type="datetimeFigureOut">
              <a:rPr lang="en-US" smtClean="0"/>
              <a:t>4/26/2022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dirty="0"/>
          </a:p>
        </p:txBody>
      </p:sp>
      <p:sp>
        <p:nvSpPr>
          <p:cNvPr id="10" name="Title 9"/>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23451363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40FB4B4-2185-4162-9846-7C5876CD7D32}" type="datetimeFigureOut">
              <a:rPr lang="en-US" smtClean="0"/>
              <a:t>4/26/2022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2118290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40FB4B4-2185-4162-9846-7C5876CD7D32}" type="datetimeFigureOut">
              <a:rPr lang="en-US" smtClean="0"/>
              <a:t>4/26/2022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6909036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en-US"/>
              <a:t>Click to edit Master title style</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9" name="Date Placeholder 8"/>
          <p:cNvSpPr>
            <a:spLocks noGrp="1"/>
          </p:cNvSpPr>
          <p:nvPr>
            <p:ph type="dt" sz="half" idx="10"/>
          </p:nvPr>
        </p:nvSpPr>
        <p:spPr/>
        <p:txBody>
          <a:bodyPr/>
          <a:lstStyle/>
          <a:p>
            <a:fld id="{B40FB4B4-2185-4162-9846-7C5876CD7D32}" type="datetimeFigureOut">
              <a:rPr lang="en-US" smtClean="0"/>
              <a:t>4/26/2022</a:t>
            </a:fld>
            <a:endParaRPr lang="en-US" dirty="0"/>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1" name="Slide Number Placeholder 10"/>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2969191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B40FB4B4-2185-4162-9846-7C5876CD7D32}" type="datetimeFigureOut">
              <a:rPr lang="en-US" smtClean="0"/>
              <a:t>4/26/2022</a:t>
            </a:fld>
            <a:endParaRPr lang="en-US" dirty="0"/>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0" name="Slide Number Placeholder 9"/>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10598021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2231136" y="2638044"/>
            <a:ext cx="7729728" cy="310198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B40FB4B4-2185-4162-9846-7C5876CD7D32}" type="datetimeFigureOut">
              <a:rPr lang="en-US" smtClean="0"/>
              <a:t>4/26/2022</a:t>
            </a:fld>
            <a:endParaRPr lang="en-US" dirty="0"/>
          </a:p>
        </p:txBody>
      </p:sp>
      <p:sp>
        <p:nvSpPr>
          <p:cNvPr id="5" name="Footer Placeholder 4"/>
          <p:cNvSpPr>
            <a:spLocks noGrp="1"/>
          </p:cNvSpPr>
          <p:nvPr>
            <p:ph type="ftr" sz="quarter" idx="3"/>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n-US" dirty="0"/>
          </a:p>
        </p:txBody>
      </p:sp>
      <p:sp>
        <p:nvSpPr>
          <p:cNvPr id="6" name="Slide Number Placeholder 5"/>
          <p:cNvSpPr>
            <a:spLocks noGrp="1"/>
          </p:cNvSpPr>
          <p:nvPr>
            <p:ph type="sldNum" sz="quarter" idx="4"/>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BD0C1318-927F-4BC9-B599-DD0BEB3764AB}" type="slidenum">
              <a:rPr lang="en-US" smtClean="0"/>
              <a:t>‹#›</a:t>
            </a:fld>
            <a:endParaRPr lang="en-US" dirty="0"/>
          </a:p>
        </p:txBody>
      </p:sp>
    </p:spTree>
    <p:extLst>
      <p:ext uri="{BB962C8B-B14F-4D97-AF65-F5344CB8AC3E}">
        <p14:creationId xmlns:p14="http://schemas.microsoft.com/office/powerpoint/2010/main" val="254524647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Introduction to Polymorphism</a:t>
            </a:r>
          </a:p>
        </p:txBody>
      </p:sp>
      <p:sp>
        <p:nvSpPr>
          <p:cNvPr id="3" name="Subtitle 2"/>
          <p:cNvSpPr>
            <a:spLocks noGrp="1"/>
          </p:cNvSpPr>
          <p:nvPr>
            <p:ph type="subTitle" idx="1"/>
          </p:nvPr>
        </p:nvSpPr>
        <p:spPr>
          <a:xfrm>
            <a:off x="2695194" y="4352543"/>
            <a:ext cx="6801612" cy="1242713"/>
          </a:xfrm>
        </p:spPr>
        <p:txBody>
          <a:bodyPr>
            <a:normAutofit/>
          </a:bodyPr>
          <a:lstStyle/>
          <a:p>
            <a:r>
              <a:rPr lang="en-US" dirty="0"/>
              <a:t>Dynamically choosing which function to call</a:t>
            </a:r>
          </a:p>
        </p:txBody>
      </p:sp>
      <p:sp>
        <p:nvSpPr>
          <p:cNvPr id="4" name="TextBox 3"/>
          <p:cNvSpPr txBox="1"/>
          <p:nvPr/>
        </p:nvSpPr>
        <p:spPr>
          <a:xfrm>
            <a:off x="1600200" y="6179127"/>
            <a:ext cx="1506566" cy="276999"/>
          </a:xfrm>
          <a:prstGeom prst="rect">
            <a:avLst/>
          </a:prstGeom>
          <a:noFill/>
        </p:spPr>
        <p:txBody>
          <a:bodyPr wrap="none" rtlCol="0">
            <a:spAutoFit/>
          </a:bodyPr>
          <a:lstStyle/>
          <a:p>
            <a:r>
              <a:rPr lang="en-US" sz="1200" dirty="0"/>
              <a:t>Delroy A. Brinkerhoff</a:t>
            </a:r>
          </a:p>
        </p:txBody>
      </p:sp>
    </p:spTree>
    <p:extLst>
      <p:ext uri="{BB962C8B-B14F-4D97-AF65-F5344CB8AC3E}">
        <p14:creationId xmlns:p14="http://schemas.microsoft.com/office/powerpoint/2010/main" val="21247260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Object-Oriented Paradigm</a:t>
            </a:r>
          </a:p>
        </p:txBody>
      </p:sp>
      <p:sp>
        <p:nvSpPr>
          <p:cNvPr id="3" name="Content Placeholder 2"/>
          <p:cNvSpPr>
            <a:spLocks noGrp="1"/>
          </p:cNvSpPr>
          <p:nvPr>
            <p:ph idx="1"/>
          </p:nvPr>
        </p:nvSpPr>
        <p:spPr/>
        <p:txBody>
          <a:bodyPr>
            <a:normAutofit/>
          </a:bodyPr>
          <a:lstStyle/>
          <a:p>
            <a:r>
              <a:rPr lang="en-US" dirty="0"/>
              <a:t>Encapsulation (Chap 9)</a:t>
            </a:r>
          </a:p>
          <a:p>
            <a:pPr lvl="1"/>
            <a:r>
              <a:rPr lang="en-US" dirty="0"/>
              <a:t>Data and operations packaged together</a:t>
            </a:r>
          </a:p>
          <a:p>
            <a:r>
              <a:rPr lang="en-US" dirty="0"/>
              <a:t>Inheritance (Chaps 10)</a:t>
            </a:r>
          </a:p>
          <a:p>
            <a:pPr lvl="1"/>
            <a:r>
              <a:rPr lang="en-US" dirty="0"/>
              <a:t>Preeminent of five relationships</a:t>
            </a:r>
          </a:p>
          <a:p>
            <a:pPr lvl="1"/>
            <a:r>
              <a:rPr lang="en-US" dirty="0"/>
              <a:t>The subclass inherits all the features of the superclass</a:t>
            </a:r>
          </a:p>
          <a:p>
            <a:r>
              <a:rPr lang="en-US" dirty="0"/>
              <a:t>Polymorphism (Chap 12)</a:t>
            </a:r>
          </a:p>
          <a:p>
            <a:pPr marL="457200" lvl="2"/>
            <a:r>
              <a:rPr lang="en-US" dirty="0"/>
              <a:t>Different objects respond to the same message differently</a:t>
            </a:r>
          </a:p>
          <a:p>
            <a:pPr lvl="1"/>
            <a:r>
              <a:rPr lang="en-US" dirty="0"/>
              <a:t>Delayed function binding</a:t>
            </a:r>
          </a:p>
        </p:txBody>
      </p:sp>
    </p:spTree>
    <p:extLst>
      <p:ext uri="{BB962C8B-B14F-4D97-AF65-F5344CB8AC3E}">
        <p14:creationId xmlns:p14="http://schemas.microsoft.com/office/powerpoint/2010/main" val="3105303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Drawing Shapes, Part 1</a:t>
            </a:r>
          </a:p>
        </p:txBody>
      </p:sp>
      <p:sp>
        <p:nvSpPr>
          <p:cNvPr id="5" name="TextBox 4"/>
          <p:cNvSpPr txBox="1"/>
          <p:nvPr/>
        </p:nvSpPr>
        <p:spPr>
          <a:xfrm>
            <a:off x="1524000" y="2503714"/>
            <a:ext cx="2743200" cy="1477328"/>
          </a:xfrm>
          <a:prstGeom prst="rect">
            <a:avLst/>
          </a:prstGeom>
          <a:noFill/>
        </p:spPr>
        <p:txBody>
          <a:bodyPr wrap="square" rtlCol="0">
            <a:spAutoFit/>
          </a:bodyPr>
          <a:lstStyle/>
          <a:p>
            <a:r>
              <a:rPr lang="en-US" dirty="0">
                <a:latin typeface="Courier New" panose="02070309020205020404" pitchFamily="49" charset="0"/>
                <a:cs typeface="Courier New" panose="02070309020205020404" pitchFamily="49" charset="0"/>
              </a:rPr>
              <a:t>class Circle</a:t>
            </a:r>
          </a:p>
          <a:p>
            <a:r>
              <a:rPr lang="en-US" dirty="0">
                <a:latin typeface="Courier New" panose="02070309020205020404" pitchFamily="49" charset="0"/>
                <a:cs typeface="Courier New" panose="02070309020205020404" pitchFamily="49" charset="0"/>
              </a:rPr>
              <a:t>{</a:t>
            </a:r>
          </a:p>
          <a:p>
            <a:r>
              <a:rPr lang="en-US" dirty="0">
                <a:latin typeface="Courier New" panose="02070309020205020404" pitchFamily="49" charset="0"/>
                <a:cs typeface="Courier New" panose="02070309020205020404" pitchFamily="49" charset="0"/>
              </a:rPr>
              <a:t>    public:</a:t>
            </a:r>
          </a:p>
          <a:p>
            <a:r>
              <a:rPr lang="en-US" dirty="0">
                <a:latin typeface="Courier New" panose="02070309020205020404" pitchFamily="49" charset="0"/>
                <a:cs typeface="Courier New" panose="02070309020205020404" pitchFamily="49" charset="0"/>
              </a:rPr>
              <a:t>		void draw();</a:t>
            </a:r>
          </a:p>
          <a:p>
            <a:r>
              <a:rPr lang="en-US" dirty="0">
                <a:latin typeface="Courier New" panose="02070309020205020404" pitchFamily="49" charset="0"/>
                <a:cs typeface="Courier New" panose="02070309020205020404" pitchFamily="49" charset="0"/>
              </a:rPr>
              <a:t>};</a:t>
            </a:r>
          </a:p>
        </p:txBody>
      </p:sp>
      <p:sp>
        <p:nvSpPr>
          <p:cNvPr id="6" name="TextBox 5"/>
          <p:cNvSpPr txBox="1"/>
          <p:nvPr/>
        </p:nvSpPr>
        <p:spPr>
          <a:xfrm>
            <a:off x="4656364" y="2503714"/>
            <a:ext cx="2748643" cy="1477328"/>
          </a:xfrm>
          <a:prstGeom prst="rect">
            <a:avLst/>
          </a:prstGeom>
          <a:noFill/>
        </p:spPr>
        <p:txBody>
          <a:bodyPr wrap="square" rtlCol="0">
            <a:spAutoFit/>
          </a:bodyPr>
          <a:lstStyle/>
          <a:p>
            <a:r>
              <a:rPr lang="en-US" dirty="0">
                <a:latin typeface="Courier New" panose="02070309020205020404" pitchFamily="49" charset="0"/>
                <a:cs typeface="Courier New" panose="02070309020205020404" pitchFamily="49" charset="0"/>
              </a:rPr>
              <a:t>class Rectangle</a:t>
            </a:r>
          </a:p>
          <a:p>
            <a:r>
              <a:rPr lang="en-US" dirty="0">
                <a:latin typeface="Courier New" panose="02070309020205020404" pitchFamily="49" charset="0"/>
                <a:cs typeface="Courier New" panose="02070309020205020404" pitchFamily="49" charset="0"/>
              </a:rPr>
              <a:t>{</a:t>
            </a:r>
          </a:p>
          <a:p>
            <a:r>
              <a:rPr lang="en-US" dirty="0">
                <a:latin typeface="Courier New" panose="02070309020205020404" pitchFamily="49" charset="0"/>
                <a:cs typeface="Courier New" panose="02070309020205020404" pitchFamily="49" charset="0"/>
              </a:rPr>
              <a:t>    public:</a:t>
            </a:r>
          </a:p>
          <a:p>
            <a:r>
              <a:rPr lang="en-US" dirty="0">
                <a:latin typeface="Courier New" panose="02070309020205020404" pitchFamily="49" charset="0"/>
                <a:cs typeface="Courier New" panose="02070309020205020404" pitchFamily="49" charset="0"/>
              </a:rPr>
              <a:t>		void draw();</a:t>
            </a:r>
          </a:p>
          <a:p>
            <a:r>
              <a:rPr lang="en-US" dirty="0">
                <a:latin typeface="Courier New" panose="02070309020205020404" pitchFamily="49" charset="0"/>
                <a:cs typeface="Courier New" panose="02070309020205020404" pitchFamily="49" charset="0"/>
              </a:rPr>
              <a:t>};</a:t>
            </a:r>
          </a:p>
        </p:txBody>
      </p:sp>
      <p:sp>
        <p:nvSpPr>
          <p:cNvPr id="7" name="TextBox 6"/>
          <p:cNvSpPr txBox="1"/>
          <p:nvPr/>
        </p:nvSpPr>
        <p:spPr>
          <a:xfrm>
            <a:off x="7794172" y="2509157"/>
            <a:ext cx="2743200" cy="1477328"/>
          </a:xfrm>
          <a:prstGeom prst="rect">
            <a:avLst/>
          </a:prstGeom>
          <a:noFill/>
        </p:spPr>
        <p:txBody>
          <a:bodyPr wrap="square" rtlCol="0">
            <a:spAutoFit/>
          </a:bodyPr>
          <a:lstStyle/>
          <a:p>
            <a:r>
              <a:rPr lang="en-US" dirty="0">
                <a:latin typeface="Courier New" panose="02070309020205020404" pitchFamily="49" charset="0"/>
                <a:cs typeface="Courier New" panose="02070309020205020404" pitchFamily="49" charset="0"/>
              </a:rPr>
              <a:t>class Triangle</a:t>
            </a:r>
          </a:p>
          <a:p>
            <a:r>
              <a:rPr lang="en-US" dirty="0">
                <a:latin typeface="Courier New" panose="02070309020205020404" pitchFamily="49" charset="0"/>
                <a:cs typeface="Courier New" panose="02070309020205020404" pitchFamily="49" charset="0"/>
              </a:rPr>
              <a:t>{</a:t>
            </a:r>
          </a:p>
          <a:p>
            <a:r>
              <a:rPr lang="en-US" dirty="0">
                <a:latin typeface="Courier New" panose="02070309020205020404" pitchFamily="49" charset="0"/>
                <a:cs typeface="Courier New" panose="02070309020205020404" pitchFamily="49" charset="0"/>
              </a:rPr>
              <a:t>    public:</a:t>
            </a:r>
          </a:p>
          <a:p>
            <a:r>
              <a:rPr lang="en-US" dirty="0">
                <a:latin typeface="Courier New" panose="02070309020205020404" pitchFamily="49" charset="0"/>
                <a:cs typeface="Courier New" panose="02070309020205020404" pitchFamily="49" charset="0"/>
              </a:rPr>
              <a:t>		void draw();</a:t>
            </a:r>
          </a:p>
          <a:p>
            <a:r>
              <a:rPr lang="en-US" dirty="0">
                <a:latin typeface="Courier New" panose="02070309020205020404" pitchFamily="49" charset="0"/>
                <a:cs typeface="Courier New" panose="02070309020205020404" pitchFamily="49" charset="0"/>
              </a:rPr>
              <a:t>};</a:t>
            </a:r>
          </a:p>
        </p:txBody>
      </p:sp>
    </p:spTree>
    <p:extLst>
      <p:ext uri="{BB962C8B-B14F-4D97-AF65-F5344CB8AC3E}">
        <p14:creationId xmlns:p14="http://schemas.microsoft.com/office/powerpoint/2010/main" val="37817880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Choosing a Shape</a:t>
            </a:r>
          </a:p>
        </p:txBody>
      </p:sp>
      <p:sp>
        <p:nvSpPr>
          <p:cNvPr id="3" name="Content Placeholder 2"/>
          <p:cNvSpPr>
            <a:spLocks noGrp="1"/>
          </p:cNvSpPr>
          <p:nvPr>
            <p:ph sz="half" idx="1"/>
          </p:nvPr>
        </p:nvSpPr>
        <p:spPr>
          <a:xfrm>
            <a:off x="1191492" y="2638044"/>
            <a:ext cx="4662192" cy="3101982"/>
          </a:xfrm>
        </p:spPr>
        <p:txBody>
          <a:bodyPr>
            <a:normAutofit fontScale="92500" lnSpcReduction="20000"/>
          </a:bodyPr>
          <a:lstStyle/>
          <a:p>
            <a:pPr marL="0" indent="0">
              <a:spcBef>
                <a:spcPts val="0"/>
              </a:spcBef>
              <a:buNone/>
            </a:pPr>
            <a:r>
              <a:rPr lang="en-US" dirty="0">
                <a:latin typeface="Courier New" panose="02070309020205020404" pitchFamily="49" charset="0"/>
                <a:cs typeface="Courier New" panose="02070309020205020404" pitchFamily="49" charset="0"/>
              </a:rPr>
              <a:t>cout &lt;&lt; "C:\tCircle" &lt;&lt; endl;</a:t>
            </a:r>
          </a:p>
          <a:p>
            <a:pPr marL="0" indent="0">
              <a:spcBef>
                <a:spcPts val="0"/>
              </a:spcBef>
              <a:buNone/>
            </a:pPr>
            <a:r>
              <a:rPr lang="en-US" dirty="0">
                <a:latin typeface="Courier New" panose="02070309020205020404" pitchFamily="49" charset="0"/>
                <a:cs typeface="Courier New" panose="02070309020205020404" pitchFamily="49" charset="0"/>
              </a:rPr>
              <a:t>cout &lt;&lt; "R:\tRectangle" &lt;&lt; endl;</a:t>
            </a:r>
          </a:p>
          <a:p>
            <a:pPr marL="0" indent="0">
              <a:spcBef>
                <a:spcPts val="0"/>
              </a:spcBef>
              <a:buNone/>
            </a:pPr>
            <a:r>
              <a:rPr lang="en-US" dirty="0">
                <a:latin typeface="Courier New" panose="02070309020205020404" pitchFamily="49" charset="0"/>
                <a:cs typeface="Courier New" panose="02070309020205020404" pitchFamily="49" charset="0"/>
              </a:rPr>
              <a:t>cout &lt;&lt; "T:\tTriangle" &lt;&lt; endl;</a:t>
            </a:r>
          </a:p>
          <a:p>
            <a:pPr marL="0" indent="0">
              <a:spcBef>
                <a:spcPts val="0"/>
              </a:spcBef>
              <a:buNone/>
            </a:pPr>
            <a:endParaRPr lang="en-US" dirty="0">
              <a:latin typeface="Courier New" panose="02070309020205020404" pitchFamily="49" charset="0"/>
              <a:cs typeface="Courier New" panose="02070309020205020404" pitchFamily="49" charset="0"/>
            </a:endParaRPr>
          </a:p>
          <a:p>
            <a:pPr marL="0" indent="0">
              <a:spcBef>
                <a:spcPts val="0"/>
              </a:spcBef>
              <a:buNone/>
            </a:pPr>
            <a:r>
              <a:rPr lang="en-US" dirty="0">
                <a:latin typeface="Courier New" panose="02070309020205020404" pitchFamily="49" charset="0"/>
                <a:cs typeface="Courier New" panose="02070309020205020404" pitchFamily="49" charset="0"/>
              </a:rPr>
              <a:t>cout &lt;&lt; "Please choose a shape: ";</a:t>
            </a:r>
          </a:p>
          <a:p>
            <a:pPr marL="0" indent="0">
              <a:spcBef>
                <a:spcPts val="0"/>
              </a:spcBef>
              <a:buNone/>
            </a:pPr>
            <a:endParaRPr lang="en-US" dirty="0">
              <a:latin typeface="Courier New" panose="02070309020205020404" pitchFamily="49" charset="0"/>
              <a:cs typeface="Courier New" panose="02070309020205020404" pitchFamily="49" charset="0"/>
            </a:endParaRPr>
          </a:p>
          <a:p>
            <a:pPr marL="0" indent="0">
              <a:spcBef>
                <a:spcPts val="0"/>
              </a:spcBef>
              <a:buNone/>
            </a:pPr>
            <a:r>
              <a:rPr lang="en-US" dirty="0">
                <a:latin typeface="Courier New" panose="02070309020205020404" pitchFamily="49" charset="0"/>
                <a:cs typeface="Courier New" panose="02070309020205020404" pitchFamily="49" charset="0"/>
              </a:rPr>
              <a:t>char	choice;</a:t>
            </a:r>
          </a:p>
          <a:p>
            <a:pPr marL="0" indent="0">
              <a:spcBef>
                <a:spcPts val="0"/>
              </a:spcBef>
              <a:buNone/>
            </a:pPr>
            <a:r>
              <a:rPr lang="en-US" dirty="0">
                <a:latin typeface="Courier New" panose="02070309020205020404" pitchFamily="49" charset="0"/>
                <a:cs typeface="Courier New" panose="02070309020205020404" pitchFamily="49" charset="0"/>
              </a:rPr>
              <a:t>cin &gt;&gt; choice;</a:t>
            </a:r>
          </a:p>
          <a:p>
            <a:pPr marL="0" indent="0">
              <a:spcBef>
                <a:spcPts val="0"/>
              </a:spcBef>
              <a:buNone/>
            </a:pPr>
            <a:r>
              <a:rPr lang="en-US" dirty="0">
                <a:latin typeface="Courier New" panose="02070309020205020404" pitchFamily="49" charset="0"/>
                <a:cs typeface="Courier New" panose="02070309020205020404" pitchFamily="49" charset="0"/>
              </a:rPr>
              <a:t>cin.ignore();</a:t>
            </a:r>
          </a:p>
          <a:p>
            <a:pPr marL="0" indent="0">
              <a:spcBef>
                <a:spcPts val="0"/>
              </a:spcBef>
              <a:buNone/>
            </a:pPr>
            <a:endParaRPr lang="en-US" dirty="0">
              <a:latin typeface="Courier New" panose="02070309020205020404" pitchFamily="49" charset="0"/>
              <a:cs typeface="Courier New" panose="02070309020205020404" pitchFamily="49" charset="0"/>
            </a:endParaRPr>
          </a:p>
          <a:p>
            <a:pPr marL="0" indent="0">
              <a:spcBef>
                <a:spcPts val="0"/>
              </a:spcBef>
              <a:buNone/>
            </a:pPr>
            <a:r>
              <a:rPr lang="en-US" dirty="0">
                <a:latin typeface="Courier New" panose="02070309020205020404" pitchFamily="49" charset="0"/>
                <a:cs typeface="Courier New" panose="02070309020205020404" pitchFamily="49" charset="0"/>
              </a:rPr>
              <a:t>Circle*		c;</a:t>
            </a:r>
          </a:p>
          <a:p>
            <a:pPr marL="0" indent="0">
              <a:spcBef>
                <a:spcPts val="0"/>
              </a:spcBef>
              <a:buNone/>
            </a:pPr>
            <a:r>
              <a:rPr lang="en-US" dirty="0">
                <a:latin typeface="Courier New" panose="02070309020205020404" pitchFamily="49" charset="0"/>
                <a:cs typeface="Courier New" panose="02070309020205020404" pitchFamily="49" charset="0"/>
              </a:rPr>
              <a:t>Rectangle*	r;</a:t>
            </a:r>
          </a:p>
          <a:p>
            <a:pPr marL="0" indent="0">
              <a:spcBef>
                <a:spcPts val="0"/>
              </a:spcBef>
              <a:buNone/>
            </a:pPr>
            <a:r>
              <a:rPr lang="en-US" dirty="0">
                <a:latin typeface="Courier New" panose="02070309020205020404" pitchFamily="49" charset="0"/>
                <a:cs typeface="Courier New" panose="02070309020205020404" pitchFamily="49" charset="0"/>
              </a:rPr>
              <a:t>Triangle*	t;</a:t>
            </a:r>
          </a:p>
        </p:txBody>
      </p:sp>
      <p:sp>
        <p:nvSpPr>
          <p:cNvPr id="4" name="Content Placeholder 3"/>
          <p:cNvSpPr>
            <a:spLocks noGrp="1"/>
          </p:cNvSpPr>
          <p:nvPr>
            <p:ph sz="half" idx="2"/>
          </p:nvPr>
        </p:nvSpPr>
        <p:spPr>
          <a:xfrm>
            <a:off x="6338315" y="2638043"/>
            <a:ext cx="4458994" cy="3263994"/>
          </a:xfrm>
        </p:spPr>
        <p:txBody>
          <a:bodyPr>
            <a:normAutofit fontScale="85000" lnSpcReduction="20000"/>
          </a:bodyPr>
          <a:lstStyle/>
          <a:p>
            <a:pPr marL="0" indent="0">
              <a:buNone/>
            </a:pPr>
            <a:r>
              <a:rPr lang="en-US" dirty="0">
                <a:latin typeface="Courier New" panose="02070309020205020404" pitchFamily="49" charset="0"/>
                <a:cs typeface="Courier New" panose="02070309020205020404" pitchFamily="49" charset="0"/>
              </a:rPr>
              <a:t>switch (choice)</a:t>
            </a:r>
          </a:p>
          <a:p>
            <a:pPr marL="0" indent="0">
              <a:spcBef>
                <a:spcPts val="0"/>
              </a:spcBef>
              <a:buNone/>
            </a:pPr>
            <a:r>
              <a:rPr lang="en-US" dirty="0">
                <a:latin typeface="Courier New" panose="02070309020205020404" pitchFamily="49" charset="0"/>
                <a:cs typeface="Courier New" panose="02070309020205020404" pitchFamily="49" charset="0"/>
              </a:rPr>
              <a:t>{</a:t>
            </a:r>
          </a:p>
          <a:p>
            <a:pPr marL="0" indent="0">
              <a:spcBef>
                <a:spcPts val="0"/>
              </a:spcBef>
              <a:buNone/>
            </a:pPr>
            <a:r>
              <a:rPr lang="en-US" dirty="0">
                <a:latin typeface="Courier New" panose="02070309020205020404" pitchFamily="49" charset="0"/>
                <a:cs typeface="Courier New" panose="02070309020205020404" pitchFamily="49" charset="0"/>
              </a:rPr>
              <a:t>	case 'C' :</a:t>
            </a:r>
          </a:p>
          <a:p>
            <a:pPr marL="0" indent="0">
              <a:spcBef>
                <a:spcPts val="0"/>
              </a:spcBef>
              <a:buNone/>
            </a:pPr>
            <a:r>
              <a:rPr lang="en-US" dirty="0">
                <a:latin typeface="Courier New" panose="02070309020205020404" pitchFamily="49" charset="0"/>
                <a:cs typeface="Courier New" panose="02070309020205020404" pitchFamily="49" charset="0"/>
              </a:rPr>
              <a:t>	case 'c' :</a:t>
            </a:r>
          </a:p>
          <a:p>
            <a:pPr marL="0" indent="0">
              <a:spcBef>
                <a:spcPts val="0"/>
              </a:spcBef>
              <a:buNone/>
            </a:pPr>
            <a:r>
              <a:rPr lang="en-US" dirty="0">
                <a:latin typeface="Courier New" panose="02070309020205020404" pitchFamily="49" charset="0"/>
                <a:cs typeface="Courier New" panose="02070309020205020404" pitchFamily="49" charset="0"/>
              </a:rPr>
              <a:t>		c = new Circle(…);</a:t>
            </a:r>
          </a:p>
          <a:p>
            <a:pPr marL="0" indent="0">
              <a:spcBef>
                <a:spcPts val="0"/>
              </a:spcBef>
              <a:buNone/>
            </a:pPr>
            <a:r>
              <a:rPr lang="en-US" dirty="0">
                <a:latin typeface="Courier New" panose="02070309020205020404" pitchFamily="49" charset="0"/>
                <a:cs typeface="Courier New" panose="02070309020205020404" pitchFamily="49" charset="0"/>
              </a:rPr>
              <a:t>		break;</a:t>
            </a:r>
          </a:p>
          <a:p>
            <a:pPr marL="0" indent="0">
              <a:spcBef>
                <a:spcPts val="0"/>
              </a:spcBef>
              <a:buNone/>
            </a:pPr>
            <a:endParaRPr lang="en-US" dirty="0">
              <a:latin typeface="Courier New" panose="02070309020205020404" pitchFamily="49" charset="0"/>
              <a:cs typeface="Courier New" panose="02070309020205020404" pitchFamily="49" charset="0"/>
            </a:endParaRPr>
          </a:p>
          <a:p>
            <a:pPr marL="0" indent="0">
              <a:spcBef>
                <a:spcPts val="0"/>
              </a:spcBef>
              <a:buNone/>
            </a:pPr>
            <a:r>
              <a:rPr lang="en-US" dirty="0">
                <a:latin typeface="Courier New" panose="02070309020205020404" pitchFamily="49" charset="0"/>
                <a:cs typeface="Courier New" panose="02070309020205020404" pitchFamily="49" charset="0"/>
              </a:rPr>
              <a:t>	case 'R' :</a:t>
            </a:r>
          </a:p>
          <a:p>
            <a:pPr marL="0" indent="0">
              <a:spcBef>
                <a:spcPts val="0"/>
              </a:spcBef>
              <a:buNone/>
            </a:pPr>
            <a:r>
              <a:rPr lang="en-US" dirty="0">
                <a:latin typeface="Courier New" panose="02070309020205020404" pitchFamily="49" charset="0"/>
                <a:cs typeface="Courier New" panose="02070309020205020404" pitchFamily="49" charset="0"/>
              </a:rPr>
              <a:t>	case 'r' :</a:t>
            </a:r>
          </a:p>
          <a:p>
            <a:pPr marL="0" indent="0">
              <a:spcBef>
                <a:spcPts val="0"/>
              </a:spcBef>
              <a:buNone/>
            </a:pPr>
            <a:r>
              <a:rPr lang="en-US" dirty="0">
                <a:latin typeface="Courier New" panose="02070309020205020404" pitchFamily="49" charset="0"/>
                <a:cs typeface="Courier New" panose="02070309020205020404" pitchFamily="49" charset="0"/>
              </a:rPr>
              <a:t>		r = new Rectangle(…);</a:t>
            </a:r>
          </a:p>
          <a:p>
            <a:pPr marL="0" indent="0">
              <a:spcBef>
                <a:spcPts val="0"/>
              </a:spcBef>
              <a:buNone/>
            </a:pPr>
            <a:r>
              <a:rPr lang="en-US" dirty="0">
                <a:latin typeface="Courier New" panose="02070309020205020404" pitchFamily="49" charset="0"/>
                <a:cs typeface="Courier New" panose="02070309020205020404" pitchFamily="49" charset="0"/>
              </a:rPr>
              <a:t>		break;</a:t>
            </a:r>
          </a:p>
          <a:p>
            <a:pPr marL="0" indent="0">
              <a:spcBef>
                <a:spcPts val="0"/>
              </a:spcBef>
              <a:buNone/>
            </a:pPr>
            <a:endParaRPr lang="en-US" dirty="0">
              <a:latin typeface="Courier New" panose="02070309020205020404" pitchFamily="49" charset="0"/>
              <a:cs typeface="Courier New" panose="02070309020205020404" pitchFamily="49" charset="0"/>
            </a:endParaRPr>
          </a:p>
          <a:p>
            <a:pPr marL="0" indent="0">
              <a:spcBef>
                <a:spcPts val="0"/>
              </a:spcBef>
              <a:buNone/>
            </a:pPr>
            <a:r>
              <a:rPr lang="en-US" dirty="0">
                <a:latin typeface="Courier New" panose="02070309020205020404" pitchFamily="49" charset="0"/>
                <a:cs typeface="Courier New" panose="02070309020205020404" pitchFamily="49" charset="0"/>
              </a:rPr>
              <a:t>	case 'T' :</a:t>
            </a:r>
          </a:p>
          <a:p>
            <a:pPr marL="0" indent="0">
              <a:spcBef>
                <a:spcPts val="0"/>
              </a:spcBef>
              <a:buNone/>
            </a:pPr>
            <a:r>
              <a:rPr lang="en-US" dirty="0">
                <a:latin typeface="Courier New" panose="02070309020205020404" pitchFamily="49" charset="0"/>
                <a:cs typeface="Courier New" panose="02070309020205020404" pitchFamily="49" charset="0"/>
              </a:rPr>
              <a:t>	case 't' :</a:t>
            </a:r>
          </a:p>
          <a:p>
            <a:pPr marL="0" indent="0">
              <a:spcBef>
                <a:spcPts val="0"/>
              </a:spcBef>
              <a:buNone/>
            </a:pPr>
            <a:r>
              <a:rPr lang="en-US" dirty="0">
                <a:latin typeface="Courier New" panose="02070309020205020404" pitchFamily="49" charset="0"/>
                <a:cs typeface="Courier New" panose="02070309020205020404" pitchFamily="49" charset="0"/>
              </a:rPr>
              <a:t>		t = new Triangle(…);</a:t>
            </a:r>
          </a:p>
          <a:p>
            <a:pPr marL="0" indent="0">
              <a:spcBef>
                <a:spcPts val="0"/>
              </a:spcBef>
              <a:buNone/>
            </a:pPr>
            <a:r>
              <a:rPr lang="en-US" dirty="0">
                <a:latin typeface="Courier New" panose="02070309020205020404" pitchFamily="49" charset="0"/>
                <a:cs typeface="Courier New" panose="02070309020205020404" pitchFamily="49" charset="0"/>
              </a:rPr>
              <a:t>		break;</a:t>
            </a:r>
          </a:p>
          <a:p>
            <a:pPr marL="0" indent="0">
              <a:spcBef>
                <a:spcPts val="0"/>
              </a:spcBef>
              <a:buNone/>
            </a:pPr>
            <a:r>
              <a:rPr lang="en-US" dirty="0">
                <a:latin typeface="Courier New" panose="02070309020205020404" pitchFamily="49" charset="0"/>
                <a:cs typeface="Courier New" panose="02070309020205020404" pitchFamily="49" charset="0"/>
              </a:rPr>
              <a:t>}</a:t>
            </a:r>
          </a:p>
        </p:txBody>
      </p:sp>
    </p:spTree>
    <p:extLst>
      <p:ext uri="{BB962C8B-B14F-4D97-AF65-F5344CB8AC3E}">
        <p14:creationId xmlns:p14="http://schemas.microsoft.com/office/powerpoint/2010/main" val="8615386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Drawing (Using) Shapes</a:t>
            </a:r>
          </a:p>
        </p:txBody>
      </p:sp>
      <p:sp>
        <p:nvSpPr>
          <p:cNvPr id="3" name="Content Placeholder 2"/>
          <p:cNvSpPr>
            <a:spLocks noGrp="1"/>
          </p:cNvSpPr>
          <p:nvPr>
            <p:ph sz="half" idx="1"/>
          </p:nvPr>
        </p:nvSpPr>
        <p:spPr/>
        <p:txBody>
          <a:bodyPr>
            <a:normAutofit fontScale="70000" lnSpcReduction="20000"/>
          </a:bodyPr>
          <a:lstStyle/>
          <a:p>
            <a:pPr marL="0" indent="0">
              <a:lnSpc>
                <a:spcPct val="120000"/>
              </a:lnSpc>
              <a:spcBef>
                <a:spcPts val="0"/>
              </a:spcBef>
              <a:buNone/>
            </a:pPr>
            <a:r>
              <a:rPr lang="en-US" dirty="0">
                <a:latin typeface="Courier New" panose="02070309020205020404" pitchFamily="49" charset="0"/>
                <a:cs typeface="Courier New" panose="02070309020205020404" pitchFamily="49" charset="0"/>
              </a:rPr>
              <a:t>switch (choice)</a:t>
            </a:r>
          </a:p>
          <a:p>
            <a:pPr marL="0" indent="0">
              <a:lnSpc>
                <a:spcPct val="120000"/>
              </a:lnSpc>
              <a:spcBef>
                <a:spcPts val="0"/>
              </a:spcBef>
              <a:buNone/>
            </a:pPr>
            <a:r>
              <a:rPr lang="en-US" dirty="0">
                <a:latin typeface="Courier New" panose="02070309020205020404" pitchFamily="49" charset="0"/>
                <a:cs typeface="Courier New" panose="02070309020205020404" pitchFamily="49" charset="0"/>
              </a:rPr>
              <a:t>{</a:t>
            </a:r>
          </a:p>
          <a:p>
            <a:pPr marL="0" indent="0">
              <a:lnSpc>
                <a:spcPct val="120000"/>
              </a:lnSpc>
              <a:spcBef>
                <a:spcPts val="0"/>
              </a:spcBef>
              <a:buNone/>
            </a:pPr>
            <a:r>
              <a:rPr lang="en-US" dirty="0">
                <a:latin typeface="Courier New" panose="02070309020205020404" pitchFamily="49" charset="0"/>
                <a:cs typeface="Courier New" panose="02070309020205020404" pitchFamily="49" charset="0"/>
              </a:rPr>
              <a:t>	case 'C' :</a:t>
            </a:r>
          </a:p>
          <a:p>
            <a:pPr marL="0" indent="0">
              <a:lnSpc>
                <a:spcPct val="120000"/>
              </a:lnSpc>
              <a:spcBef>
                <a:spcPts val="0"/>
              </a:spcBef>
              <a:buNone/>
            </a:pPr>
            <a:r>
              <a:rPr lang="en-US" dirty="0">
                <a:latin typeface="Courier New" panose="02070309020205020404" pitchFamily="49" charset="0"/>
                <a:cs typeface="Courier New" panose="02070309020205020404" pitchFamily="49" charset="0"/>
              </a:rPr>
              <a:t>	case 'c' :</a:t>
            </a:r>
          </a:p>
          <a:p>
            <a:pPr marL="0" indent="0">
              <a:lnSpc>
                <a:spcPct val="120000"/>
              </a:lnSpc>
              <a:spcBef>
                <a:spcPts val="0"/>
              </a:spcBef>
              <a:buNone/>
            </a:pPr>
            <a:r>
              <a:rPr lang="en-US" dirty="0">
                <a:latin typeface="Courier New" panose="02070309020205020404" pitchFamily="49" charset="0"/>
                <a:cs typeface="Courier New" panose="02070309020205020404" pitchFamily="49" charset="0"/>
              </a:rPr>
              <a:t>		c-&gt;draw();</a:t>
            </a:r>
          </a:p>
          <a:p>
            <a:pPr marL="0" indent="0">
              <a:lnSpc>
                <a:spcPct val="120000"/>
              </a:lnSpc>
              <a:spcBef>
                <a:spcPts val="0"/>
              </a:spcBef>
              <a:buNone/>
            </a:pPr>
            <a:r>
              <a:rPr lang="en-US" dirty="0">
                <a:latin typeface="Courier New" panose="02070309020205020404" pitchFamily="49" charset="0"/>
                <a:cs typeface="Courier New" panose="02070309020205020404" pitchFamily="49" charset="0"/>
              </a:rPr>
              <a:t>		break;</a:t>
            </a:r>
          </a:p>
          <a:p>
            <a:pPr marL="0" indent="0">
              <a:lnSpc>
                <a:spcPct val="120000"/>
              </a:lnSpc>
              <a:spcBef>
                <a:spcPts val="0"/>
              </a:spcBef>
              <a:buNone/>
            </a:pPr>
            <a:r>
              <a:rPr lang="en-US" dirty="0">
                <a:latin typeface="Courier New" panose="02070309020205020404" pitchFamily="49" charset="0"/>
                <a:cs typeface="Courier New" panose="02070309020205020404" pitchFamily="49" charset="0"/>
              </a:rPr>
              <a:t>	case 'R' :</a:t>
            </a:r>
          </a:p>
          <a:p>
            <a:pPr marL="0" indent="0">
              <a:lnSpc>
                <a:spcPct val="120000"/>
              </a:lnSpc>
              <a:spcBef>
                <a:spcPts val="0"/>
              </a:spcBef>
              <a:buNone/>
            </a:pPr>
            <a:r>
              <a:rPr lang="en-US" dirty="0">
                <a:latin typeface="Courier New" panose="02070309020205020404" pitchFamily="49" charset="0"/>
                <a:cs typeface="Courier New" panose="02070309020205020404" pitchFamily="49" charset="0"/>
              </a:rPr>
              <a:t>	case 'r' :</a:t>
            </a:r>
          </a:p>
          <a:p>
            <a:pPr marL="0" indent="0">
              <a:lnSpc>
                <a:spcPct val="120000"/>
              </a:lnSpc>
              <a:spcBef>
                <a:spcPts val="0"/>
              </a:spcBef>
              <a:buNone/>
            </a:pPr>
            <a:r>
              <a:rPr lang="en-US" dirty="0">
                <a:latin typeface="Courier New" panose="02070309020205020404" pitchFamily="49" charset="0"/>
                <a:cs typeface="Courier New" panose="02070309020205020404" pitchFamily="49" charset="0"/>
              </a:rPr>
              <a:t>		r-&gt;draw();</a:t>
            </a:r>
          </a:p>
          <a:p>
            <a:pPr marL="0" indent="0">
              <a:lnSpc>
                <a:spcPct val="120000"/>
              </a:lnSpc>
              <a:spcBef>
                <a:spcPts val="0"/>
              </a:spcBef>
              <a:buNone/>
            </a:pPr>
            <a:r>
              <a:rPr lang="en-US" dirty="0">
                <a:latin typeface="Courier New" panose="02070309020205020404" pitchFamily="49" charset="0"/>
                <a:cs typeface="Courier New" panose="02070309020205020404" pitchFamily="49" charset="0"/>
              </a:rPr>
              <a:t>		break;</a:t>
            </a:r>
          </a:p>
          <a:p>
            <a:pPr marL="0" indent="0">
              <a:lnSpc>
                <a:spcPct val="120000"/>
              </a:lnSpc>
              <a:spcBef>
                <a:spcPts val="0"/>
              </a:spcBef>
              <a:buNone/>
            </a:pPr>
            <a:r>
              <a:rPr lang="en-US" dirty="0">
                <a:latin typeface="Courier New" panose="02070309020205020404" pitchFamily="49" charset="0"/>
                <a:cs typeface="Courier New" panose="02070309020205020404" pitchFamily="49" charset="0"/>
              </a:rPr>
              <a:t>	case 'T' :</a:t>
            </a:r>
          </a:p>
          <a:p>
            <a:pPr marL="0" indent="0">
              <a:lnSpc>
                <a:spcPct val="120000"/>
              </a:lnSpc>
              <a:spcBef>
                <a:spcPts val="0"/>
              </a:spcBef>
              <a:buNone/>
            </a:pPr>
            <a:r>
              <a:rPr lang="en-US" dirty="0">
                <a:latin typeface="Courier New" panose="02070309020205020404" pitchFamily="49" charset="0"/>
                <a:cs typeface="Courier New" panose="02070309020205020404" pitchFamily="49" charset="0"/>
              </a:rPr>
              <a:t>	case 't' :</a:t>
            </a:r>
          </a:p>
          <a:p>
            <a:pPr marL="0" indent="0">
              <a:lnSpc>
                <a:spcPct val="120000"/>
              </a:lnSpc>
              <a:spcBef>
                <a:spcPts val="0"/>
              </a:spcBef>
              <a:buNone/>
            </a:pPr>
            <a:r>
              <a:rPr lang="en-US" dirty="0">
                <a:latin typeface="Courier New" panose="02070309020205020404" pitchFamily="49" charset="0"/>
                <a:cs typeface="Courier New" panose="02070309020205020404" pitchFamily="49" charset="0"/>
              </a:rPr>
              <a:t>		t-&gt;draw();</a:t>
            </a:r>
          </a:p>
          <a:p>
            <a:pPr marL="0" indent="0">
              <a:lnSpc>
                <a:spcPct val="120000"/>
              </a:lnSpc>
              <a:spcBef>
                <a:spcPts val="0"/>
              </a:spcBef>
              <a:buNone/>
            </a:pPr>
            <a:r>
              <a:rPr lang="en-US" dirty="0">
                <a:latin typeface="Courier New" panose="02070309020205020404" pitchFamily="49" charset="0"/>
                <a:cs typeface="Courier New" panose="02070309020205020404" pitchFamily="49" charset="0"/>
              </a:rPr>
              <a:t>		break;</a:t>
            </a:r>
          </a:p>
          <a:p>
            <a:pPr marL="0" indent="0">
              <a:lnSpc>
                <a:spcPct val="120000"/>
              </a:lnSpc>
              <a:spcBef>
                <a:spcPts val="0"/>
              </a:spcBef>
              <a:buNone/>
            </a:pPr>
            <a:r>
              <a:rPr lang="en-US" dirty="0">
                <a:latin typeface="Courier New" panose="02070309020205020404" pitchFamily="49" charset="0"/>
                <a:cs typeface="Courier New" panose="02070309020205020404" pitchFamily="49" charset="0"/>
              </a:rPr>
              <a:t>}</a:t>
            </a:r>
          </a:p>
        </p:txBody>
      </p:sp>
      <p:sp>
        <p:nvSpPr>
          <p:cNvPr id="4" name="Content Placeholder 3"/>
          <p:cNvSpPr>
            <a:spLocks noGrp="1"/>
          </p:cNvSpPr>
          <p:nvPr>
            <p:ph sz="half" idx="2"/>
          </p:nvPr>
        </p:nvSpPr>
        <p:spPr/>
        <p:txBody>
          <a:bodyPr/>
          <a:lstStyle/>
          <a:p>
            <a:r>
              <a:rPr lang="en-US" dirty="0"/>
              <a:t>What happens when we add a new shape?</a:t>
            </a:r>
          </a:p>
          <a:p>
            <a:pPr lvl="1"/>
            <a:r>
              <a:rPr lang="en-US" dirty="0"/>
              <a:t>Add a new pointer variable</a:t>
            </a:r>
          </a:p>
          <a:p>
            <a:pPr lvl="1"/>
            <a:r>
              <a:rPr lang="en-US" dirty="0"/>
              <a:t>Create a new class</a:t>
            </a:r>
          </a:p>
          <a:p>
            <a:pPr lvl="1"/>
            <a:r>
              <a:rPr lang="en-US" dirty="0"/>
              <a:t>Add a new case to instantiate an object</a:t>
            </a:r>
          </a:p>
          <a:p>
            <a:pPr lvl="1"/>
            <a:r>
              <a:rPr lang="en-US" dirty="0"/>
              <a:t>Add a new case </a:t>
            </a:r>
            <a:r>
              <a:rPr lang="en-US" u="sng" dirty="0"/>
              <a:t>everywhere</a:t>
            </a:r>
            <a:r>
              <a:rPr lang="en-US" dirty="0"/>
              <a:t> we need to draw the shapes</a:t>
            </a:r>
          </a:p>
          <a:p>
            <a:r>
              <a:rPr lang="en-US" dirty="0"/>
              <a:t>Polymorphism provides a more elegant solution</a:t>
            </a:r>
          </a:p>
        </p:txBody>
      </p:sp>
    </p:spTree>
    <p:extLst>
      <p:ext uri="{BB962C8B-B14F-4D97-AF65-F5344CB8AC3E}">
        <p14:creationId xmlns:p14="http://schemas.microsoft.com/office/powerpoint/2010/main" val="8346981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Polymorphism Requirements</a:t>
            </a:r>
          </a:p>
        </p:txBody>
      </p:sp>
      <p:sp>
        <p:nvSpPr>
          <p:cNvPr id="3" name="Content Placeholder 2"/>
          <p:cNvSpPr>
            <a:spLocks noGrp="1"/>
          </p:cNvSpPr>
          <p:nvPr>
            <p:ph idx="1"/>
          </p:nvPr>
        </p:nvSpPr>
        <p:spPr/>
        <p:txBody>
          <a:bodyPr/>
          <a:lstStyle/>
          <a:p>
            <a:r>
              <a:rPr lang="en-US" dirty="0"/>
              <a:t>Inheritance</a:t>
            </a:r>
          </a:p>
          <a:p>
            <a:r>
              <a:rPr lang="en-US" dirty="0"/>
              <a:t>Up casting</a:t>
            </a:r>
          </a:p>
          <a:p>
            <a:r>
              <a:rPr lang="en-US" dirty="0"/>
              <a:t>A pointer or reference variable (polymorphism cannot operate through an automatic variable)</a:t>
            </a:r>
          </a:p>
          <a:p>
            <a:r>
              <a:rPr lang="en-US" dirty="0"/>
              <a:t>Function overriding</a:t>
            </a:r>
          </a:p>
          <a:p>
            <a:r>
              <a:rPr lang="en-US" dirty="0"/>
              <a:t>Virtual functions</a:t>
            </a:r>
          </a:p>
        </p:txBody>
      </p:sp>
    </p:spTree>
    <p:extLst>
      <p:ext uri="{BB962C8B-B14F-4D97-AF65-F5344CB8AC3E}">
        <p14:creationId xmlns:p14="http://schemas.microsoft.com/office/powerpoint/2010/main" val="215300972"/>
      </p:ext>
    </p:extLst>
  </p:cSld>
  <p:clrMapOvr>
    <a:masterClrMapping/>
  </p:clrMapOvr>
</p:sld>
</file>

<file path=ppt/theme/theme1.xml><?xml version="1.0" encoding="utf-8"?>
<a:theme xmlns:a="http://schemas.openxmlformats.org/drawingml/2006/main" name="Parcel">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Parcel</Template>
  <TotalTime>313</TotalTime>
  <Words>1176</Words>
  <Application>Microsoft Office PowerPoint</Application>
  <PresentationFormat>Widescreen</PresentationFormat>
  <Paragraphs>110</Paragraphs>
  <Slides>6</Slides>
  <Notes>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Arial</vt:lpstr>
      <vt:lpstr>Calibri</vt:lpstr>
      <vt:lpstr>Courier New</vt:lpstr>
      <vt:lpstr>Gill Sans MT</vt:lpstr>
      <vt:lpstr>Parcel</vt:lpstr>
      <vt:lpstr>Introduction to Polymorphism</vt:lpstr>
      <vt:lpstr>Object-Oriented Paradigm</vt:lpstr>
      <vt:lpstr>Drawing Shapes, Part 1</vt:lpstr>
      <vt:lpstr>Choosing a Shape</vt:lpstr>
      <vt:lpstr>Drawing (Using) Shapes</vt:lpstr>
      <vt:lpstr>Polymorphism Requirements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Operators and Operands</dc:title>
  <dc:creator>Delroy Brinkerhoff</dc:creator>
  <cp:lastModifiedBy>Delroy Brinkerhoff</cp:lastModifiedBy>
  <cp:revision>16</cp:revision>
  <dcterms:created xsi:type="dcterms:W3CDTF">2016-07-13T22:03:45Z</dcterms:created>
  <dcterms:modified xsi:type="dcterms:W3CDTF">2022-04-26T14:12:13Z</dcterms:modified>
</cp:coreProperties>
</file>