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8" r:id="rId3"/>
    <p:sldId id="259" r:id="rId4"/>
    <p:sldId id="260" r:id="rId5"/>
    <p:sldId id="262"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35598-FF41-48C9-BE76-5539E254C872}" type="datetimeFigureOut">
              <a:rPr lang="en-US" smtClean="0"/>
              <a:t>4/25/2022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71A795-0BE9-46F0-9479-40CBD1EC06CC}" type="slidenum">
              <a:rPr lang="en-US" smtClean="0"/>
              <a:t>‹#›</a:t>
            </a:fld>
            <a:endParaRPr lang="en-US"/>
          </a:p>
        </p:txBody>
      </p:sp>
    </p:spTree>
    <p:extLst>
      <p:ext uri="{BB962C8B-B14F-4D97-AF65-F5344CB8AC3E}">
        <p14:creationId xmlns:p14="http://schemas.microsoft.com/office/powerpoint/2010/main" val="2492628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cast operation changes a value from one data type to another. For example, from an integer into a double. Some casts take place automatically, while other casts require a programmer to explicitly perform the cast. Some kinds of type conversions cannot be done with a type cast: For example, converting numbers to strings or converting strings to numbers. With this section of the text, we begin our exploration of casting as it applies to objects.</a:t>
            </a:r>
          </a:p>
          <a:p>
            <a:endParaRPr lang="en-US" dirty="0"/>
          </a:p>
        </p:txBody>
      </p:sp>
      <p:sp>
        <p:nvSpPr>
          <p:cNvPr id="4" name="Slide Number Placeholder 3"/>
          <p:cNvSpPr>
            <a:spLocks noGrp="1"/>
          </p:cNvSpPr>
          <p:nvPr>
            <p:ph type="sldNum" sz="quarter" idx="5"/>
          </p:nvPr>
        </p:nvSpPr>
        <p:spPr/>
        <p:txBody>
          <a:bodyPr/>
          <a:lstStyle/>
          <a:p>
            <a:fld id="{FE71A795-0BE9-46F0-9479-40CBD1EC06CC}" type="slidenum">
              <a:rPr lang="en-US" smtClean="0"/>
              <a:t>1</a:t>
            </a:fld>
            <a:endParaRPr lang="en-US"/>
          </a:p>
        </p:txBody>
      </p:sp>
    </p:spTree>
    <p:extLst>
      <p:ext uri="{BB962C8B-B14F-4D97-AF65-F5344CB8AC3E}">
        <p14:creationId xmlns:p14="http://schemas.microsoft.com/office/powerpoint/2010/main" val="997631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supports two kinds of casting notation: The casting operator is formed by a set of parentheses that enclose the destination or target data type. The casting operator is placed immediately before the expression whose type is being changed. The casting function is formed by the target type, appearing as a function name, with the cast expression in parentheses.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Recall that an expression can be a constant, a variable, a function call, or to any of these combined with appropriate operators. The result of a cast is a new expression that doesn’t alter the original expression.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 example, the variable “pi” is an expression. The parentheses enclosing the type “int” forms a casting operator, which can be applied to the variable or expression “pi.” The type “int” can also be used as a casting function with the variable “pi” enclosed in parentheses. In either case, the result is a new value, 3 in this example, that is stored in the variable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i</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value stored in “pi” is unchanged.</a:t>
            </a:r>
          </a:p>
          <a:p>
            <a:endParaRPr lang="en-US" dirty="0"/>
          </a:p>
        </p:txBody>
      </p:sp>
      <p:sp>
        <p:nvSpPr>
          <p:cNvPr id="4" name="Slide Number Placeholder 3"/>
          <p:cNvSpPr>
            <a:spLocks noGrp="1"/>
          </p:cNvSpPr>
          <p:nvPr>
            <p:ph type="sldNum" sz="quarter" idx="5"/>
          </p:nvPr>
        </p:nvSpPr>
        <p:spPr/>
        <p:txBody>
          <a:bodyPr/>
          <a:lstStyle/>
          <a:p>
            <a:fld id="{FE71A795-0BE9-46F0-9479-40CBD1EC06CC}" type="slidenum">
              <a:rPr lang="en-US" smtClean="0"/>
              <a:t>2</a:t>
            </a:fld>
            <a:endParaRPr lang="en-US"/>
          </a:p>
        </p:txBody>
      </p:sp>
    </p:spTree>
    <p:extLst>
      <p:ext uri="{BB962C8B-B14F-4D97-AF65-F5344CB8AC3E}">
        <p14:creationId xmlns:p14="http://schemas.microsoft.com/office/powerpoint/2010/main" val="3273761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case of objects, simple casting is only possible when the objects are instances of classes related by inheritance. By simple casting, I mean casting that uses the built-in casting operator or function just described and doesn’t involve overloading either, which are capable of more complex data transformations.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 example, a Circle is a Shape, so casting or converting a Circle object into a Shape makes some sense. Or, A Student is a Person, so, again, converting a Student object into a Person seems like a reasonable thing to do. Alternatively, it doesn’t make as much sense to convert a Student into a Shape.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We’ve used casting before to temporarily change the type of an object so that it matches an argument in a function call. In this overloaded inserter function, a Student is changed into a Person so that the right-hand argument matches the second argument in the overloaded inserter function defined in the Person class.</a:t>
            </a:r>
          </a:p>
          <a:p>
            <a:endParaRPr lang="en-US" dirty="0"/>
          </a:p>
        </p:txBody>
      </p:sp>
      <p:sp>
        <p:nvSpPr>
          <p:cNvPr id="4" name="Slide Number Placeholder 3"/>
          <p:cNvSpPr>
            <a:spLocks noGrp="1"/>
          </p:cNvSpPr>
          <p:nvPr>
            <p:ph type="sldNum" sz="quarter" idx="5"/>
          </p:nvPr>
        </p:nvSpPr>
        <p:spPr/>
        <p:txBody>
          <a:bodyPr/>
          <a:lstStyle/>
          <a:p>
            <a:fld id="{FE71A795-0BE9-46F0-9479-40CBD1EC06CC}" type="slidenum">
              <a:rPr lang="en-US" smtClean="0"/>
              <a:t>3</a:t>
            </a:fld>
            <a:endParaRPr lang="en-US"/>
          </a:p>
        </p:txBody>
      </p:sp>
    </p:spTree>
    <p:extLst>
      <p:ext uri="{BB962C8B-B14F-4D97-AF65-F5344CB8AC3E}">
        <p14:creationId xmlns:p14="http://schemas.microsoft.com/office/powerpoint/2010/main" val="57113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Upcasting is so named because it is changing a data type (which is the casting part) upwards in an inheritance hierarchy. Upcasting is safe and takes places without the need for explicit casting notation. In this example, an instance of Circle is cast or converted into a Shape.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takes place in the opposite direction, that is, the conversion goes downward in the inheritance hierarchy; for example, converting a Shape to a Circle.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Notice that when we perform an upcast that we only have one choice; for example, a Circle to a Shape. But when we downcast we generally have many choices. Given a Shape, it could be downcast to a Circle, to a Rectangle, or to a Triangle. This is one reason that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more difficult than is upcasting.</a:t>
            </a:r>
          </a:p>
          <a:p>
            <a:endParaRPr lang="en-US" dirty="0"/>
          </a:p>
        </p:txBody>
      </p:sp>
      <p:sp>
        <p:nvSpPr>
          <p:cNvPr id="4" name="Slide Number Placeholder 3"/>
          <p:cNvSpPr>
            <a:spLocks noGrp="1"/>
          </p:cNvSpPr>
          <p:nvPr>
            <p:ph type="sldNum" sz="quarter" idx="5"/>
          </p:nvPr>
        </p:nvSpPr>
        <p:spPr/>
        <p:txBody>
          <a:bodyPr/>
          <a:lstStyle/>
          <a:p>
            <a:fld id="{FE71A795-0BE9-46F0-9479-40CBD1EC06CC}" type="slidenum">
              <a:rPr lang="en-US" smtClean="0"/>
              <a:t>4</a:t>
            </a:fld>
            <a:endParaRPr lang="en-US"/>
          </a:p>
        </p:txBody>
      </p:sp>
    </p:spTree>
    <p:extLst>
      <p:ext uri="{BB962C8B-B14F-4D97-AF65-F5344CB8AC3E}">
        <p14:creationId xmlns:p14="http://schemas.microsoft.com/office/powerpoint/2010/main" val="3545280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Whenever an inheritance hierarchy has multiple levels of inheritance, casting may take place between any two classes. For example, when upcasting, class D may be upcast to class C, Class B, or Class A; class C may be upcast to class B or class A; and class B may be upcast to class A. When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class A may be downcast to class B, class C, or class D; class B may be downcast to class C or class D; and class C may be downcast to class D.</a:t>
            </a:r>
          </a:p>
          <a:p>
            <a:endParaRPr lang="en-US" dirty="0"/>
          </a:p>
        </p:txBody>
      </p:sp>
      <p:sp>
        <p:nvSpPr>
          <p:cNvPr id="4" name="Slide Number Placeholder 3"/>
          <p:cNvSpPr>
            <a:spLocks noGrp="1"/>
          </p:cNvSpPr>
          <p:nvPr>
            <p:ph type="sldNum" sz="quarter" idx="5"/>
          </p:nvPr>
        </p:nvSpPr>
        <p:spPr/>
        <p:txBody>
          <a:bodyPr/>
          <a:lstStyle/>
          <a:p>
            <a:fld id="{FE71A795-0BE9-46F0-9479-40CBD1EC06CC}" type="slidenum">
              <a:rPr lang="en-US" smtClean="0"/>
              <a:t>5</a:t>
            </a:fld>
            <a:endParaRPr lang="en-US"/>
          </a:p>
        </p:txBody>
      </p:sp>
    </p:spTree>
    <p:extLst>
      <p:ext uri="{BB962C8B-B14F-4D97-AF65-F5344CB8AC3E}">
        <p14:creationId xmlns:p14="http://schemas.microsoft.com/office/powerpoint/2010/main" val="3200124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potentially dangerous and so requires a programmer to explicitly perform the cast operation.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double data type is said to be wider than the int data type because it can store a wider range of values than can an int. It’s possible to lose data or information when converting from a double to an int. In the past, this potential loss of precision forced programmers to explicitly use the cast operator to acknowledge the risk, but newer versions of C++ have relaxed that requirement. In this example, converting from a double to an int loses the fractional value of .14159.</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Similarly, upcasting an object is safe and therefore automatic, but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downcasting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 object is potentially dangerous and therefore requires an explicit downcast operation. Without explaining why we might want to do this, the casting sequence in example 1 begins with a Circle and then automatically converts or casts it to a Shape, and then casts it back to a Circle, which does not cause a problem. Example 2 begins with a Shape and converts it to a Circle. This operation can cause problems! The following sections attempt to explain why this downcast is problematic, which is a step toward understanding why we may need to do it anyway.</a:t>
            </a:r>
          </a:p>
          <a:p>
            <a:endParaRPr lang="en-US" dirty="0"/>
          </a:p>
        </p:txBody>
      </p:sp>
      <p:sp>
        <p:nvSpPr>
          <p:cNvPr id="4" name="Slide Number Placeholder 3"/>
          <p:cNvSpPr>
            <a:spLocks noGrp="1"/>
          </p:cNvSpPr>
          <p:nvPr>
            <p:ph type="sldNum" sz="quarter" idx="5"/>
          </p:nvPr>
        </p:nvSpPr>
        <p:spPr/>
        <p:txBody>
          <a:bodyPr/>
          <a:lstStyle/>
          <a:p>
            <a:fld id="{FE71A795-0BE9-46F0-9479-40CBD1EC06CC}" type="slidenum">
              <a:rPr lang="en-US" smtClean="0"/>
              <a:t>6</a:t>
            </a:fld>
            <a:endParaRPr lang="en-US"/>
          </a:p>
        </p:txBody>
      </p:sp>
    </p:spTree>
    <p:extLst>
      <p:ext uri="{BB962C8B-B14F-4D97-AF65-F5344CB8AC3E}">
        <p14:creationId xmlns:p14="http://schemas.microsoft.com/office/powerpoint/2010/main" val="1437034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4/25/2022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4/25/2022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4/25/2022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casting Objects</a:t>
            </a:r>
          </a:p>
        </p:txBody>
      </p:sp>
      <p:sp>
        <p:nvSpPr>
          <p:cNvPr id="3" name="Subtitle 2"/>
          <p:cNvSpPr>
            <a:spLocks noGrp="1"/>
          </p:cNvSpPr>
          <p:nvPr>
            <p:ph type="subTitle" idx="1"/>
          </p:nvPr>
        </p:nvSpPr>
        <p:spPr/>
        <p:txBody>
          <a:bodyPr>
            <a:normAutofit/>
          </a:bodyPr>
          <a:lstStyle/>
          <a:p>
            <a:r>
              <a:rPr lang="en-US" dirty="0"/>
              <a:t>Changing data types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AC6FE-6F9C-4D19-8F10-412AC6D60411}"/>
              </a:ext>
            </a:extLst>
          </p:cNvPr>
          <p:cNvSpPr>
            <a:spLocks noGrp="1"/>
          </p:cNvSpPr>
          <p:nvPr>
            <p:ph type="title"/>
          </p:nvPr>
        </p:nvSpPr>
        <p:spPr/>
        <p:txBody>
          <a:bodyPr/>
          <a:lstStyle/>
          <a:p>
            <a:r>
              <a:rPr lang="en-US" dirty="0"/>
              <a:t>Casting:</a:t>
            </a:r>
            <a:br>
              <a:rPr lang="en-US" dirty="0"/>
            </a:br>
            <a:r>
              <a:rPr lang="en-US" dirty="0"/>
              <a:t>Operator and Expressions</a:t>
            </a:r>
          </a:p>
        </p:txBody>
      </p:sp>
      <p:sp>
        <p:nvSpPr>
          <p:cNvPr id="3" name="Content Placeholder 2">
            <a:extLst>
              <a:ext uri="{FF2B5EF4-FFF2-40B4-BE49-F238E27FC236}">
                <a16:creationId xmlns:a16="http://schemas.microsoft.com/office/drawing/2014/main" id="{DFBD72B2-1D94-4C40-AE36-E5E87D9578F1}"/>
              </a:ext>
            </a:extLst>
          </p:cNvPr>
          <p:cNvSpPr>
            <a:spLocks noGrp="1"/>
          </p:cNvSpPr>
          <p:nvPr>
            <p:ph idx="1"/>
          </p:nvPr>
        </p:nvSpPr>
        <p:spPr>
          <a:xfrm>
            <a:off x="2231136" y="2638043"/>
            <a:ext cx="7729728" cy="3541083"/>
          </a:xfrm>
        </p:spPr>
        <p:txBody>
          <a:bodyPr>
            <a:normAutofit/>
          </a:bodyPr>
          <a:lstStyle/>
          <a:p>
            <a:r>
              <a:rPr lang="en-US" dirty="0"/>
              <a:t>Casting is done with an operator: </a:t>
            </a:r>
            <a:r>
              <a:rPr lang="en-US" dirty="0">
                <a:latin typeface="Courier New" panose="02070309020205020404" pitchFamily="49" charset="0"/>
                <a:cs typeface="Courier New" panose="02070309020205020404" pitchFamily="49" charset="0"/>
              </a:rPr>
              <a:t>(</a:t>
            </a:r>
            <a:r>
              <a:rPr lang="en-US" i="1" dirty="0">
                <a:latin typeface="Courier New" panose="02070309020205020404" pitchFamily="49" charset="0"/>
                <a:cs typeface="Courier New" panose="02070309020205020404" pitchFamily="49" charset="0"/>
              </a:rPr>
              <a:t>type</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exp</a:t>
            </a:r>
            <a:r>
              <a:rPr lang="en-US" dirty="0">
                <a:latin typeface="Courier New" panose="02070309020205020404" pitchFamily="49" charset="0"/>
                <a:cs typeface="Courier New" panose="02070309020205020404" pitchFamily="49" charset="0"/>
              </a:rPr>
              <a:t> </a:t>
            </a:r>
            <a:r>
              <a:rPr lang="en-US" dirty="0">
                <a:latin typeface="+mj-lt"/>
                <a:cs typeface="Courier New" panose="02070309020205020404" pitchFamily="49" charset="0"/>
              </a:rPr>
              <a:t>or</a:t>
            </a:r>
            <a:r>
              <a:rPr lang="en-US" dirty="0">
                <a:latin typeface="Courier New" panose="02070309020205020404" pitchFamily="49" charset="0"/>
                <a:cs typeface="Courier New" panose="02070309020205020404" pitchFamily="49" charset="0"/>
              </a:rPr>
              <a:t> </a:t>
            </a:r>
            <a:r>
              <a:rPr lang="en-US" i="1" dirty="0">
                <a:latin typeface="Courier New" panose="02070309020205020404" pitchFamily="49" charset="0"/>
                <a:cs typeface="Courier New" panose="02070309020205020404" pitchFamily="49" charset="0"/>
              </a:rPr>
              <a:t>type</a:t>
            </a:r>
            <a:r>
              <a:rPr lang="en-US" dirty="0">
                <a:latin typeface="Courier New" panose="02070309020205020404" pitchFamily="49" charset="0"/>
                <a:cs typeface="Courier New" panose="02070309020205020404" pitchFamily="49" charset="0"/>
              </a:rPr>
              <a:t>(exp)</a:t>
            </a:r>
          </a:p>
          <a:p>
            <a:r>
              <a:rPr lang="en-US" dirty="0"/>
              <a:t>The cast operator forms an expression</a:t>
            </a:r>
          </a:p>
          <a:p>
            <a:r>
              <a:rPr lang="en-US" dirty="0"/>
              <a:t>Casting does not change the original value</a:t>
            </a:r>
          </a:p>
          <a:p>
            <a:r>
              <a:rPr lang="en-US" dirty="0"/>
              <a:t>Example:</a:t>
            </a:r>
          </a:p>
          <a:p>
            <a:pPr lvl="1"/>
            <a:r>
              <a:rPr lang="en-US" dirty="0">
                <a:latin typeface="Courier New" panose="02070309020205020404" pitchFamily="49" charset="0"/>
                <a:cs typeface="Courier New" panose="02070309020205020404" pitchFamily="49" charset="0"/>
              </a:rPr>
              <a:t>double pi = 3.14159;</a:t>
            </a:r>
          </a:p>
          <a:p>
            <a:pPr lvl="1"/>
            <a:r>
              <a:rPr lang="en-US" dirty="0">
                <a:latin typeface="Courier New" panose="02070309020205020404" pitchFamily="49" charset="0"/>
                <a:cs typeface="Courier New" panose="02070309020205020404" pitchFamily="49" charset="0"/>
              </a:rPr>
              <a:t>int i = (int)pi;</a:t>
            </a:r>
          </a:p>
          <a:p>
            <a:pPr lvl="1"/>
            <a:r>
              <a:rPr lang="en-US" dirty="0">
                <a:latin typeface="Courier New" panose="02070309020205020404" pitchFamily="49" charset="0"/>
                <a:cs typeface="Courier New" panose="02070309020205020404" pitchFamily="49" charset="0"/>
              </a:rPr>
              <a:t>int i = int(pi);</a:t>
            </a:r>
          </a:p>
          <a:p>
            <a:pPr lvl="1"/>
            <a:r>
              <a:rPr lang="en-US" dirty="0"/>
              <a:t>The value stored in pi is unchanged</a:t>
            </a:r>
          </a:p>
          <a:p>
            <a:pPr lvl="1"/>
            <a:r>
              <a:rPr lang="en-US" dirty="0"/>
              <a:t>The value stored in i is 3</a:t>
            </a:r>
          </a:p>
        </p:txBody>
      </p:sp>
    </p:spTree>
    <p:extLst>
      <p:ext uri="{BB962C8B-B14F-4D97-AF65-F5344CB8AC3E}">
        <p14:creationId xmlns:p14="http://schemas.microsoft.com/office/powerpoint/2010/main" val="3569886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29227-79A8-46E7-A887-580B7E2EB6E1}"/>
              </a:ext>
            </a:extLst>
          </p:cNvPr>
          <p:cNvSpPr>
            <a:spLocks noGrp="1"/>
          </p:cNvSpPr>
          <p:nvPr>
            <p:ph type="title"/>
          </p:nvPr>
        </p:nvSpPr>
        <p:spPr/>
        <p:txBody>
          <a:bodyPr/>
          <a:lstStyle/>
          <a:p>
            <a:r>
              <a:rPr lang="en-US" dirty="0"/>
              <a:t>Casting Objects</a:t>
            </a:r>
          </a:p>
        </p:txBody>
      </p:sp>
      <p:sp>
        <p:nvSpPr>
          <p:cNvPr id="3" name="Content Placeholder 2">
            <a:extLst>
              <a:ext uri="{FF2B5EF4-FFF2-40B4-BE49-F238E27FC236}">
                <a16:creationId xmlns:a16="http://schemas.microsoft.com/office/drawing/2014/main" id="{577D6FF0-28A0-4BF5-985F-92BFBC404388}"/>
              </a:ext>
            </a:extLst>
          </p:cNvPr>
          <p:cNvSpPr>
            <a:spLocks noGrp="1"/>
          </p:cNvSpPr>
          <p:nvPr>
            <p:ph sz="half" idx="1"/>
          </p:nvPr>
        </p:nvSpPr>
        <p:spPr>
          <a:xfrm>
            <a:off x="1581912" y="2638044"/>
            <a:ext cx="4271771" cy="1703047"/>
          </a:xfrm>
        </p:spPr>
        <p:txBody>
          <a:bodyPr/>
          <a:lstStyle/>
          <a:p>
            <a:r>
              <a:rPr lang="en-US" dirty="0"/>
              <a:t>Casting objects is only possible when the objects are instances of classes related by inheritance</a:t>
            </a:r>
          </a:p>
        </p:txBody>
      </p:sp>
      <p:sp>
        <p:nvSpPr>
          <p:cNvPr id="4" name="Content Placeholder 3">
            <a:extLst>
              <a:ext uri="{FF2B5EF4-FFF2-40B4-BE49-F238E27FC236}">
                <a16:creationId xmlns:a16="http://schemas.microsoft.com/office/drawing/2014/main" id="{3898DC12-791F-4137-890D-D2D3DB3D72B2}"/>
              </a:ext>
            </a:extLst>
          </p:cNvPr>
          <p:cNvSpPr>
            <a:spLocks noGrp="1"/>
          </p:cNvSpPr>
          <p:nvPr>
            <p:ph sz="half" idx="2"/>
          </p:nvPr>
        </p:nvSpPr>
        <p:spPr>
          <a:xfrm>
            <a:off x="6338315" y="2638044"/>
            <a:ext cx="4270247" cy="1703047"/>
          </a:xfrm>
        </p:spPr>
        <p:txBody>
          <a:bodyPr/>
          <a:lstStyle/>
          <a:p>
            <a:r>
              <a:rPr lang="en-US" dirty="0"/>
              <a:t>A Circle “is a” Shape</a:t>
            </a:r>
          </a:p>
          <a:p>
            <a:r>
              <a:rPr lang="en-US" dirty="0"/>
              <a:t>A Student “is a” Person</a:t>
            </a:r>
          </a:p>
          <a:p>
            <a:r>
              <a:rPr lang="en-US" dirty="0"/>
              <a:t>Does it make sense to cast a Student into a Shape?</a:t>
            </a:r>
          </a:p>
          <a:p>
            <a:endParaRPr lang="en-US" dirty="0"/>
          </a:p>
        </p:txBody>
      </p:sp>
      <p:sp>
        <p:nvSpPr>
          <p:cNvPr id="6" name="TextBox 5">
            <a:extLst>
              <a:ext uri="{FF2B5EF4-FFF2-40B4-BE49-F238E27FC236}">
                <a16:creationId xmlns:a16="http://schemas.microsoft.com/office/drawing/2014/main" id="{2064D07A-BDAD-4F6C-8F83-68A651A7DD35}"/>
              </a:ext>
            </a:extLst>
          </p:cNvPr>
          <p:cNvSpPr txBox="1"/>
          <p:nvPr/>
        </p:nvSpPr>
        <p:spPr>
          <a:xfrm>
            <a:off x="2438401" y="4433451"/>
            <a:ext cx="7424690" cy="1477328"/>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friend ostream&amp; operator&lt;&lt;(ostream&amp; out, Student&amp; me)</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out &lt;&lt; (Person &amp;)me &lt;&lt; " " &lt;&lt; </a:t>
            </a:r>
            <a:r>
              <a:rPr lang="en-US" dirty="0" err="1">
                <a:latin typeface="Courier New" panose="02070309020205020404" pitchFamily="49" charset="0"/>
                <a:cs typeface="Courier New" panose="02070309020205020404" pitchFamily="49" charset="0"/>
              </a:rPr>
              <a:t>me.gpa</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return out;</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073688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0838-C143-439E-BCD4-9B6C5D0F72B8}"/>
              </a:ext>
            </a:extLst>
          </p:cNvPr>
          <p:cNvSpPr>
            <a:spLocks noGrp="1"/>
          </p:cNvSpPr>
          <p:nvPr>
            <p:ph type="title"/>
          </p:nvPr>
        </p:nvSpPr>
        <p:spPr/>
        <p:txBody>
          <a:bodyPr/>
          <a:lstStyle/>
          <a:p>
            <a:r>
              <a:rPr lang="en-US" dirty="0"/>
              <a:t>Upcasting</a:t>
            </a:r>
          </a:p>
        </p:txBody>
      </p:sp>
      <p:sp>
        <p:nvSpPr>
          <p:cNvPr id="3" name="Content Placeholder 2">
            <a:extLst>
              <a:ext uri="{FF2B5EF4-FFF2-40B4-BE49-F238E27FC236}">
                <a16:creationId xmlns:a16="http://schemas.microsoft.com/office/drawing/2014/main" id="{A8D2B80A-FFC1-4AC4-8A4A-BB9674774677}"/>
              </a:ext>
            </a:extLst>
          </p:cNvPr>
          <p:cNvSpPr>
            <a:spLocks noGrp="1"/>
          </p:cNvSpPr>
          <p:nvPr>
            <p:ph sz="half" idx="1"/>
          </p:nvPr>
        </p:nvSpPr>
        <p:spPr/>
        <p:txBody>
          <a:bodyPr/>
          <a:lstStyle/>
          <a:p>
            <a:r>
              <a:rPr lang="en-US" dirty="0"/>
              <a:t>Upcasting takes place when a subclass object is converted into a superclass object</a:t>
            </a:r>
          </a:p>
          <a:p>
            <a:r>
              <a:rPr lang="en-US" dirty="0"/>
              <a:t>Upcasts are safe and take place automatically without casting notation:</a:t>
            </a:r>
          </a:p>
          <a:p>
            <a:pPr lvl="1"/>
            <a:r>
              <a:rPr lang="en-US" dirty="0">
                <a:latin typeface="Courier New" panose="02070309020205020404" pitchFamily="49" charset="0"/>
                <a:cs typeface="Courier New" panose="02070309020205020404" pitchFamily="49" charset="0"/>
              </a:rPr>
              <a:t>Circle* c = new Circle;</a:t>
            </a:r>
          </a:p>
          <a:p>
            <a:pPr lvl="1"/>
            <a:r>
              <a:rPr lang="en-US" dirty="0">
                <a:latin typeface="Courier New" panose="02070309020205020404" pitchFamily="49" charset="0"/>
                <a:cs typeface="Courier New" panose="02070309020205020404" pitchFamily="49" charset="0"/>
              </a:rPr>
              <a:t>Shape* s = c;</a:t>
            </a:r>
          </a:p>
        </p:txBody>
      </p:sp>
      <p:pic>
        <p:nvPicPr>
          <p:cNvPr id="5" name="Content Placeholder 4">
            <a:extLst>
              <a:ext uri="{FF2B5EF4-FFF2-40B4-BE49-F238E27FC236}">
                <a16:creationId xmlns:a16="http://schemas.microsoft.com/office/drawing/2014/main" id="{88BC5C26-6CA7-481A-97CE-4A839CAEE657}"/>
              </a:ext>
            </a:extLst>
          </p:cNvPr>
          <p:cNvPicPr>
            <a:picLocks noGrp="1" noChangeAspect="1"/>
          </p:cNvPicPr>
          <p:nvPr>
            <p:ph sz="half" idx="2"/>
          </p:nvPr>
        </p:nvPicPr>
        <p:blipFill>
          <a:blip r:embed="rId3"/>
          <a:stretch>
            <a:fillRect/>
          </a:stretch>
        </p:blipFill>
        <p:spPr>
          <a:xfrm>
            <a:off x="6338888" y="2882537"/>
            <a:ext cx="4270375" cy="2613750"/>
          </a:xfrm>
          <a:prstGeom prst="rect">
            <a:avLst/>
          </a:prstGeom>
        </p:spPr>
      </p:pic>
    </p:spTree>
    <p:extLst>
      <p:ext uri="{BB962C8B-B14F-4D97-AF65-F5344CB8AC3E}">
        <p14:creationId xmlns:p14="http://schemas.microsoft.com/office/powerpoint/2010/main" val="3637614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5CB44FA-CDB2-4ECE-99D6-86BD1625C8EE}"/>
              </a:ext>
            </a:extLst>
          </p:cNvPr>
          <p:cNvPicPr>
            <a:picLocks noChangeAspect="1"/>
          </p:cNvPicPr>
          <p:nvPr/>
        </p:nvPicPr>
        <p:blipFill>
          <a:blip r:embed="rId3"/>
          <a:stretch>
            <a:fillRect/>
          </a:stretch>
        </p:blipFill>
        <p:spPr>
          <a:xfrm>
            <a:off x="8276525" y="703142"/>
            <a:ext cx="1126265" cy="5036885"/>
          </a:xfrm>
          <a:prstGeom prst="rect">
            <a:avLst/>
          </a:prstGeom>
          <a:ln w="31750" cap="sq">
            <a:solidFill>
              <a:srgbClr val="FFFFFF"/>
            </a:solidFill>
            <a:miter lim="800000"/>
          </a:ln>
        </p:spPr>
      </p:pic>
      <p:sp>
        <p:nvSpPr>
          <p:cNvPr id="6" name="Title 5">
            <a:extLst>
              <a:ext uri="{FF2B5EF4-FFF2-40B4-BE49-F238E27FC236}">
                <a16:creationId xmlns:a16="http://schemas.microsoft.com/office/drawing/2014/main" id="{7EBAFEFC-3AC4-4AD8-988F-D7CB591AE612}"/>
              </a:ext>
            </a:extLst>
          </p:cNvPr>
          <p:cNvSpPr>
            <a:spLocks noGrp="1"/>
          </p:cNvSpPr>
          <p:nvPr>
            <p:ph type="title"/>
          </p:nvPr>
        </p:nvSpPr>
        <p:spPr>
          <a:xfrm>
            <a:off x="1535498" y="2845247"/>
            <a:ext cx="4589253" cy="1188720"/>
          </a:xfrm>
        </p:spPr>
        <p:txBody>
          <a:bodyPr/>
          <a:lstStyle/>
          <a:p>
            <a:r>
              <a:rPr lang="en-US" dirty="0"/>
              <a:t>Casting Options</a:t>
            </a:r>
          </a:p>
        </p:txBody>
      </p:sp>
    </p:spTree>
    <p:extLst>
      <p:ext uri="{BB962C8B-B14F-4D97-AF65-F5344CB8AC3E}">
        <p14:creationId xmlns:p14="http://schemas.microsoft.com/office/powerpoint/2010/main" val="63276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7493A-20B9-43CA-A082-D3A9BB91AA00}"/>
              </a:ext>
            </a:extLst>
          </p:cNvPr>
          <p:cNvSpPr>
            <a:spLocks noGrp="1"/>
          </p:cNvSpPr>
          <p:nvPr>
            <p:ph type="title"/>
          </p:nvPr>
        </p:nvSpPr>
        <p:spPr/>
        <p:txBody>
          <a:bodyPr/>
          <a:lstStyle/>
          <a:p>
            <a:r>
              <a:rPr lang="en-US" dirty="0"/>
              <a:t>Downcasting</a:t>
            </a:r>
          </a:p>
        </p:txBody>
      </p:sp>
      <p:sp>
        <p:nvSpPr>
          <p:cNvPr id="3" name="Content Placeholder 2">
            <a:extLst>
              <a:ext uri="{FF2B5EF4-FFF2-40B4-BE49-F238E27FC236}">
                <a16:creationId xmlns:a16="http://schemas.microsoft.com/office/drawing/2014/main" id="{46AA1804-A876-4689-8024-B799FD46346D}"/>
              </a:ext>
            </a:extLst>
          </p:cNvPr>
          <p:cNvSpPr>
            <a:spLocks noGrp="1"/>
          </p:cNvSpPr>
          <p:nvPr>
            <p:ph sz="half" idx="1"/>
          </p:nvPr>
        </p:nvSpPr>
        <p:spPr/>
        <p:txBody>
          <a:bodyPr/>
          <a:lstStyle/>
          <a:p>
            <a:r>
              <a:rPr lang="en-US" dirty="0"/>
              <a:t>Downcasting may cause a loss of precision and requires an explicit downcast</a:t>
            </a:r>
          </a:p>
          <a:p>
            <a:r>
              <a:rPr lang="en-US" dirty="0"/>
              <a:t>Example:</a:t>
            </a:r>
          </a:p>
          <a:p>
            <a:pPr lvl="1"/>
            <a:r>
              <a:rPr lang="en-US" dirty="0">
                <a:latin typeface="Courier New" panose="02070309020205020404" pitchFamily="49" charset="0"/>
                <a:cs typeface="Courier New" panose="02070309020205020404" pitchFamily="49" charset="0"/>
              </a:rPr>
              <a:t>double pi = 3.14159;</a:t>
            </a:r>
          </a:p>
          <a:p>
            <a:pPr lvl="1"/>
            <a:r>
              <a:rPr lang="en-US" dirty="0">
                <a:latin typeface="Courier New" panose="02070309020205020404" pitchFamily="49" charset="0"/>
                <a:cs typeface="Courier New" panose="02070309020205020404" pitchFamily="49" charset="0"/>
              </a:rPr>
              <a:t>int i = (int)pi;</a:t>
            </a:r>
          </a:p>
        </p:txBody>
      </p:sp>
      <p:sp>
        <p:nvSpPr>
          <p:cNvPr id="4" name="Content Placeholder 3">
            <a:extLst>
              <a:ext uri="{FF2B5EF4-FFF2-40B4-BE49-F238E27FC236}">
                <a16:creationId xmlns:a16="http://schemas.microsoft.com/office/drawing/2014/main" id="{005396CE-1B99-4A21-8E0E-EBBF47D3B3FB}"/>
              </a:ext>
            </a:extLst>
          </p:cNvPr>
          <p:cNvSpPr>
            <a:spLocks noGrp="1"/>
          </p:cNvSpPr>
          <p:nvPr>
            <p:ph sz="half" idx="2"/>
          </p:nvPr>
        </p:nvSpPr>
        <p:spPr>
          <a:xfrm>
            <a:off x="6338315" y="2638043"/>
            <a:ext cx="4270247" cy="3101983"/>
          </a:xfrm>
        </p:spPr>
        <p:txBody>
          <a:bodyPr/>
          <a:lstStyle/>
          <a:p>
            <a:r>
              <a:rPr lang="en-US" dirty="0"/>
              <a:t>What are the consequences of downcasting objects?</a:t>
            </a:r>
          </a:p>
          <a:p>
            <a:r>
              <a:rPr lang="en-US" dirty="0"/>
              <a:t>Example 1</a:t>
            </a:r>
          </a:p>
          <a:p>
            <a:pPr lvl="1">
              <a:spcBef>
                <a:spcPts val="600"/>
              </a:spcBef>
            </a:pPr>
            <a:r>
              <a:rPr lang="en-US" dirty="0">
                <a:latin typeface="Courier New" panose="02070309020205020404" pitchFamily="49" charset="0"/>
                <a:cs typeface="Courier New" panose="02070309020205020404" pitchFamily="49" charset="0"/>
              </a:rPr>
              <a:t>Circle* c = new Circle;</a:t>
            </a:r>
          </a:p>
          <a:p>
            <a:pPr lvl="1">
              <a:spcBef>
                <a:spcPts val="600"/>
              </a:spcBef>
            </a:pPr>
            <a:r>
              <a:rPr lang="en-US" dirty="0">
                <a:latin typeface="Courier New" panose="02070309020205020404" pitchFamily="49" charset="0"/>
                <a:cs typeface="Courier New" panose="02070309020205020404" pitchFamily="49" charset="0"/>
              </a:rPr>
              <a:t>Shape* s = c;</a:t>
            </a:r>
          </a:p>
          <a:p>
            <a:pPr lvl="1">
              <a:spcBef>
                <a:spcPts val="600"/>
              </a:spcBef>
            </a:pPr>
            <a:r>
              <a:rPr lang="en-US" dirty="0">
                <a:latin typeface="Courier New" panose="02070309020205020404" pitchFamily="49" charset="0"/>
                <a:cs typeface="Courier New" panose="02070309020205020404" pitchFamily="49" charset="0"/>
              </a:rPr>
              <a:t>Circle* c2 = (Circle *)s;</a:t>
            </a:r>
          </a:p>
          <a:p>
            <a:r>
              <a:rPr lang="en-US" dirty="0"/>
              <a:t>Example 2</a:t>
            </a:r>
          </a:p>
          <a:p>
            <a:pPr lvl="1">
              <a:spcBef>
                <a:spcPts val="600"/>
              </a:spcBef>
            </a:pPr>
            <a:r>
              <a:rPr lang="en-US" dirty="0">
                <a:latin typeface="Courier New" panose="02070309020205020404" pitchFamily="49" charset="0"/>
                <a:cs typeface="Courier New" panose="02070309020205020404" pitchFamily="49" charset="0"/>
              </a:rPr>
              <a:t>Shape* s = new Shape;</a:t>
            </a:r>
          </a:p>
          <a:p>
            <a:pPr lvl="1">
              <a:spcBef>
                <a:spcPts val="600"/>
              </a:spcBef>
            </a:pPr>
            <a:r>
              <a:rPr lang="en-US" dirty="0">
                <a:latin typeface="Courier New" panose="02070309020205020404" pitchFamily="49" charset="0"/>
                <a:cs typeface="Courier New" panose="02070309020205020404" pitchFamily="49" charset="0"/>
              </a:rPr>
              <a:t>Circle* c = (Circle *)s;</a:t>
            </a:r>
          </a:p>
        </p:txBody>
      </p:sp>
    </p:spTree>
    <p:extLst>
      <p:ext uri="{BB962C8B-B14F-4D97-AF65-F5344CB8AC3E}">
        <p14:creationId xmlns:p14="http://schemas.microsoft.com/office/powerpoint/2010/main" val="260463907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704</TotalTime>
  <Words>1232</Words>
  <Application>Microsoft Office PowerPoint</Application>
  <PresentationFormat>Widescreen</PresentationFormat>
  <Paragraphs>61</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Courier New</vt:lpstr>
      <vt:lpstr>Gill Sans MT</vt:lpstr>
      <vt:lpstr>Parcel</vt:lpstr>
      <vt:lpstr>casting Objects</vt:lpstr>
      <vt:lpstr>Casting: Operator and Expressions</vt:lpstr>
      <vt:lpstr>Casting Objects</vt:lpstr>
      <vt:lpstr>Upcasting</vt:lpstr>
      <vt:lpstr>Casting Options</vt:lpstr>
      <vt:lpstr>Downcasting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24</cp:revision>
  <dcterms:created xsi:type="dcterms:W3CDTF">2016-07-13T22:03:45Z</dcterms:created>
  <dcterms:modified xsi:type="dcterms:W3CDTF">2022-04-25T18:00:03Z</dcterms:modified>
</cp:coreProperties>
</file>