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1" r:id="rId3"/>
    <p:sldId id="262" r:id="rId4"/>
    <p:sldId id="263" r:id="rId5"/>
    <p:sldId id="260"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366B5-253A-4F2F-95BD-C3D606036399}" type="datetimeFigureOut">
              <a:rPr lang="en-US" smtClean="0"/>
              <a:t>5/8/2022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B70DFC-347F-40EF-A260-736A5EF111ED}" type="slidenum">
              <a:rPr lang="en-US" smtClean="0"/>
              <a:t>‹#›</a:t>
            </a:fld>
            <a:endParaRPr lang="en-US"/>
          </a:p>
        </p:txBody>
      </p:sp>
    </p:spTree>
    <p:extLst>
      <p:ext uri="{BB962C8B-B14F-4D97-AF65-F5344CB8AC3E}">
        <p14:creationId xmlns:p14="http://schemas.microsoft.com/office/powerpoint/2010/main" val="3641678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Up to now, our preparation for polymorphism has focused on accessing the member variables inside an object. Although polymorphism is a behavior that is associated with member functions, it’s also possible to have functions that do not behave polymorphically. In this section, we briefly explore the behavior of non-polymorphic member functions but in the context of inheritance and casting.</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1</a:t>
            </a:fld>
            <a:endParaRPr lang="en-US"/>
          </a:p>
        </p:txBody>
      </p:sp>
    </p:spTree>
    <p:extLst>
      <p:ext uri="{BB962C8B-B14F-4D97-AF65-F5344CB8AC3E}">
        <p14:creationId xmlns:p14="http://schemas.microsoft.com/office/powerpoint/2010/main" val="143417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previous examples focused on variables and not on functions, so we introduce a new pair of classes, related by inheritance, that provide some example member functions. Notice that both classes provide a function named function1; foo also provides a second function named function2 that does not have a corresponding function in bar.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functions are provided in classes related by inheritance, and have the same name, the same return type, and the same argument list, we say the function in the subclass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overrides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function in the superclass. A function override is one of the requirements for polymorphism.</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2</a:t>
            </a:fld>
            <a:endParaRPr lang="en-US"/>
          </a:p>
        </p:txBody>
      </p:sp>
    </p:spTree>
    <p:extLst>
      <p:ext uri="{BB962C8B-B14F-4D97-AF65-F5344CB8AC3E}">
        <p14:creationId xmlns:p14="http://schemas.microsoft.com/office/powerpoint/2010/main" val="1775474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example, we make an instance of the superclass foo and store its address in a pointer of type foo. Now, when we call either function that belongs to class foo, the compiler enters the symbol table at the foo entry, where it finds information about both functions. As a result, both function calls are to the functions belonging to the foo class.</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3</a:t>
            </a:fld>
            <a:endParaRPr lang="en-US"/>
          </a:p>
        </p:txBody>
      </p:sp>
    </p:spTree>
    <p:extLst>
      <p:ext uri="{BB962C8B-B14F-4D97-AF65-F5344CB8AC3E}">
        <p14:creationId xmlns:p14="http://schemas.microsoft.com/office/powerpoint/2010/main" val="3972970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the next example, we make an instance of the subclass bar and store its address in a bar pointer. When we call the functions, the compiler enters the symbol table at the bar entry, where it finds information about function1 but not about function2. The compiler generates code to call the bar version of function1, but it must follow the inheritance relationship to the superclass while searching for function2. The compiler finds function2 in the foo class and generates code to call it.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summary, the call to function1 runs bar function1, while the call to function2 runs the function2 inherited from the superclass or foo.</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4</a:t>
            </a:fld>
            <a:endParaRPr lang="en-US"/>
          </a:p>
        </p:txBody>
      </p:sp>
    </p:spTree>
    <p:extLst>
      <p:ext uri="{BB962C8B-B14F-4D97-AF65-F5344CB8AC3E}">
        <p14:creationId xmlns:p14="http://schemas.microsoft.com/office/powerpoint/2010/main" val="324879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most interesting, and arguably the most important, example is when we make an instance of the subclass bar, but upcast it to the superclass or foo. In the absence of polymorphism, which is the case in this example, the functions that are called are determined by solely by the class type of the pointer variable. So, in this example, both function calls run the functions belonging to the foo class.</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5</a:t>
            </a:fld>
            <a:endParaRPr lang="en-US"/>
          </a:p>
        </p:txBody>
      </p:sp>
    </p:spTree>
    <p:extLst>
      <p:ext uri="{BB962C8B-B14F-4D97-AF65-F5344CB8AC3E}">
        <p14:creationId xmlns:p14="http://schemas.microsoft.com/office/powerpoint/2010/main" val="2454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term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function binding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was introduced earlier in the chapter. The term just refers to the time when a function call is bound or connected with the correct function body, or, more precisely, with the machine code generated from the function body. When a program only has one function with a given name, function binding is simple. But programs can both overload and override functions, both of which can create multiple functions with the same name. So far, all the examples that we have seen demonstrate compile time, early, or static binding. All three terms mean the same thing: the compiler generates the function binding when it compiles the program.</a:t>
            </a:r>
          </a:p>
          <a:p>
            <a:endParaRPr lang="en-US" dirty="0"/>
          </a:p>
        </p:txBody>
      </p:sp>
      <p:sp>
        <p:nvSpPr>
          <p:cNvPr id="4" name="Slide Number Placeholder 3"/>
          <p:cNvSpPr>
            <a:spLocks noGrp="1"/>
          </p:cNvSpPr>
          <p:nvPr>
            <p:ph type="sldNum" sz="quarter" idx="5"/>
          </p:nvPr>
        </p:nvSpPr>
        <p:spPr/>
        <p:txBody>
          <a:bodyPr/>
          <a:lstStyle/>
          <a:p>
            <a:fld id="{25B70DFC-347F-40EF-A260-736A5EF111ED}" type="slidenum">
              <a:rPr lang="en-US" smtClean="0"/>
              <a:t>6</a:t>
            </a:fld>
            <a:endParaRPr lang="en-US"/>
          </a:p>
        </p:txBody>
      </p:sp>
    </p:spTree>
    <p:extLst>
      <p:ext uri="{BB962C8B-B14F-4D97-AF65-F5344CB8AC3E}">
        <p14:creationId xmlns:p14="http://schemas.microsoft.com/office/powerpoint/2010/main" val="83619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5/8/2022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5/8/2022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5/8/2022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Casting &amp; Member Functions</a:t>
            </a:r>
          </a:p>
        </p:txBody>
      </p:sp>
      <p:sp>
        <p:nvSpPr>
          <p:cNvPr id="3" name="Subtitle 2"/>
          <p:cNvSpPr>
            <a:spLocks noGrp="1"/>
          </p:cNvSpPr>
          <p:nvPr>
            <p:ph type="subTitle" idx="1"/>
          </p:nvPr>
        </p:nvSpPr>
        <p:spPr/>
        <p:txBody>
          <a:bodyPr/>
          <a:lstStyle/>
          <a:p>
            <a:r>
              <a:rPr lang="en-US" dirty="0"/>
              <a:t>Locating and calling functions within inheritance hierarchies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138-E514-4BA8-8168-A5422EB75AAB}"/>
              </a:ext>
            </a:extLst>
          </p:cNvPr>
          <p:cNvSpPr>
            <a:spLocks noGrp="1"/>
          </p:cNvSpPr>
          <p:nvPr>
            <p:ph type="title"/>
          </p:nvPr>
        </p:nvSpPr>
        <p:spPr/>
        <p:txBody>
          <a:bodyPr/>
          <a:lstStyle/>
          <a:p>
            <a:r>
              <a:rPr lang="en-US" dirty="0"/>
              <a:t>Member Functions &amp; Inheritance</a:t>
            </a:r>
          </a:p>
        </p:txBody>
      </p:sp>
      <p:pic>
        <p:nvPicPr>
          <p:cNvPr id="5" name="Content Placeholder 4">
            <a:extLst>
              <a:ext uri="{FF2B5EF4-FFF2-40B4-BE49-F238E27FC236}">
                <a16:creationId xmlns:a16="http://schemas.microsoft.com/office/drawing/2014/main" id="{79AB2ABB-8DC0-429E-95D5-0C98C815297A}"/>
              </a:ext>
            </a:extLst>
          </p:cNvPr>
          <p:cNvPicPr>
            <a:picLocks noGrp="1" noChangeAspect="1"/>
          </p:cNvPicPr>
          <p:nvPr>
            <p:ph sz="half" idx="1"/>
          </p:nvPr>
        </p:nvPicPr>
        <p:blipFill>
          <a:blip r:embed="rId3"/>
          <a:stretch>
            <a:fillRect/>
          </a:stretch>
        </p:blipFill>
        <p:spPr>
          <a:xfrm>
            <a:off x="1988018" y="2678694"/>
            <a:ext cx="1574025" cy="2781300"/>
          </a:xfrm>
          <a:prstGeom prst="rect">
            <a:avLst/>
          </a:prstGeom>
        </p:spPr>
      </p:pic>
      <p:sp>
        <p:nvSpPr>
          <p:cNvPr id="4" name="Content Placeholder 3">
            <a:extLst>
              <a:ext uri="{FF2B5EF4-FFF2-40B4-BE49-F238E27FC236}">
                <a16:creationId xmlns:a16="http://schemas.microsoft.com/office/drawing/2014/main" id="{159BAE01-2587-438B-8021-6A55BC2B57E8}"/>
              </a:ext>
            </a:extLst>
          </p:cNvPr>
          <p:cNvSpPr>
            <a:spLocks noGrp="1"/>
          </p:cNvSpPr>
          <p:nvPr>
            <p:ph sz="half" idx="2"/>
          </p:nvPr>
        </p:nvSpPr>
        <p:spPr>
          <a:xfrm>
            <a:off x="4590509" y="2514425"/>
            <a:ext cx="2741030" cy="2942018"/>
          </a:xfrm>
        </p:spPr>
        <p:txBody>
          <a:bodyPr>
            <a:normAutofit/>
          </a:bodyPr>
          <a:lstStyle/>
          <a:p>
            <a:pPr marL="0" indent="0">
              <a:lnSpc>
                <a:spcPct val="80000"/>
              </a:lnSpc>
              <a:spcBef>
                <a:spcPts val="0"/>
              </a:spcBef>
              <a:buNone/>
            </a:pPr>
            <a:r>
              <a:rPr lang="en-US" dirty="0"/>
              <a:t>class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	void function2();</a:t>
            </a:r>
          </a:p>
          <a:p>
            <a:pPr marL="0" indent="0">
              <a:lnSpc>
                <a:spcPct val="80000"/>
              </a:lnSpc>
              <a:spcBef>
                <a:spcPts val="0"/>
              </a:spcBef>
              <a:buNone/>
            </a:pPr>
            <a:r>
              <a:rPr lang="en-US" dirty="0"/>
              <a:t>};</a:t>
            </a:r>
          </a:p>
          <a:p>
            <a:pPr marL="0" indent="0">
              <a:lnSpc>
                <a:spcPct val="80000"/>
              </a:lnSpc>
              <a:spcBef>
                <a:spcPts val="0"/>
              </a:spcBef>
              <a:buNone/>
            </a:pPr>
            <a:endParaRPr lang="en-US" dirty="0"/>
          </a:p>
          <a:p>
            <a:pPr marL="0" indent="0">
              <a:lnSpc>
                <a:spcPct val="80000"/>
              </a:lnSpc>
              <a:spcBef>
                <a:spcPts val="0"/>
              </a:spcBef>
              <a:buNone/>
            </a:pPr>
            <a:r>
              <a:rPr lang="en-US" dirty="0"/>
              <a:t>class bar : public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a:t>
            </a:r>
          </a:p>
        </p:txBody>
      </p:sp>
    </p:spTree>
    <p:extLst>
      <p:ext uri="{BB962C8B-B14F-4D97-AF65-F5344CB8AC3E}">
        <p14:creationId xmlns:p14="http://schemas.microsoft.com/office/powerpoint/2010/main" val="1595980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138-E514-4BA8-8168-A5422EB75AAB}"/>
              </a:ext>
            </a:extLst>
          </p:cNvPr>
          <p:cNvSpPr>
            <a:spLocks noGrp="1"/>
          </p:cNvSpPr>
          <p:nvPr>
            <p:ph type="title"/>
          </p:nvPr>
        </p:nvSpPr>
        <p:spPr/>
        <p:txBody>
          <a:bodyPr/>
          <a:lstStyle/>
          <a:p>
            <a:r>
              <a:rPr lang="en-US" dirty="0"/>
              <a:t>Member Functions &amp; Inheritance</a:t>
            </a:r>
          </a:p>
        </p:txBody>
      </p:sp>
      <p:pic>
        <p:nvPicPr>
          <p:cNvPr id="5" name="Content Placeholder 4">
            <a:extLst>
              <a:ext uri="{FF2B5EF4-FFF2-40B4-BE49-F238E27FC236}">
                <a16:creationId xmlns:a16="http://schemas.microsoft.com/office/drawing/2014/main" id="{79AB2ABB-8DC0-429E-95D5-0C98C815297A}"/>
              </a:ext>
            </a:extLst>
          </p:cNvPr>
          <p:cNvPicPr>
            <a:picLocks noGrp="1" noChangeAspect="1"/>
          </p:cNvPicPr>
          <p:nvPr>
            <p:ph sz="half" idx="1"/>
          </p:nvPr>
        </p:nvPicPr>
        <p:blipFill>
          <a:blip r:embed="rId3"/>
          <a:stretch>
            <a:fillRect/>
          </a:stretch>
        </p:blipFill>
        <p:spPr>
          <a:xfrm>
            <a:off x="1988018" y="2678694"/>
            <a:ext cx="1574025" cy="2781300"/>
          </a:xfrm>
          <a:prstGeom prst="rect">
            <a:avLst/>
          </a:prstGeom>
        </p:spPr>
      </p:pic>
      <p:sp>
        <p:nvSpPr>
          <p:cNvPr id="4" name="Content Placeholder 3">
            <a:extLst>
              <a:ext uri="{FF2B5EF4-FFF2-40B4-BE49-F238E27FC236}">
                <a16:creationId xmlns:a16="http://schemas.microsoft.com/office/drawing/2014/main" id="{159BAE01-2587-438B-8021-6A55BC2B57E8}"/>
              </a:ext>
            </a:extLst>
          </p:cNvPr>
          <p:cNvSpPr>
            <a:spLocks noGrp="1"/>
          </p:cNvSpPr>
          <p:nvPr>
            <p:ph sz="half" idx="2"/>
          </p:nvPr>
        </p:nvSpPr>
        <p:spPr>
          <a:xfrm>
            <a:off x="4590509" y="2514425"/>
            <a:ext cx="2741030" cy="2942018"/>
          </a:xfrm>
        </p:spPr>
        <p:txBody>
          <a:bodyPr>
            <a:normAutofit/>
          </a:bodyPr>
          <a:lstStyle/>
          <a:p>
            <a:pPr marL="0" indent="0">
              <a:lnSpc>
                <a:spcPct val="80000"/>
              </a:lnSpc>
              <a:spcBef>
                <a:spcPts val="0"/>
              </a:spcBef>
              <a:buNone/>
            </a:pPr>
            <a:r>
              <a:rPr lang="en-US" dirty="0"/>
              <a:t>class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	void function2();</a:t>
            </a:r>
          </a:p>
          <a:p>
            <a:pPr marL="0" indent="0">
              <a:lnSpc>
                <a:spcPct val="80000"/>
              </a:lnSpc>
              <a:spcBef>
                <a:spcPts val="0"/>
              </a:spcBef>
              <a:buNone/>
            </a:pPr>
            <a:r>
              <a:rPr lang="en-US" dirty="0"/>
              <a:t>};</a:t>
            </a:r>
          </a:p>
          <a:p>
            <a:pPr marL="0" indent="0">
              <a:lnSpc>
                <a:spcPct val="80000"/>
              </a:lnSpc>
              <a:spcBef>
                <a:spcPts val="0"/>
              </a:spcBef>
              <a:buNone/>
            </a:pPr>
            <a:endParaRPr lang="en-US" dirty="0"/>
          </a:p>
          <a:p>
            <a:pPr marL="0" indent="0">
              <a:lnSpc>
                <a:spcPct val="80000"/>
              </a:lnSpc>
              <a:spcBef>
                <a:spcPts val="0"/>
              </a:spcBef>
              <a:buNone/>
            </a:pPr>
            <a:r>
              <a:rPr lang="en-US" dirty="0"/>
              <a:t>class bar : public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a:t>
            </a:r>
          </a:p>
        </p:txBody>
      </p:sp>
      <p:sp>
        <p:nvSpPr>
          <p:cNvPr id="6" name="TextBox 5">
            <a:extLst>
              <a:ext uri="{FF2B5EF4-FFF2-40B4-BE49-F238E27FC236}">
                <a16:creationId xmlns:a16="http://schemas.microsoft.com/office/drawing/2014/main" id="{D62FF1ED-D12A-4BE0-98FD-C877D71FAB93}"/>
              </a:ext>
            </a:extLst>
          </p:cNvPr>
          <p:cNvSpPr txBox="1"/>
          <p:nvPr/>
        </p:nvSpPr>
        <p:spPr>
          <a:xfrm>
            <a:off x="8360005" y="2514425"/>
            <a:ext cx="1975486" cy="1200329"/>
          </a:xfrm>
          <a:prstGeom prst="rect">
            <a:avLst/>
          </a:prstGeom>
          <a:noFill/>
        </p:spPr>
        <p:txBody>
          <a:bodyPr wrap="square" rtlCol="0">
            <a:spAutoFit/>
          </a:bodyPr>
          <a:lstStyle/>
          <a:p>
            <a:r>
              <a:rPr lang="en-US" dirty="0"/>
              <a:t>foo*	p1 = new foo;</a:t>
            </a:r>
          </a:p>
          <a:p>
            <a:endParaRPr lang="en-US" dirty="0"/>
          </a:p>
          <a:p>
            <a:r>
              <a:rPr lang="en-US" dirty="0"/>
              <a:t>p1-&gt;function1();</a:t>
            </a:r>
          </a:p>
          <a:p>
            <a:r>
              <a:rPr lang="en-US" dirty="0"/>
              <a:t>p1-&gt;function2();</a:t>
            </a:r>
          </a:p>
        </p:txBody>
      </p:sp>
    </p:spTree>
    <p:extLst>
      <p:ext uri="{BB962C8B-B14F-4D97-AF65-F5344CB8AC3E}">
        <p14:creationId xmlns:p14="http://schemas.microsoft.com/office/powerpoint/2010/main" val="1017324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138-E514-4BA8-8168-A5422EB75AAB}"/>
              </a:ext>
            </a:extLst>
          </p:cNvPr>
          <p:cNvSpPr>
            <a:spLocks noGrp="1"/>
          </p:cNvSpPr>
          <p:nvPr>
            <p:ph type="title"/>
          </p:nvPr>
        </p:nvSpPr>
        <p:spPr/>
        <p:txBody>
          <a:bodyPr/>
          <a:lstStyle/>
          <a:p>
            <a:r>
              <a:rPr lang="en-US" dirty="0"/>
              <a:t>Member Functions &amp; Inheritance</a:t>
            </a:r>
          </a:p>
        </p:txBody>
      </p:sp>
      <p:pic>
        <p:nvPicPr>
          <p:cNvPr id="5" name="Content Placeholder 4">
            <a:extLst>
              <a:ext uri="{FF2B5EF4-FFF2-40B4-BE49-F238E27FC236}">
                <a16:creationId xmlns:a16="http://schemas.microsoft.com/office/drawing/2014/main" id="{79AB2ABB-8DC0-429E-95D5-0C98C815297A}"/>
              </a:ext>
            </a:extLst>
          </p:cNvPr>
          <p:cNvPicPr>
            <a:picLocks noGrp="1" noChangeAspect="1"/>
          </p:cNvPicPr>
          <p:nvPr>
            <p:ph sz="half" idx="1"/>
          </p:nvPr>
        </p:nvPicPr>
        <p:blipFill>
          <a:blip r:embed="rId3"/>
          <a:stretch>
            <a:fillRect/>
          </a:stretch>
        </p:blipFill>
        <p:spPr>
          <a:xfrm>
            <a:off x="1988018" y="2678694"/>
            <a:ext cx="1574025" cy="2781300"/>
          </a:xfrm>
          <a:prstGeom prst="rect">
            <a:avLst/>
          </a:prstGeom>
        </p:spPr>
      </p:pic>
      <p:sp>
        <p:nvSpPr>
          <p:cNvPr id="4" name="Content Placeholder 3">
            <a:extLst>
              <a:ext uri="{FF2B5EF4-FFF2-40B4-BE49-F238E27FC236}">
                <a16:creationId xmlns:a16="http://schemas.microsoft.com/office/drawing/2014/main" id="{159BAE01-2587-438B-8021-6A55BC2B57E8}"/>
              </a:ext>
            </a:extLst>
          </p:cNvPr>
          <p:cNvSpPr>
            <a:spLocks noGrp="1"/>
          </p:cNvSpPr>
          <p:nvPr>
            <p:ph sz="half" idx="2"/>
          </p:nvPr>
        </p:nvSpPr>
        <p:spPr>
          <a:xfrm>
            <a:off x="4590509" y="2514425"/>
            <a:ext cx="2741030" cy="2942018"/>
          </a:xfrm>
        </p:spPr>
        <p:txBody>
          <a:bodyPr>
            <a:normAutofit/>
          </a:bodyPr>
          <a:lstStyle/>
          <a:p>
            <a:pPr marL="0" indent="0">
              <a:lnSpc>
                <a:spcPct val="80000"/>
              </a:lnSpc>
              <a:spcBef>
                <a:spcPts val="0"/>
              </a:spcBef>
              <a:buNone/>
            </a:pPr>
            <a:r>
              <a:rPr lang="en-US" dirty="0"/>
              <a:t>class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	void function2();</a:t>
            </a:r>
          </a:p>
          <a:p>
            <a:pPr marL="0" indent="0">
              <a:lnSpc>
                <a:spcPct val="80000"/>
              </a:lnSpc>
              <a:spcBef>
                <a:spcPts val="0"/>
              </a:spcBef>
              <a:buNone/>
            </a:pPr>
            <a:r>
              <a:rPr lang="en-US" dirty="0"/>
              <a:t>};</a:t>
            </a:r>
          </a:p>
          <a:p>
            <a:pPr marL="0" indent="0">
              <a:lnSpc>
                <a:spcPct val="80000"/>
              </a:lnSpc>
              <a:spcBef>
                <a:spcPts val="0"/>
              </a:spcBef>
              <a:buNone/>
            </a:pPr>
            <a:endParaRPr lang="en-US" dirty="0"/>
          </a:p>
          <a:p>
            <a:pPr marL="0" indent="0">
              <a:lnSpc>
                <a:spcPct val="80000"/>
              </a:lnSpc>
              <a:spcBef>
                <a:spcPts val="0"/>
              </a:spcBef>
              <a:buNone/>
            </a:pPr>
            <a:r>
              <a:rPr lang="en-US" dirty="0"/>
              <a:t>class bar : public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a:t>
            </a:r>
          </a:p>
        </p:txBody>
      </p:sp>
      <p:sp>
        <p:nvSpPr>
          <p:cNvPr id="6" name="TextBox 5">
            <a:extLst>
              <a:ext uri="{FF2B5EF4-FFF2-40B4-BE49-F238E27FC236}">
                <a16:creationId xmlns:a16="http://schemas.microsoft.com/office/drawing/2014/main" id="{D62FF1ED-D12A-4BE0-98FD-C877D71FAB93}"/>
              </a:ext>
            </a:extLst>
          </p:cNvPr>
          <p:cNvSpPr txBox="1"/>
          <p:nvPr/>
        </p:nvSpPr>
        <p:spPr>
          <a:xfrm>
            <a:off x="8360005" y="2514425"/>
            <a:ext cx="1975486" cy="1200329"/>
          </a:xfrm>
          <a:prstGeom prst="rect">
            <a:avLst/>
          </a:prstGeom>
          <a:noFill/>
        </p:spPr>
        <p:txBody>
          <a:bodyPr wrap="square" rtlCol="0">
            <a:spAutoFit/>
          </a:bodyPr>
          <a:lstStyle/>
          <a:p>
            <a:r>
              <a:rPr lang="en-US" dirty="0"/>
              <a:t>bar*	p2 = new bar;</a:t>
            </a:r>
          </a:p>
          <a:p>
            <a:endParaRPr lang="en-US" dirty="0"/>
          </a:p>
          <a:p>
            <a:r>
              <a:rPr lang="en-US" dirty="0"/>
              <a:t>p2-&gt;function1();</a:t>
            </a:r>
          </a:p>
          <a:p>
            <a:r>
              <a:rPr lang="en-US" dirty="0"/>
              <a:t>p2-&gt;function2();</a:t>
            </a:r>
          </a:p>
        </p:txBody>
      </p:sp>
    </p:spTree>
    <p:extLst>
      <p:ext uri="{BB962C8B-B14F-4D97-AF65-F5344CB8AC3E}">
        <p14:creationId xmlns:p14="http://schemas.microsoft.com/office/powerpoint/2010/main" val="96930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8138-E514-4BA8-8168-A5422EB75AAB}"/>
              </a:ext>
            </a:extLst>
          </p:cNvPr>
          <p:cNvSpPr>
            <a:spLocks noGrp="1"/>
          </p:cNvSpPr>
          <p:nvPr>
            <p:ph type="title"/>
          </p:nvPr>
        </p:nvSpPr>
        <p:spPr/>
        <p:txBody>
          <a:bodyPr/>
          <a:lstStyle/>
          <a:p>
            <a:r>
              <a:rPr lang="en-US" dirty="0"/>
              <a:t>Member Functions &amp; Inheritance</a:t>
            </a:r>
          </a:p>
        </p:txBody>
      </p:sp>
      <p:pic>
        <p:nvPicPr>
          <p:cNvPr id="5" name="Content Placeholder 4">
            <a:extLst>
              <a:ext uri="{FF2B5EF4-FFF2-40B4-BE49-F238E27FC236}">
                <a16:creationId xmlns:a16="http://schemas.microsoft.com/office/drawing/2014/main" id="{79AB2ABB-8DC0-429E-95D5-0C98C815297A}"/>
              </a:ext>
            </a:extLst>
          </p:cNvPr>
          <p:cNvPicPr>
            <a:picLocks noGrp="1" noChangeAspect="1"/>
          </p:cNvPicPr>
          <p:nvPr>
            <p:ph sz="half" idx="1"/>
          </p:nvPr>
        </p:nvPicPr>
        <p:blipFill>
          <a:blip r:embed="rId3"/>
          <a:stretch>
            <a:fillRect/>
          </a:stretch>
        </p:blipFill>
        <p:spPr>
          <a:xfrm>
            <a:off x="1988018" y="2678694"/>
            <a:ext cx="1574025" cy="2781300"/>
          </a:xfrm>
          <a:prstGeom prst="rect">
            <a:avLst/>
          </a:prstGeom>
        </p:spPr>
      </p:pic>
      <p:sp>
        <p:nvSpPr>
          <p:cNvPr id="4" name="Content Placeholder 3">
            <a:extLst>
              <a:ext uri="{FF2B5EF4-FFF2-40B4-BE49-F238E27FC236}">
                <a16:creationId xmlns:a16="http://schemas.microsoft.com/office/drawing/2014/main" id="{159BAE01-2587-438B-8021-6A55BC2B57E8}"/>
              </a:ext>
            </a:extLst>
          </p:cNvPr>
          <p:cNvSpPr>
            <a:spLocks noGrp="1"/>
          </p:cNvSpPr>
          <p:nvPr>
            <p:ph sz="half" idx="2"/>
          </p:nvPr>
        </p:nvSpPr>
        <p:spPr>
          <a:xfrm>
            <a:off x="4590509" y="2514425"/>
            <a:ext cx="2741030" cy="2942018"/>
          </a:xfrm>
        </p:spPr>
        <p:txBody>
          <a:bodyPr>
            <a:normAutofit/>
          </a:bodyPr>
          <a:lstStyle/>
          <a:p>
            <a:pPr marL="0" indent="0">
              <a:lnSpc>
                <a:spcPct val="80000"/>
              </a:lnSpc>
              <a:spcBef>
                <a:spcPts val="0"/>
              </a:spcBef>
              <a:buNone/>
            </a:pPr>
            <a:r>
              <a:rPr lang="en-US" dirty="0"/>
              <a:t>class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	void function2();</a:t>
            </a:r>
          </a:p>
          <a:p>
            <a:pPr marL="0" indent="0">
              <a:lnSpc>
                <a:spcPct val="80000"/>
              </a:lnSpc>
              <a:spcBef>
                <a:spcPts val="0"/>
              </a:spcBef>
              <a:buNone/>
            </a:pPr>
            <a:r>
              <a:rPr lang="en-US" dirty="0"/>
              <a:t>};</a:t>
            </a:r>
          </a:p>
          <a:p>
            <a:pPr marL="0" indent="0">
              <a:lnSpc>
                <a:spcPct val="80000"/>
              </a:lnSpc>
              <a:spcBef>
                <a:spcPts val="0"/>
              </a:spcBef>
              <a:buNone/>
            </a:pPr>
            <a:endParaRPr lang="en-US" dirty="0"/>
          </a:p>
          <a:p>
            <a:pPr marL="0" indent="0">
              <a:lnSpc>
                <a:spcPct val="80000"/>
              </a:lnSpc>
              <a:spcBef>
                <a:spcPts val="0"/>
              </a:spcBef>
              <a:buNone/>
            </a:pPr>
            <a:r>
              <a:rPr lang="en-US" dirty="0"/>
              <a:t>class bar : public foo</a:t>
            </a:r>
          </a:p>
          <a:p>
            <a:pPr marL="0" indent="0">
              <a:lnSpc>
                <a:spcPct val="80000"/>
              </a:lnSpc>
              <a:spcBef>
                <a:spcPts val="0"/>
              </a:spcBef>
              <a:buNone/>
            </a:pPr>
            <a:r>
              <a:rPr lang="en-US" dirty="0"/>
              <a:t>{</a:t>
            </a:r>
          </a:p>
          <a:p>
            <a:pPr marL="0" indent="0">
              <a:lnSpc>
                <a:spcPct val="80000"/>
              </a:lnSpc>
              <a:spcBef>
                <a:spcPts val="0"/>
              </a:spcBef>
              <a:buNone/>
            </a:pPr>
            <a:r>
              <a:rPr lang="en-US" dirty="0"/>
              <a:t>        public:</a:t>
            </a:r>
          </a:p>
          <a:p>
            <a:pPr marL="0" indent="0">
              <a:lnSpc>
                <a:spcPct val="80000"/>
              </a:lnSpc>
              <a:spcBef>
                <a:spcPts val="0"/>
              </a:spcBef>
              <a:buNone/>
            </a:pPr>
            <a:r>
              <a:rPr lang="en-US" dirty="0"/>
              <a:t>	void function1();</a:t>
            </a:r>
          </a:p>
          <a:p>
            <a:pPr marL="0" indent="0">
              <a:lnSpc>
                <a:spcPct val="80000"/>
              </a:lnSpc>
              <a:spcBef>
                <a:spcPts val="0"/>
              </a:spcBef>
              <a:buNone/>
            </a:pPr>
            <a:r>
              <a:rPr lang="en-US" dirty="0"/>
              <a:t>};</a:t>
            </a:r>
          </a:p>
        </p:txBody>
      </p:sp>
      <p:sp>
        <p:nvSpPr>
          <p:cNvPr id="6" name="TextBox 5">
            <a:extLst>
              <a:ext uri="{FF2B5EF4-FFF2-40B4-BE49-F238E27FC236}">
                <a16:creationId xmlns:a16="http://schemas.microsoft.com/office/drawing/2014/main" id="{D62FF1ED-D12A-4BE0-98FD-C877D71FAB93}"/>
              </a:ext>
            </a:extLst>
          </p:cNvPr>
          <p:cNvSpPr txBox="1"/>
          <p:nvPr/>
        </p:nvSpPr>
        <p:spPr>
          <a:xfrm>
            <a:off x="8360005" y="2514425"/>
            <a:ext cx="1975486" cy="1200329"/>
          </a:xfrm>
          <a:prstGeom prst="rect">
            <a:avLst/>
          </a:prstGeom>
          <a:noFill/>
        </p:spPr>
        <p:txBody>
          <a:bodyPr wrap="square" rtlCol="0">
            <a:spAutoFit/>
          </a:bodyPr>
          <a:lstStyle/>
          <a:p>
            <a:r>
              <a:rPr lang="en-US" dirty="0"/>
              <a:t>foo*	p3 = new bar;</a:t>
            </a:r>
          </a:p>
          <a:p>
            <a:endParaRPr lang="en-US" dirty="0"/>
          </a:p>
          <a:p>
            <a:r>
              <a:rPr lang="en-US" dirty="0"/>
              <a:t>p3-&gt;function1();</a:t>
            </a:r>
          </a:p>
          <a:p>
            <a:r>
              <a:rPr lang="en-US" dirty="0"/>
              <a:t>p3-&gt;function2();</a:t>
            </a:r>
          </a:p>
        </p:txBody>
      </p:sp>
    </p:spTree>
    <p:extLst>
      <p:ext uri="{BB962C8B-B14F-4D97-AF65-F5344CB8AC3E}">
        <p14:creationId xmlns:p14="http://schemas.microsoft.com/office/powerpoint/2010/main" val="1006813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7835E-7254-4E31-A9FC-34E0F97769FB}"/>
              </a:ext>
            </a:extLst>
          </p:cNvPr>
          <p:cNvSpPr>
            <a:spLocks noGrp="1"/>
          </p:cNvSpPr>
          <p:nvPr>
            <p:ph type="title"/>
          </p:nvPr>
        </p:nvSpPr>
        <p:spPr/>
        <p:txBody>
          <a:bodyPr/>
          <a:lstStyle/>
          <a:p>
            <a:r>
              <a:rPr lang="en-US" dirty="0"/>
              <a:t>Function Binding</a:t>
            </a:r>
          </a:p>
        </p:txBody>
      </p:sp>
      <p:sp>
        <p:nvSpPr>
          <p:cNvPr id="3" name="Content Placeholder 2">
            <a:extLst>
              <a:ext uri="{FF2B5EF4-FFF2-40B4-BE49-F238E27FC236}">
                <a16:creationId xmlns:a16="http://schemas.microsoft.com/office/drawing/2014/main" id="{A494B11E-BFF8-4F7B-8EAE-6E3F7E1B7E0B}"/>
              </a:ext>
            </a:extLst>
          </p:cNvPr>
          <p:cNvSpPr>
            <a:spLocks noGrp="1"/>
          </p:cNvSpPr>
          <p:nvPr>
            <p:ph idx="1"/>
          </p:nvPr>
        </p:nvSpPr>
        <p:spPr/>
        <p:txBody>
          <a:bodyPr/>
          <a:lstStyle/>
          <a:p>
            <a:r>
              <a:rPr lang="en-US" dirty="0"/>
              <a:t>Programs may have multiple functions with the same name (overloaded and overridden)</a:t>
            </a:r>
          </a:p>
          <a:p>
            <a:r>
              <a:rPr lang="en-US" dirty="0"/>
              <a:t>Function binding is when a function call is bound or connected to the correct function</a:t>
            </a:r>
          </a:p>
          <a:p>
            <a:r>
              <a:rPr lang="en-US" dirty="0"/>
              <a:t>All of the examples illustrated here demonstrate the same kind of binding</a:t>
            </a:r>
          </a:p>
          <a:p>
            <a:pPr lvl="1"/>
            <a:r>
              <a:rPr lang="en-US" dirty="0"/>
              <a:t>Compile time binding</a:t>
            </a:r>
          </a:p>
          <a:p>
            <a:pPr lvl="1"/>
            <a:r>
              <a:rPr lang="en-US" dirty="0"/>
              <a:t>Early binding</a:t>
            </a:r>
          </a:p>
          <a:p>
            <a:pPr lvl="1"/>
            <a:r>
              <a:rPr lang="en-US" dirty="0"/>
              <a:t>Static binding</a:t>
            </a:r>
          </a:p>
        </p:txBody>
      </p:sp>
    </p:spTree>
    <p:extLst>
      <p:ext uri="{BB962C8B-B14F-4D97-AF65-F5344CB8AC3E}">
        <p14:creationId xmlns:p14="http://schemas.microsoft.com/office/powerpoint/2010/main" val="239919475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188</TotalTime>
  <Words>823</Words>
  <Application>Microsoft Office PowerPoint</Application>
  <PresentationFormat>Widescreen</PresentationFormat>
  <Paragraphs>88</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Parcel</vt:lpstr>
      <vt:lpstr>Casting &amp; Member Functions</vt:lpstr>
      <vt:lpstr>Member Functions &amp; Inheritance</vt:lpstr>
      <vt:lpstr>Member Functions &amp; Inheritance</vt:lpstr>
      <vt:lpstr>Member Functions &amp; Inheritance</vt:lpstr>
      <vt:lpstr>Member Functions &amp; Inheritance</vt:lpstr>
      <vt:lpstr>Function Binding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14</cp:revision>
  <dcterms:created xsi:type="dcterms:W3CDTF">2016-07-13T22:03:45Z</dcterms:created>
  <dcterms:modified xsi:type="dcterms:W3CDTF">2022-05-08T14:22:32Z</dcterms:modified>
</cp:coreProperties>
</file>