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4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40D57B-3046-4D1B-A0C1-597E353A402F}" type="datetimeFigureOut">
              <a:rPr lang="en-US" smtClean="0"/>
              <a:t>5/18/2022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C96661-AAFE-4F90-AE2F-C8187E22A45E}" type="slidenum">
              <a:rPr lang="en-US" smtClean="0"/>
              <a:t>‹#›</a:t>
            </a:fld>
            <a:endParaRPr lang="en-US"/>
          </a:p>
        </p:txBody>
      </p:sp>
    </p:spTree>
    <p:extLst>
      <p:ext uri="{BB962C8B-B14F-4D97-AF65-F5344CB8AC3E}">
        <p14:creationId xmlns:p14="http://schemas.microsoft.com/office/powerpoint/2010/main" val="909926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Abstract classes are a fully supported feature of the object-oriented paradigm, but how they are implemented in specific programming languages varies considerably. For example, in Java, abstract classes are specified by adding the keyword “abstract” to the class declaration. A C++ class is made abstract by including in it one or more pure virtual functions.</a:t>
            </a:r>
          </a:p>
          <a:p>
            <a:endParaRPr lang="en-US" dirty="0"/>
          </a:p>
        </p:txBody>
      </p:sp>
      <p:sp>
        <p:nvSpPr>
          <p:cNvPr id="4" name="Slide Number Placeholder 3"/>
          <p:cNvSpPr>
            <a:spLocks noGrp="1"/>
          </p:cNvSpPr>
          <p:nvPr>
            <p:ph type="sldNum" sz="quarter" idx="5"/>
          </p:nvPr>
        </p:nvSpPr>
        <p:spPr/>
        <p:txBody>
          <a:bodyPr/>
          <a:lstStyle/>
          <a:p>
            <a:fld id="{08C96661-AAFE-4F90-AE2F-C8187E22A45E}" type="slidenum">
              <a:rPr lang="en-US" smtClean="0"/>
              <a:t>1</a:t>
            </a:fld>
            <a:endParaRPr lang="en-US"/>
          </a:p>
        </p:txBody>
      </p:sp>
    </p:spTree>
    <p:extLst>
      <p:ext uri="{BB962C8B-B14F-4D97-AF65-F5344CB8AC3E}">
        <p14:creationId xmlns:p14="http://schemas.microsoft.com/office/powerpoint/2010/main" val="705097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To help us better understand the role that pure virtual functions play, we return to the shape inheritance hierarchy seen throughout the chapter. All four classes specify a draw function. If we are tasked with defining the draw functions for the three subclasses, we know what a circle, a rectangle, and a triangle look like. Based on that knowledge, we could find formulas and convert them to C++ code that allow us to draw those shapes. But what does a shape look like? What formula, of all the possible shape formulas, do we use to draw a shape? The problem is that a “shape” is too abstract to draw.</a:t>
            </a:r>
          </a:p>
          <a:p>
            <a:endParaRPr lang="en-US" dirty="0"/>
          </a:p>
        </p:txBody>
      </p:sp>
      <p:sp>
        <p:nvSpPr>
          <p:cNvPr id="4" name="Slide Number Placeholder 3"/>
          <p:cNvSpPr>
            <a:spLocks noGrp="1"/>
          </p:cNvSpPr>
          <p:nvPr>
            <p:ph type="sldNum" sz="quarter" idx="5"/>
          </p:nvPr>
        </p:nvSpPr>
        <p:spPr/>
        <p:txBody>
          <a:bodyPr/>
          <a:lstStyle/>
          <a:p>
            <a:fld id="{08C96661-AAFE-4F90-AE2F-C8187E22A45E}" type="slidenum">
              <a:rPr lang="en-US" smtClean="0"/>
              <a:t>2</a:t>
            </a:fld>
            <a:endParaRPr lang="en-US"/>
          </a:p>
        </p:txBody>
      </p:sp>
    </p:spTree>
    <p:extLst>
      <p:ext uri="{BB962C8B-B14F-4D97-AF65-F5344CB8AC3E}">
        <p14:creationId xmlns:p14="http://schemas.microsoft.com/office/powerpoint/2010/main" val="4073339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Pure virtual functions provide a simple, elegant solution for problems like the one posed by the Shape draw function. A pure virtual function does not have a body and therefore, it doesn’t implement an algorithm. Think of a pure virtual function as a placeholder: There is an entry in the symbol table for each pure virtual function, which supports all the polymorphic features describe previously, but the function itself doesn’t exist. Pure virtual functions must be overridden by all subclasses.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Including one or more pure virtual functions in a class makes the class an abstract class. Abstract classes may not be instantiated but can still be used as a data type in upcast operations. Abstract or pure virtual functions and abstract classes are denoted by writing their names in italic characters in UML class diagrams.</a:t>
            </a:r>
          </a:p>
          <a:p>
            <a:endParaRPr lang="en-US" dirty="0"/>
          </a:p>
        </p:txBody>
      </p:sp>
      <p:sp>
        <p:nvSpPr>
          <p:cNvPr id="4" name="Slide Number Placeholder 3"/>
          <p:cNvSpPr>
            <a:spLocks noGrp="1"/>
          </p:cNvSpPr>
          <p:nvPr>
            <p:ph type="sldNum" sz="quarter" idx="5"/>
          </p:nvPr>
        </p:nvSpPr>
        <p:spPr/>
        <p:txBody>
          <a:bodyPr/>
          <a:lstStyle/>
          <a:p>
            <a:fld id="{08C96661-AAFE-4F90-AE2F-C8187E22A45E}" type="slidenum">
              <a:rPr lang="en-US" smtClean="0"/>
              <a:t>3</a:t>
            </a:fld>
            <a:endParaRPr lang="en-US"/>
          </a:p>
        </p:txBody>
      </p:sp>
    </p:spTree>
    <p:extLst>
      <p:ext uri="{BB962C8B-B14F-4D97-AF65-F5344CB8AC3E}">
        <p14:creationId xmlns:p14="http://schemas.microsoft.com/office/powerpoint/2010/main" val="1284373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Although polymorphism can take place without pure virtual or abstract functions, the two concepts are frequently used together to manage complex problems. But to help us better understand abstract functions and the role that they play in polymorphism, we begin with a simple problem.</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have three kinds of employees as represented by the UML class diagram. The topmost class, Employee, has a pure virtual function named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and is therefore abstract.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SalariedEmployee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class becomes concrete by overriding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with a concrete version. Salaried employees’ current pay is their annual salary divided by 24, assuming they are paid twice a month.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class again overrides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Sales employees are paid a salary plus a sales commission. But the salary member variable is “private” in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SalariedEmployee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class and so is inaccessible from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class. What we want is a general solution that that has two characteristics: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First, it allows us to elegantly calculate a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SalesEmployee’s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pay without violating encapsulation – that is, without weakening the protection afforded by making salary private in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SalariedEmployee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class.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Second, the solution should call the correct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regardless of which kind of employee we create. In this example, the underscore characters may be replaced by either Salaried or by Sales.</a:t>
            </a:r>
          </a:p>
          <a:p>
            <a:endParaRPr lang="en-US" dirty="0"/>
          </a:p>
        </p:txBody>
      </p:sp>
      <p:sp>
        <p:nvSpPr>
          <p:cNvPr id="4" name="Slide Number Placeholder 3"/>
          <p:cNvSpPr>
            <a:spLocks noGrp="1"/>
          </p:cNvSpPr>
          <p:nvPr>
            <p:ph type="sldNum" sz="quarter" idx="5"/>
          </p:nvPr>
        </p:nvSpPr>
        <p:spPr/>
        <p:txBody>
          <a:bodyPr/>
          <a:lstStyle/>
          <a:p>
            <a:fld id="{08C96661-AAFE-4F90-AE2F-C8187E22A45E}" type="slidenum">
              <a:rPr lang="en-US" smtClean="0"/>
              <a:t>4</a:t>
            </a:fld>
            <a:endParaRPr lang="en-US"/>
          </a:p>
        </p:txBody>
      </p:sp>
    </p:spTree>
    <p:extLst>
      <p:ext uri="{BB962C8B-B14F-4D97-AF65-F5344CB8AC3E}">
        <p14:creationId xmlns:p14="http://schemas.microsoft.com/office/powerpoint/2010/main" val="3134738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As in the past, polymorphism provides the solution. However, this time we begin with a pure virtual or abstract function in the superclass Employee.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SalariedEmployee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is quite straightforward, just returning the employee’s salary divided by 24.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circumvents its inability to directly access the private salary member in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SalariedEmployee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class by calling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SalaredEmployee’s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public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calc_pay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to calculate the salary portion of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SalesEmployee’s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pay and then adding the commission to the returned value.</a:t>
            </a:r>
          </a:p>
          <a:p>
            <a:endParaRPr lang="en-US" dirty="0"/>
          </a:p>
        </p:txBody>
      </p:sp>
      <p:sp>
        <p:nvSpPr>
          <p:cNvPr id="4" name="Slide Number Placeholder 3"/>
          <p:cNvSpPr>
            <a:spLocks noGrp="1"/>
          </p:cNvSpPr>
          <p:nvPr>
            <p:ph type="sldNum" sz="quarter" idx="5"/>
          </p:nvPr>
        </p:nvSpPr>
        <p:spPr/>
        <p:txBody>
          <a:bodyPr/>
          <a:lstStyle/>
          <a:p>
            <a:fld id="{08C96661-AAFE-4F90-AE2F-C8187E22A45E}" type="slidenum">
              <a:rPr lang="en-US" smtClean="0"/>
              <a:t>5</a:t>
            </a:fld>
            <a:endParaRPr lang="en-US"/>
          </a:p>
        </p:txBody>
      </p:sp>
    </p:spTree>
    <p:extLst>
      <p:ext uri="{BB962C8B-B14F-4D97-AF65-F5344CB8AC3E}">
        <p14:creationId xmlns:p14="http://schemas.microsoft.com/office/powerpoint/2010/main" val="11111694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Summarizing some of the key concepts surrounding abstract classes:</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Abstract classes cannot be instantiated, but they can still</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be a superclass with subclasses, which allows it to</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be a datatype, </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which is often useful with the upcast operations needed by polymorphism</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Abstract classes can have concrete features, both member variables and member functions, that can be inherited by its subclasses</a:t>
            </a:r>
          </a:p>
          <a:p>
            <a:endParaRPr lang="en-US" dirty="0"/>
          </a:p>
        </p:txBody>
      </p:sp>
      <p:sp>
        <p:nvSpPr>
          <p:cNvPr id="4" name="Slide Number Placeholder 3"/>
          <p:cNvSpPr>
            <a:spLocks noGrp="1"/>
          </p:cNvSpPr>
          <p:nvPr>
            <p:ph type="sldNum" sz="quarter" idx="5"/>
          </p:nvPr>
        </p:nvSpPr>
        <p:spPr/>
        <p:txBody>
          <a:bodyPr/>
          <a:lstStyle/>
          <a:p>
            <a:fld id="{08C96661-AAFE-4F90-AE2F-C8187E22A45E}" type="slidenum">
              <a:rPr lang="en-US" smtClean="0"/>
              <a:t>6</a:t>
            </a:fld>
            <a:endParaRPr lang="en-US"/>
          </a:p>
        </p:txBody>
      </p:sp>
    </p:spTree>
    <p:extLst>
      <p:ext uri="{BB962C8B-B14F-4D97-AF65-F5344CB8AC3E}">
        <p14:creationId xmlns:p14="http://schemas.microsoft.com/office/powerpoint/2010/main" val="2359112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5/18/2022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5/18/2022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5/18/2022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5/18/2022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Pure Virtual Functions and Abstract Classes</a:t>
            </a:r>
          </a:p>
        </p:txBody>
      </p:sp>
      <p:sp>
        <p:nvSpPr>
          <p:cNvPr id="3" name="Subtitle 2"/>
          <p:cNvSpPr>
            <a:spLocks noGrp="1"/>
          </p:cNvSpPr>
          <p:nvPr>
            <p:ph type="subTitle" idx="1"/>
          </p:nvPr>
        </p:nvSpPr>
        <p:spPr/>
        <p:txBody>
          <a:bodyPr/>
          <a:lstStyle/>
          <a:p>
            <a:r>
              <a:rPr lang="en-US" dirty="0"/>
              <a:t>And their connection to polymorphism</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Polymorphism and Algorithms</a:t>
            </a:r>
          </a:p>
        </p:txBody>
      </p:sp>
      <p:pic>
        <p:nvPicPr>
          <p:cNvPr id="3" name="Picture 2"/>
          <p:cNvPicPr>
            <a:picLocks noChangeAspect="1"/>
          </p:cNvPicPr>
          <p:nvPr/>
        </p:nvPicPr>
        <p:blipFill>
          <a:blip r:embed="rId3"/>
          <a:stretch>
            <a:fillRect/>
          </a:stretch>
        </p:blipFill>
        <p:spPr>
          <a:xfrm>
            <a:off x="3353401" y="2536936"/>
            <a:ext cx="5487325" cy="3390898"/>
          </a:xfrm>
          <a:prstGeom prst="rect">
            <a:avLst/>
          </a:prstGeom>
        </p:spPr>
      </p:pic>
    </p:spTree>
    <p:extLst>
      <p:ext uri="{BB962C8B-B14F-4D97-AF65-F5344CB8AC3E}">
        <p14:creationId xmlns:p14="http://schemas.microsoft.com/office/powerpoint/2010/main" val="741267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CABDD-AEE1-44AF-816E-F96E33CDEA17}"/>
              </a:ext>
            </a:extLst>
          </p:cNvPr>
          <p:cNvSpPr>
            <a:spLocks noGrp="1"/>
          </p:cNvSpPr>
          <p:nvPr>
            <p:ph type="title"/>
          </p:nvPr>
        </p:nvSpPr>
        <p:spPr/>
        <p:txBody>
          <a:bodyPr/>
          <a:lstStyle/>
          <a:p>
            <a:r>
              <a:rPr lang="en-US" dirty="0"/>
              <a:t>pure virtual functions</a:t>
            </a:r>
            <a:br>
              <a:rPr lang="en-US" dirty="0"/>
            </a:br>
            <a:r>
              <a:rPr lang="en-US" dirty="0"/>
              <a:t>makes a class Abstract</a:t>
            </a:r>
          </a:p>
        </p:txBody>
      </p:sp>
      <p:pic>
        <p:nvPicPr>
          <p:cNvPr id="11" name="Content Placeholder 10">
            <a:extLst>
              <a:ext uri="{FF2B5EF4-FFF2-40B4-BE49-F238E27FC236}">
                <a16:creationId xmlns:a16="http://schemas.microsoft.com/office/drawing/2014/main" id="{9F4E1498-959E-4500-9E12-8427D8654A3D}"/>
              </a:ext>
            </a:extLst>
          </p:cNvPr>
          <p:cNvPicPr>
            <a:picLocks noGrp="1" noChangeAspect="1"/>
          </p:cNvPicPr>
          <p:nvPr>
            <p:ph sz="half" idx="2"/>
          </p:nvPr>
        </p:nvPicPr>
        <p:blipFill>
          <a:blip r:embed="rId3"/>
          <a:stretch>
            <a:fillRect/>
          </a:stretch>
        </p:blipFill>
        <p:spPr>
          <a:xfrm>
            <a:off x="6338888" y="2857405"/>
            <a:ext cx="4270375" cy="2664014"/>
          </a:xfrm>
          <a:prstGeom prst="rect">
            <a:avLst/>
          </a:prstGeom>
        </p:spPr>
      </p:pic>
      <p:sp>
        <p:nvSpPr>
          <p:cNvPr id="10" name="Content Placeholder 9">
            <a:extLst>
              <a:ext uri="{FF2B5EF4-FFF2-40B4-BE49-F238E27FC236}">
                <a16:creationId xmlns:a16="http://schemas.microsoft.com/office/drawing/2014/main" id="{BD27DA28-C5F0-4B4A-AEBE-A99D2F381D67}"/>
              </a:ext>
            </a:extLst>
          </p:cNvPr>
          <p:cNvSpPr>
            <a:spLocks noGrp="1"/>
          </p:cNvSpPr>
          <p:nvPr>
            <p:ph sz="half" idx="1"/>
          </p:nvPr>
        </p:nvSpPr>
        <p:spPr/>
        <p:txBody>
          <a:bodyPr/>
          <a:lstStyle/>
          <a:p>
            <a:r>
              <a:rPr lang="en-US" dirty="0"/>
              <a:t>Pure virtual functions</a:t>
            </a:r>
          </a:p>
          <a:p>
            <a:pPr lvl="1"/>
            <a:r>
              <a:rPr lang="en-US" dirty="0"/>
              <a:t>Don’t have a body (prototype = 0)</a:t>
            </a:r>
          </a:p>
          <a:p>
            <a:pPr lvl="1"/>
            <a:r>
              <a:rPr lang="en-US" u="sng" dirty="0"/>
              <a:t>Must</a:t>
            </a:r>
            <a:r>
              <a:rPr lang="en-US" dirty="0"/>
              <a:t> be overridden in all subclasses</a:t>
            </a:r>
          </a:p>
          <a:p>
            <a:r>
              <a:rPr lang="en-US" dirty="0"/>
              <a:t>pure virtual functions makes a class abstract</a:t>
            </a:r>
          </a:p>
          <a:p>
            <a:r>
              <a:rPr lang="en-US" dirty="0"/>
              <a:t>Abstract classes cannot be instantiated</a:t>
            </a:r>
          </a:p>
          <a:p>
            <a:r>
              <a:rPr lang="en-US" dirty="0"/>
              <a:t>Abstract classes and functions are denoted with italic characters in the UML</a:t>
            </a:r>
          </a:p>
        </p:txBody>
      </p:sp>
    </p:spTree>
    <p:extLst>
      <p:ext uri="{BB962C8B-B14F-4D97-AF65-F5344CB8AC3E}">
        <p14:creationId xmlns:p14="http://schemas.microsoft.com/office/powerpoint/2010/main" val="58983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675F9-4220-499C-948F-F3DF36BEE3CD}"/>
              </a:ext>
            </a:extLst>
          </p:cNvPr>
          <p:cNvSpPr>
            <a:spLocks noGrp="1"/>
          </p:cNvSpPr>
          <p:nvPr>
            <p:ph type="title"/>
          </p:nvPr>
        </p:nvSpPr>
        <p:spPr/>
        <p:txBody>
          <a:bodyPr/>
          <a:lstStyle/>
          <a:p>
            <a:r>
              <a:rPr lang="en-US" dirty="0"/>
              <a:t>Polymorphism and Abstraction</a:t>
            </a:r>
          </a:p>
        </p:txBody>
      </p:sp>
      <p:sp>
        <p:nvSpPr>
          <p:cNvPr id="3" name="Content Placeholder 2">
            <a:extLst>
              <a:ext uri="{FF2B5EF4-FFF2-40B4-BE49-F238E27FC236}">
                <a16:creationId xmlns:a16="http://schemas.microsoft.com/office/drawing/2014/main" id="{53EB1C28-BD27-4D64-A81A-4EC235302A6F}"/>
              </a:ext>
            </a:extLst>
          </p:cNvPr>
          <p:cNvSpPr>
            <a:spLocks noGrp="1"/>
          </p:cNvSpPr>
          <p:nvPr>
            <p:ph sz="half" idx="1"/>
          </p:nvPr>
        </p:nvSpPr>
        <p:spPr>
          <a:xfrm>
            <a:off x="1581912" y="2638043"/>
            <a:ext cx="4271771" cy="3273230"/>
          </a:xfrm>
        </p:spPr>
        <p:txBody>
          <a:bodyPr>
            <a:normAutofit/>
          </a:bodyPr>
          <a:lstStyle/>
          <a:p>
            <a:r>
              <a:rPr lang="en-US" dirty="0"/>
              <a:t>Polymorphism does not require pure virtual functions or abstract classes, but they are often used together to create general programming solutions.</a:t>
            </a:r>
          </a:p>
          <a:p>
            <a:r>
              <a:rPr lang="en-US" dirty="0"/>
              <a:t>Calculating pay</a:t>
            </a:r>
          </a:p>
          <a:p>
            <a:pPr lvl="1"/>
            <a:r>
              <a:rPr lang="en-US" sz="1800" dirty="0"/>
              <a:t>salaried: salary / 24</a:t>
            </a:r>
          </a:p>
          <a:p>
            <a:pPr lvl="1"/>
            <a:r>
              <a:rPr lang="en-US" sz="1800" dirty="0"/>
              <a:t>sales: salary / 24 + commission</a:t>
            </a:r>
          </a:p>
          <a:p>
            <a:r>
              <a:rPr lang="en-US" dirty="0">
                <a:latin typeface="Courier New" panose="02070309020205020404" pitchFamily="49" charset="0"/>
                <a:cs typeface="Courier New" panose="02070309020205020404" pitchFamily="49" charset="0"/>
              </a:rPr>
              <a:t>Employee e = new __Employee;</a:t>
            </a:r>
          </a:p>
          <a:p>
            <a:r>
              <a:rPr lang="en-US" dirty="0">
                <a:latin typeface="Courier New" panose="02070309020205020404" pitchFamily="49" charset="0"/>
                <a:cs typeface="Courier New" panose="02070309020205020404" pitchFamily="49" charset="0"/>
              </a:rPr>
              <a:t>e-&gt;calc_pay();</a:t>
            </a:r>
          </a:p>
        </p:txBody>
      </p:sp>
      <p:pic>
        <p:nvPicPr>
          <p:cNvPr id="5" name="Content Placeholder 4">
            <a:extLst>
              <a:ext uri="{FF2B5EF4-FFF2-40B4-BE49-F238E27FC236}">
                <a16:creationId xmlns:a16="http://schemas.microsoft.com/office/drawing/2014/main" id="{1A2C9538-3827-4198-B9F2-8C0E0766FB6D}"/>
              </a:ext>
            </a:extLst>
          </p:cNvPr>
          <p:cNvPicPr>
            <a:picLocks noGrp="1" noChangeAspect="1"/>
          </p:cNvPicPr>
          <p:nvPr>
            <p:ph sz="half" idx="2"/>
          </p:nvPr>
        </p:nvPicPr>
        <p:blipFill>
          <a:blip r:embed="rId3"/>
          <a:stretch>
            <a:fillRect/>
          </a:stretch>
        </p:blipFill>
        <p:spPr>
          <a:xfrm>
            <a:off x="7714161" y="2638425"/>
            <a:ext cx="1519828" cy="3101975"/>
          </a:xfrm>
          <a:prstGeom prst="rect">
            <a:avLst/>
          </a:prstGeom>
        </p:spPr>
      </p:pic>
    </p:spTree>
    <p:extLst>
      <p:ext uri="{BB962C8B-B14F-4D97-AF65-F5344CB8AC3E}">
        <p14:creationId xmlns:p14="http://schemas.microsoft.com/office/powerpoint/2010/main" val="784147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92112-1CC0-4CC1-991E-9305DFA614D7}"/>
              </a:ext>
            </a:extLst>
          </p:cNvPr>
          <p:cNvSpPr>
            <a:spLocks noGrp="1"/>
          </p:cNvSpPr>
          <p:nvPr>
            <p:ph type="title"/>
          </p:nvPr>
        </p:nvSpPr>
        <p:spPr/>
        <p:txBody>
          <a:bodyPr/>
          <a:lstStyle/>
          <a:p>
            <a:r>
              <a:rPr lang="en-US" dirty="0"/>
              <a:t>Chaining Function calls</a:t>
            </a:r>
          </a:p>
        </p:txBody>
      </p:sp>
      <p:sp>
        <p:nvSpPr>
          <p:cNvPr id="4" name="Content Placeholder 3">
            <a:extLst>
              <a:ext uri="{FF2B5EF4-FFF2-40B4-BE49-F238E27FC236}">
                <a16:creationId xmlns:a16="http://schemas.microsoft.com/office/drawing/2014/main" id="{9C78A800-5FD0-4C1E-A8D8-17F30012D22B}"/>
              </a:ext>
            </a:extLst>
          </p:cNvPr>
          <p:cNvSpPr>
            <a:spLocks noGrp="1"/>
          </p:cNvSpPr>
          <p:nvPr>
            <p:ph sz="half" idx="1"/>
          </p:nvPr>
        </p:nvSpPr>
        <p:spPr>
          <a:xfrm>
            <a:off x="1581912" y="2638044"/>
            <a:ext cx="4271771" cy="3101982"/>
          </a:xfrm>
        </p:spPr>
        <p:txBody>
          <a:bodyPr/>
          <a:lstStyle/>
          <a:p>
            <a:r>
              <a:rPr lang="en-US" dirty="0"/>
              <a:t>Employee</a:t>
            </a:r>
          </a:p>
          <a:p>
            <a:r>
              <a:rPr lang="en-US" dirty="0"/>
              <a:t>SalariedEmployee</a:t>
            </a:r>
          </a:p>
          <a:p>
            <a:endParaRPr lang="en-US" dirty="0"/>
          </a:p>
          <a:p>
            <a:endParaRPr lang="en-US" dirty="0"/>
          </a:p>
          <a:p>
            <a:r>
              <a:rPr lang="en-US" dirty="0"/>
              <a:t>SalesEmployee</a:t>
            </a:r>
          </a:p>
        </p:txBody>
      </p:sp>
      <p:sp>
        <p:nvSpPr>
          <p:cNvPr id="3" name="TextBox 2">
            <a:extLst>
              <a:ext uri="{FF2B5EF4-FFF2-40B4-BE49-F238E27FC236}">
                <a16:creationId xmlns:a16="http://schemas.microsoft.com/office/drawing/2014/main" id="{D80EAE5E-D38D-40D7-A3EC-9986E3564B53}"/>
              </a:ext>
            </a:extLst>
          </p:cNvPr>
          <p:cNvSpPr txBox="1"/>
          <p:nvPr/>
        </p:nvSpPr>
        <p:spPr>
          <a:xfrm>
            <a:off x="3971628" y="2604653"/>
            <a:ext cx="6705608" cy="2800767"/>
          </a:xfrm>
          <a:prstGeom prst="rect">
            <a:avLst/>
          </a:prstGeom>
          <a:noFill/>
        </p:spPr>
        <p:txBody>
          <a:bodyPr wrap="square" rtlCol="0">
            <a:spAutoFit/>
          </a:bodyPr>
          <a:lstStyle/>
          <a:p>
            <a:r>
              <a:rPr lang="en-US" sz="1600" dirty="0">
                <a:latin typeface="Courier New" panose="02070309020205020404" pitchFamily="49" charset="0"/>
                <a:cs typeface="Courier New" panose="02070309020205020404" pitchFamily="49" charset="0"/>
              </a:rPr>
              <a:t>virtual double calc_pay() = 0;</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double calc_pay()</a:t>
            </a:r>
          </a:p>
          <a:p>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return salary / 24;</a:t>
            </a:r>
          </a:p>
          <a:p>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double calc_pay()</a:t>
            </a:r>
          </a:p>
          <a:p>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return SalariedEmployee::calc_pay() + commission;</a:t>
            </a:r>
          </a:p>
          <a:p>
            <a:r>
              <a:rPr lang="en-US" sz="16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316540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F4C63-A2A8-4E2D-B51B-FCFA0680049A}"/>
              </a:ext>
            </a:extLst>
          </p:cNvPr>
          <p:cNvSpPr>
            <a:spLocks noGrp="1"/>
          </p:cNvSpPr>
          <p:nvPr>
            <p:ph type="title"/>
          </p:nvPr>
        </p:nvSpPr>
        <p:spPr/>
        <p:txBody>
          <a:bodyPr/>
          <a:lstStyle/>
          <a:p>
            <a:r>
              <a:rPr lang="en-US" dirty="0"/>
              <a:t>Abstract Classes can</a:t>
            </a:r>
          </a:p>
        </p:txBody>
      </p:sp>
      <p:sp>
        <p:nvSpPr>
          <p:cNvPr id="3" name="Content Placeholder 2">
            <a:extLst>
              <a:ext uri="{FF2B5EF4-FFF2-40B4-BE49-F238E27FC236}">
                <a16:creationId xmlns:a16="http://schemas.microsoft.com/office/drawing/2014/main" id="{E9516429-D944-4D16-8812-BCF2060A0783}"/>
              </a:ext>
            </a:extLst>
          </p:cNvPr>
          <p:cNvSpPr>
            <a:spLocks noGrp="1"/>
          </p:cNvSpPr>
          <p:nvPr>
            <p:ph idx="1"/>
          </p:nvPr>
        </p:nvSpPr>
        <p:spPr>
          <a:xfrm>
            <a:off x="2231136" y="2638044"/>
            <a:ext cx="7836500" cy="3101983"/>
          </a:xfrm>
        </p:spPr>
        <p:txBody>
          <a:bodyPr/>
          <a:lstStyle/>
          <a:p>
            <a:r>
              <a:rPr lang="en-US" dirty="0"/>
              <a:t>not be instantiated</a:t>
            </a:r>
          </a:p>
          <a:p>
            <a:r>
              <a:rPr lang="en-US" dirty="0"/>
              <a:t>be a superclass (i.e., a parent or base class)</a:t>
            </a:r>
          </a:p>
          <a:p>
            <a:r>
              <a:rPr lang="en-US" dirty="0"/>
              <a:t>be used as a datatype (</a:t>
            </a:r>
            <a:r>
              <a:rPr lang="en-US" dirty="0">
                <a:latin typeface="Courier New" panose="02070309020205020404" pitchFamily="49" charset="0"/>
                <a:cs typeface="Courier New" panose="02070309020205020404" pitchFamily="49" charset="0"/>
              </a:rPr>
              <a:t>Employee* e;</a:t>
            </a:r>
            <a:r>
              <a:rPr lang="en-US" dirty="0"/>
              <a:t>)</a:t>
            </a:r>
          </a:p>
          <a:p>
            <a:r>
              <a:rPr lang="en-US" dirty="0"/>
              <a:t>participate in (i.e., be the target of) an upcast (</a:t>
            </a:r>
            <a:r>
              <a:rPr lang="en-US" dirty="0">
                <a:latin typeface="Courier New" panose="02070309020205020404" pitchFamily="49" charset="0"/>
                <a:cs typeface="Courier New" panose="02070309020205020404" pitchFamily="49" charset="0"/>
              </a:rPr>
              <a:t>e = new SalesEmployee;</a:t>
            </a:r>
            <a:r>
              <a:rPr lang="en-US" dirty="0"/>
              <a:t>)</a:t>
            </a:r>
          </a:p>
          <a:p>
            <a:r>
              <a:rPr lang="en-US" dirty="0"/>
              <a:t>participate in polymorphism</a:t>
            </a:r>
          </a:p>
          <a:p>
            <a:r>
              <a:rPr lang="en-US" dirty="0"/>
              <a:t>have concrete features (both variables and functions) that can be inherited by subclasses</a:t>
            </a:r>
          </a:p>
        </p:txBody>
      </p:sp>
    </p:spTree>
    <p:extLst>
      <p:ext uri="{BB962C8B-B14F-4D97-AF65-F5344CB8AC3E}">
        <p14:creationId xmlns:p14="http://schemas.microsoft.com/office/powerpoint/2010/main" val="210790924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157</TotalTime>
  <Words>979</Words>
  <Application>Microsoft Office PowerPoint</Application>
  <PresentationFormat>Widescreen</PresentationFormat>
  <Paragraphs>63</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Courier New</vt:lpstr>
      <vt:lpstr>Gill Sans MT</vt:lpstr>
      <vt:lpstr>Symbol</vt:lpstr>
      <vt:lpstr>Parcel</vt:lpstr>
      <vt:lpstr>Pure Virtual Functions and Abstract Classes</vt:lpstr>
      <vt:lpstr>Polymorphism and Algorithms</vt:lpstr>
      <vt:lpstr>pure virtual functions makes a class Abstract</vt:lpstr>
      <vt:lpstr>Polymorphism and Abstraction</vt:lpstr>
      <vt:lpstr>Chaining Function calls</vt:lpstr>
      <vt:lpstr>Abstract Classes can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15</cp:revision>
  <dcterms:created xsi:type="dcterms:W3CDTF">2016-07-13T22:03:45Z</dcterms:created>
  <dcterms:modified xsi:type="dcterms:W3CDTF">2022-05-18T13:48:00Z</dcterms:modified>
</cp:coreProperties>
</file>