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heme/theme2.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2.xml" ContentType="application/vnd.openxmlformats-officedocument.presentationml.notesSlide+xml"/>
  <Override PartName="/ppt/tags/tag24.xml" ContentType="application/vnd.openxmlformats-officedocument.presentationml.tags+xml"/>
  <Override PartName="/ppt/notesSlides/notesSlide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4.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0" r:id="rId4"/>
    <p:sldId id="261" r:id="rId5"/>
    <p:sldId id="262" r:id="rId6"/>
    <p:sldId id="264"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4EAC3-49DB-47E4-8329-CFCDF0CE9C24}" type="datetimeFigureOut">
              <a:rPr lang="en-US" smtClean="0"/>
              <a:t>5/23/2022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085BB-3859-43D6-9EBA-84720EE0FDA3}" type="slidenum">
              <a:rPr lang="en-US" smtClean="0"/>
              <a:t>‹#›</a:t>
            </a:fld>
            <a:endParaRPr lang="en-US"/>
          </a:p>
        </p:txBody>
      </p:sp>
    </p:spTree>
    <p:extLst>
      <p:ext uri="{BB962C8B-B14F-4D97-AF65-F5344CB8AC3E}">
        <p14:creationId xmlns:p14="http://schemas.microsoft.com/office/powerpoint/2010/main" val="341318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Viewing polymorphism as function binding or connecting a function call in a program to the instructions compiled from the function’s body, is the easiest way to understand it. For non-polymorphic functions, the compiler component and the linker can complete the binding at compile time. But the compiler system can’t complete polymorphic function binding at compile time. So, the program binds the function call to the correct function at run time when it calls the function. This section explores how C++ implements and calls polymorphic functions.</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1</a:t>
            </a:fld>
            <a:endParaRPr lang="en-US"/>
          </a:p>
        </p:txBody>
      </p:sp>
    </p:spTree>
    <p:extLst>
      <p:ext uri="{BB962C8B-B14F-4D97-AF65-F5344CB8AC3E}">
        <p14:creationId xmlns:p14="http://schemas.microsoft.com/office/powerpoint/2010/main" val="3108158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Before exploring polymorphic functions, let’s review how a program runs non-polymorphic functions. Modern computers have a hardware register called the program counter, which stores the next instruction that the computer will execute. Whenever a computer reads an instruction, it automatically advances the value in the program counter to the next instruction. When a program processes a function call, the computer performs five specific operations: First, it saves the current address in the program counter as the return address; second, it passes the arguments in the function call to the parameters in the function header; third, it jumps to the function by storing the function’s address in the program counter; fourth, it executes the function’s instructions; and last, it returns to the address following the function call by storing the return address in the program counter. Amazingly, the compiler can generate the instructions to do all this at compile time.</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2</a:t>
            </a:fld>
            <a:endParaRPr lang="en-US"/>
          </a:p>
        </p:txBody>
      </p:sp>
    </p:spTree>
    <p:extLst>
      <p:ext uri="{BB962C8B-B14F-4D97-AF65-F5344CB8AC3E}">
        <p14:creationId xmlns:p14="http://schemas.microsoft.com/office/powerpoint/2010/main" val="333417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programs instantiate objects from classes with a superclass, they also instantiate objects from the superclass. In this example, the program instantiates an object from class D, creating objects from classes C through A. Each superclass object is nested inside the subclass object. So, the object created from class D consists of successively nested objects. Although the superclass objects are nested inside subclass objects, they are nevertheless objects, and the program must initialize or construct them.</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3</a:t>
            </a:fld>
            <a:endParaRPr lang="en-US"/>
          </a:p>
        </p:txBody>
      </p:sp>
    </p:spTree>
    <p:extLst>
      <p:ext uri="{BB962C8B-B14F-4D97-AF65-F5344CB8AC3E}">
        <p14:creationId xmlns:p14="http://schemas.microsoft.com/office/powerpoint/2010/main" val="2099616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Constructor functions are responsible for initializing or constructing new objects. When a subclass constructor runs, its first operation calls its superclass constructor. The instructions in the constructor’s body run only after the superclass constructor returns. The constructor calls climb to the top of the inheritance hierarchy. Once the calls reach the top, the constructor bodies execute down to the constructor of the instantiated class.</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4</a:t>
            </a:fld>
            <a:endParaRPr lang="en-US"/>
          </a:p>
        </p:txBody>
      </p:sp>
    </p:spTree>
    <p:extLst>
      <p:ext uri="{BB962C8B-B14F-4D97-AF65-F5344CB8AC3E}">
        <p14:creationId xmlns:p14="http://schemas.microsoft.com/office/powerpoint/2010/main" val="1498699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better help us understand how C++ implements polymorphism, let’s expand on the Shape example. The UML class diagram clearly shows inheritance and function overriding. Unfortunately, the UML doesn’t have a notation to convey that the draw and erase functions are “virtual.” Nevertheless, we’ll assume they are virtual to further the example. With that assumption, the Shape classes provide three of the five features needed for polymorphism.</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5</a:t>
            </a:fld>
            <a:endParaRPr lang="en-US"/>
          </a:p>
        </p:txBody>
      </p:sp>
    </p:spTree>
    <p:extLst>
      <p:ext uri="{BB962C8B-B14F-4D97-AF65-F5344CB8AC3E}">
        <p14:creationId xmlns:p14="http://schemas.microsoft.com/office/powerpoint/2010/main" val="2634290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client code, code that uses the Shape classes, provides the last two features necessary for polymorphism: a pointer variable and an up-cast. We know from previous discussions that the draw function called is the one belonging to the Circle class. So, how does the program select the Circle draw function and not the Shape or Rectangle draw function?</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6</a:t>
            </a:fld>
            <a:endParaRPr lang="en-US"/>
          </a:p>
        </p:txBody>
      </p:sp>
    </p:spTree>
    <p:extLst>
      <p:ext uri="{BB962C8B-B14F-4D97-AF65-F5344CB8AC3E}">
        <p14:creationId xmlns:p14="http://schemas.microsoft.com/office/powerpoint/2010/main" val="4263367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compiler creates a virtual table for every class that has virtual functions. The virtual table is a list of function pointers, one for each virtual function in the 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compiler adds a virtual pointer to every object instantiated from a class with virtual functions. Each constructor saves the address of its class’s virtual table in the object’s virtual pointer. When the program instantiates a Circle object, the Circle constructor calls the Shape constructor, which stores the address of the Shape’s virtual table in the object’s virtual pointer. Then the Circle constructor runs and stores the address of the Circle’s table in the virtual pointer. For taller hierarchies, the constructors run from top to bottom but the last one that runs stores the final address in the object’s virtual 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following operations occur when all five polymorphism requirements are satisfied, and the program calls a polymorphic function:</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program retrieves the address in the virtual pointer,</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follows the pointer to the class’s virtual table,</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searches the virtual table for a function with the correct name, and</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uses the stored address to run the function.</a:t>
            </a:r>
          </a:p>
          <a:p>
            <a:endParaRPr lang="en-US" dirty="0"/>
          </a:p>
        </p:txBody>
      </p:sp>
      <p:sp>
        <p:nvSpPr>
          <p:cNvPr id="4" name="Slide Number Placeholder 3"/>
          <p:cNvSpPr>
            <a:spLocks noGrp="1"/>
          </p:cNvSpPr>
          <p:nvPr>
            <p:ph type="sldNum" sz="quarter" idx="5"/>
          </p:nvPr>
        </p:nvSpPr>
        <p:spPr/>
        <p:txBody>
          <a:bodyPr/>
          <a:lstStyle/>
          <a:p>
            <a:fld id="{FD8085BB-3859-43D6-9EBA-84720EE0FDA3}" type="slidenum">
              <a:rPr lang="en-US" smtClean="0"/>
              <a:t>7</a:t>
            </a:fld>
            <a:endParaRPr lang="en-US"/>
          </a:p>
        </p:txBody>
      </p:sp>
    </p:spTree>
    <p:extLst>
      <p:ext uri="{BB962C8B-B14F-4D97-AF65-F5344CB8AC3E}">
        <p14:creationId xmlns:p14="http://schemas.microsoft.com/office/powerpoint/2010/main" val="41232969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5/23/2022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5/23/2022</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5/23/2022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5/23/2022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5/23/2022</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image" Target="../media/image1.emf"/><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2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24.xml"/><Relationship Id="rId5" Type="http://schemas.openxmlformats.org/officeDocument/2006/relationships/image" Target="../media/image3.emf"/><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4.emf"/><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image" Target="../media/image5.emf"/><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notesSlide" Target="../notesSlides/notesSlide5.xml"/><Relationship Id="rId5" Type="http://schemas.openxmlformats.org/officeDocument/2006/relationships/slideLayout" Target="../slideLayouts/slideLayout4.xml"/><Relationship Id="rId4" Type="http://schemas.openxmlformats.org/officeDocument/2006/relationships/tags" Target="../tags/tag30.xml"/></Relationships>
</file>

<file path=ppt/slides/_rels/slide6.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6.emf"/><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notesSlide" Target="../notesSlides/notesSlide7.xml"/><Relationship Id="rId5" Type="http://schemas.openxmlformats.org/officeDocument/2006/relationships/slideLayout" Target="../slideLayouts/slideLayout4.xml"/><Relationship Id="rId4"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Implementing Polymorphism</a:t>
            </a:r>
          </a:p>
        </p:txBody>
      </p:sp>
      <p:sp>
        <p:nvSpPr>
          <p:cNvPr id="3" name="Subtitle 2"/>
          <p:cNvSpPr>
            <a:spLocks noGrp="1"/>
          </p:cNvSpPr>
          <p:nvPr>
            <p:ph type="subTitle" idx="1"/>
            <p:custDataLst>
              <p:tags r:id="rId2"/>
            </p:custDataLst>
          </p:nvPr>
        </p:nvSpPr>
        <p:spPr>
          <a:xfrm>
            <a:off x="2695194" y="4352544"/>
            <a:ext cx="6801612" cy="1239894"/>
          </a:xfrm>
        </p:spPr>
        <p:txBody>
          <a:bodyPr>
            <a:normAutofit/>
          </a:bodyPr>
          <a:lstStyle/>
          <a:p>
            <a:r>
              <a:rPr lang="en-US" dirty="0"/>
              <a:t>Dynamic, Runtime, or Late Binding</a:t>
            </a:r>
          </a:p>
          <a:p>
            <a:r>
              <a:rPr lang="en-US" dirty="0"/>
              <a:t>Dynamic Dispatch</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4281F-3BE9-3633-59C6-12D902F8C5B7}"/>
              </a:ext>
            </a:extLst>
          </p:cNvPr>
          <p:cNvSpPr>
            <a:spLocks noGrp="1"/>
          </p:cNvSpPr>
          <p:nvPr>
            <p:ph type="title"/>
            <p:custDataLst>
              <p:tags r:id="rId1"/>
            </p:custDataLst>
          </p:nvPr>
        </p:nvSpPr>
        <p:spPr bwMode="black">
          <a:xfrm>
            <a:off x="804672" y="964692"/>
            <a:ext cx="447680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400" dirty="0"/>
              <a:t>non-polymorphic Function calls</a:t>
            </a:r>
          </a:p>
        </p:txBody>
      </p:sp>
      <p:sp>
        <p:nvSpPr>
          <p:cNvPr id="4" name="Content Placeholder 3">
            <a:extLst>
              <a:ext uri="{FF2B5EF4-FFF2-40B4-BE49-F238E27FC236}">
                <a16:creationId xmlns:a16="http://schemas.microsoft.com/office/drawing/2014/main" id="{1067266F-6157-2A58-9361-9FC5A0A4BF41}"/>
              </a:ext>
            </a:extLst>
          </p:cNvPr>
          <p:cNvSpPr>
            <a:spLocks noGrp="1"/>
          </p:cNvSpPr>
          <p:nvPr>
            <p:ph sz="half" idx="2"/>
            <p:custDataLst>
              <p:tags r:id="rId2"/>
            </p:custDataLst>
          </p:nvPr>
        </p:nvSpPr>
        <p:spPr>
          <a:xfrm>
            <a:off x="803244" y="2638044"/>
            <a:ext cx="4492932" cy="3263206"/>
          </a:xfrm>
        </p:spPr>
        <p:txBody>
          <a:bodyPr vert="horz" lIns="91440" tIns="45720" rIns="91440" bIns="45720" rtlCol="0">
            <a:normAutofit/>
          </a:bodyPr>
          <a:lstStyle/>
          <a:p>
            <a:pPr marL="342900" indent="-342900">
              <a:buFont typeface="+mj-lt"/>
              <a:buAutoNum type="arabicPeriod"/>
            </a:pPr>
            <a:r>
              <a:rPr lang="en-US" dirty="0"/>
              <a:t>Saves the return address</a:t>
            </a:r>
          </a:p>
          <a:p>
            <a:pPr lvl="1"/>
            <a:r>
              <a:rPr lang="en-US" dirty="0"/>
              <a:t>the program counter</a:t>
            </a:r>
          </a:p>
          <a:p>
            <a:pPr marL="342900" indent="-342900">
              <a:buFont typeface="+mj-lt"/>
              <a:buAutoNum type="arabicPeriod"/>
            </a:pPr>
            <a:r>
              <a:rPr lang="en-US" dirty="0"/>
              <a:t>Passes arguments to parameters</a:t>
            </a:r>
          </a:p>
          <a:p>
            <a:pPr marL="342900" indent="-342900">
              <a:buFont typeface="+mj-lt"/>
              <a:buAutoNum type="arabicPeriod"/>
            </a:pPr>
            <a:r>
              <a:rPr lang="en-US" dirty="0"/>
              <a:t>Jumps to the function’s entry point</a:t>
            </a:r>
          </a:p>
          <a:p>
            <a:pPr lvl="1"/>
            <a:r>
              <a:rPr lang="en-US" dirty="0"/>
              <a:t>sets the program counter</a:t>
            </a:r>
          </a:p>
          <a:p>
            <a:pPr marL="342900" indent="-342900">
              <a:buFont typeface="+mj-lt"/>
              <a:buAutoNum type="arabicPeriod"/>
            </a:pPr>
            <a:r>
              <a:rPr lang="en-US" dirty="0"/>
              <a:t>Executes the function’s instructions</a:t>
            </a:r>
          </a:p>
          <a:p>
            <a:pPr marL="342900" indent="-342900">
              <a:buFont typeface="+mj-lt"/>
              <a:buAutoNum type="arabicPeriod"/>
            </a:pPr>
            <a:r>
              <a:rPr lang="en-US" dirty="0"/>
              <a:t>Returns to the address following the call</a:t>
            </a:r>
          </a:p>
          <a:p>
            <a:pPr lvl="1"/>
            <a:r>
              <a:rPr lang="en-US" dirty="0"/>
              <a:t>sets the program counter</a:t>
            </a:r>
          </a:p>
        </p:txBody>
      </p:sp>
      <p:sp>
        <p:nvSpPr>
          <p:cNvPr id="15" name="Rectangle 10">
            <a:extLst>
              <a:ext uri="{FF2B5EF4-FFF2-40B4-BE49-F238E27FC236}">
                <a16:creationId xmlns:a16="http://schemas.microsoft.com/office/drawing/2014/main" id="{56533F40-045E-4E3D-9243-864CD4E58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5943605" y="964692"/>
            <a:ext cx="5440680"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2">
            <a:extLst>
              <a:ext uri="{FF2B5EF4-FFF2-40B4-BE49-F238E27FC236}">
                <a16:creationId xmlns:a16="http://schemas.microsoft.com/office/drawing/2014/main" id="{30402EC6-D845-41B3-BEBE-CB34D9BFE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6110699" y="1128683"/>
            <a:ext cx="5106493"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266DD503-1197-A1B2-623F-5C47F87DB896}"/>
              </a:ext>
            </a:extLst>
          </p:cNvPr>
          <p:cNvPicPr>
            <a:picLocks noGrp="1" noChangeAspect="1"/>
          </p:cNvPicPr>
          <p:nvPr>
            <p:ph sz="half" idx="1"/>
          </p:nvPr>
        </p:nvPicPr>
        <p:blipFill>
          <a:blip r:embed="rId7"/>
          <a:stretch>
            <a:fillRect/>
          </a:stretch>
        </p:blipFill>
        <p:spPr>
          <a:xfrm>
            <a:off x="6272789" y="1865000"/>
            <a:ext cx="4782312" cy="3135942"/>
          </a:xfrm>
          <a:prstGeom prst="rect">
            <a:avLst/>
          </a:prstGeom>
        </p:spPr>
      </p:pic>
    </p:spTree>
    <p:extLst>
      <p:ext uri="{BB962C8B-B14F-4D97-AF65-F5344CB8AC3E}">
        <p14:creationId xmlns:p14="http://schemas.microsoft.com/office/powerpoint/2010/main" val="3127720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54CFC-FBD9-9E9A-4798-60DB6C3EE24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inheritance and objects</a:t>
            </a:r>
          </a:p>
        </p:txBody>
      </p:sp>
      <p:pic>
        <p:nvPicPr>
          <p:cNvPr id="6" name="Content Placeholder 5">
            <a:extLst>
              <a:ext uri="{FF2B5EF4-FFF2-40B4-BE49-F238E27FC236}">
                <a16:creationId xmlns:a16="http://schemas.microsoft.com/office/drawing/2014/main" id="{576B43E6-DD5B-7918-CB30-F151CAA0F275}"/>
              </a:ext>
            </a:extLst>
          </p:cNvPr>
          <p:cNvPicPr>
            <a:picLocks noGrp="1" noChangeAspect="1"/>
          </p:cNvPicPr>
          <p:nvPr>
            <p:ph sz="half" idx="1"/>
          </p:nvPr>
        </p:nvPicPr>
        <p:blipFill>
          <a:blip r:embed="rId4"/>
          <a:stretch>
            <a:fillRect/>
          </a:stretch>
        </p:blipFill>
        <p:spPr>
          <a:xfrm>
            <a:off x="5178515" y="2638425"/>
            <a:ext cx="699329" cy="3101975"/>
          </a:xfrm>
        </p:spPr>
      </p:pic>
      <p:pic>
        <p:nvPicPr>
          <p:cNvPr id="8" name="Content Placeholder 7">
            <a:extLst>
              <a:ext uri="{FF2B5EF4-FFF2-40B4-BE49-F238E27FC236}">
                <a16:creationId xmlns:a16="http://schemas.microsoft.com/office/drawing/2014/main" id="{BFFF33D0-72B8-AB9C-7E25-1DAE7C55F614}"/>
              </a:ext>
            </a:extLst>
          </p:cNvPr>
          <p:cNvPicPr>
            <a:picLocks noGrp="1" noChangeAspect="1"/>
          </p:cNvPicPr>
          <p:nvPr>
            <p:ph sz="half" idx="2"/>
          </p:nvPr>
        </p:nvPicPr>
        <p:blipFill>
          <a:blip r:embed="rId5"/>
          <a:stretch>
            <a:fillRect/>
          </a:stretch>
        </p:blipFill>
        <p:spPr>
          <a:xfrm>
            <a:off x="6302859" y="2638426"/>
            <a:ext cx="1590352" cy="3101974"/>
          </a:xfrm>
        </p:spPr>
      </p:pic>
    </p:spTree>
    <p:extLst>
      <p:ext uri="{BB962C8B-B14F-4D97-AF65-F5344CB8AC3E}">
        <p14:creationId xmlns:p14="http://schemas.microsoft.com/office/powerpoint/2010/main" val="413634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C89EC-C48F-78BF-684D-AD40C34029D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Inheritance and Constructors</a:t>
            </a:r>
          </a:p>
        </p:txBody>
      </p:sp>
      <p:sp>
        <p:nvSpPr>
          <p:cNvPr id="4" name="Content Placeholder 3">
            <a:extLst>
              <a:ext uri="{FF2B5EF4-FFF2-40B4-BE49-F238E27FC236}">
                <a16:creationId xmlns:a16="http://schemas.microsoft.com/office/drawing/2014/main" id="{EE036507-B2CE-98CB-6534-FC09AB2EF29A}"/>
              </a:ext>
            </a:extLst>
          </p:cNvPr>
          <p:cNvSpPr>
            <a:spLocks noGrp="1"/>
          </p:cNvSpPr>
          <p:nvPr>
            <p:ph sz="half" idx="2"/>
            <p:custDataLst>
              <p:tags r:id="rId2"/>
            </p:custDataLst>
          </p:nvPr>
        </p:nvSpPr>
        <p:spPr>
          <a:xfrm>
            <a:off x="6338315" y="2638044"/>
            <a:ext cx="4270247" cy="3101982"/>
          </a:xfrm>
        </p:spPr>
        <p:txBody>
          <a:bodyPr/>
          <a:lstStyle/>
          <a:p>
            <a:pPr marL="0" indent="0">
              <a:buNone/>
            </a:pPr>
            <a:r>
              <a:rPr lang="en-US" dirty="0"/>
              <a:t>class D : public C</a:t>
            </a:r>
          </a:p>
          <a:p>
            <a:pPr marL="0" indent="0">
              <a:buNone/>
            </a:pPr>
            <a:r>
              <a:rPr lang="en-US" dirty="0"/>
              <a:t>{</a:t>
            </a:r>
          </a:p>
          <a:p>
            <a:pPr marL="0" indent="0">
              <a:buNone/>
            </a:pPr>
            <a:r>
              <a:rPr lang="en-US" dirty="0"/>
              <a:t>	void D(…) : C(…)</a:t>
            </a:r>
          </a:p>
          <a:p>
            <a:pPr marL="0" indent="0">
              <a:buNone/>
            </a:pPr>
            <a:r>
              <a:rPr lang="en-US" dirty="0"/>
              <a:t>	{</a:t>
            </a:r>
          </a:p>
          <a:p>
            <a:pPr marL="0" indent="0">
              <a:buNone/>
            </a:pPr>
            <a:r>
              <a:rPr lang="en-US" dirty="0"/>
              <a:t>		. . . .</a:t>
            </a:r>
          </a:p>
          <a:p>
            <a:pPr marL="0" indent="0">
              <a:buNone/>
            </a:pPr>
            <a:r>
              <a:rPr lang="en-US" dirty="0"/>
              <a:t>	}</a:t>
            </a:r>
          </a:p>
          <a:p>
            <a:pPr marL="0" indent="0">
              <a:buNone/>
            </a:pPr>
            <a:r>
              <a:rPr lang="en-US" dirty="0"/>
              <a:t>}</a:t>
            </a:r>
          </a:p>
        </p:txBody>
      </p:sp>
      <p:pic>
        <p:nvPicPr>
          <p:cNvPr id="8" name="Content Placeholder 7">
            <a:extLst>
              <a:ext uri="{FF2B5EF4-FFF2-40B4-BE49-F238E27FC236}">
                <a16:creationId xmlns:a16="http://schemas.microsoft.com/office/drawing/2014/main" id="{55D23D88-54ED-636E-C3F8-21806639A254}"/>
              </a:ext>
            </a:extLst>
          </p:cNvPr>
          <p:cNvPicPr>
            <a:picLocks noGrp="1" noChangeAspect="1"/>
          </p:cNvPicPr>
          <p:nvPr>
            <p:ph sz="half" idx="1"/>
          </p:nvPr>
        </p:nvPicPr>
        <p:blipFill>
          <a:blip r:embed="rId5"/>
          <a:stretch>
            <a:fillRect/>
          </a:stretch>
        </p:blipFill>
        <p:spPr>
          <a:xfrm>
            <a:off x="2688910" y="2638425"/>
            <a:ext cx="2345796" cy="3538440"/>
          </a:xfrm>
        </p:spPr>
      </p:pic>
    </p:spTree>
    <p:extLst>
      <p:ext uri="{BB962C8B-B14F-4D97-AF65-F5344CB8AC3E}">
        <p14:creationId xmlns:p14="http://schemas.microsoft.com/office/powerpoint/2010/main" val="2440356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8BAC4-A59D-B98F-C908-77F643EAEEFB}"/>
              </a:ext>
            </a:extLst>
          </p:cNvPr>
          <p:cNvSpPr>
            <a:spLocks noGrp="1"/>
          </p:cNvSpPr>
          <p:nvPr>
            <p:ph type="title"/>
            <p:custDataLst>
              <p:tags r:id="rId1"/>
            </p:custDataLst>
          </p:nvPr>
        </p:nvSpPr>
        <p:spPr bwMode="black">
          <a:xfrm>
            <a:off x="6879787" y="964692"/>
            <a:ext cx="447680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shape hierarchy</a:t>
            </a:r>
          </a:p>
        </p:txBody>
      </p:sp>
      <p:sp>
        <p:nvSpPr>
          <p:cNvPr id="12" name="Rectangle 11">
            <a:extLst>
              <a:ext uri="{FF2B5EF4-FFF2-40B4-BE49-F238E27FC236}">
                <a16:creationId xmlns:a16="http://schemas.microsoft.com/office/drawing/2014/main" id="{DE6656AB-B8B3-4895-AD32-B928A43C4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24760" y="964692"/>
            <a:ext cx="5440680"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88BDAE2-5EE0-4B2F-9C9B-7E86A0B4C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91853" y="1128683"/>
            <a:ext cx="5106493"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6">
            <a:extLst>
              <a:ext uri="{FF2B5EF4-FFF2-40B4-BE49-F238E27FC236}">
                <a16:creationId xmlns:a16="http://schemas.microsoft.com/office/drawing/2014/main" id="{1B360F42-B111-6105-3CA7-C07E188B101D}"/>
              </a:ext>
            </a:extLst>
          </p:cNvPr>
          <p:cNvPicPr>
            <a:picLocks noGrp="1" noChangeAspect="1"/>
          </p:cNvPicPr>
          <p:nvPr>
            <p:ph sz="half" idx="1"/>
          </p:nvPr>
        </p:nvPicPr>
        <p:blipFill>
          <a:blip r:embed="rId7"/>
          <a:stretch>
            <a:fillRect/>
          </a:stretch>
        </p:blipFill>
        <p:spPr>
          <a:xfrm>
            <a:off x="1153944" y="1648318"/>
            <a:ext cx="4782312" cy="3569305"/>
          </a:xfrm>
          <a:prstGeom prst="rect">
            <a:avLst/>
          </a:prstGeom>
        </p:spPr>
      </p:pic>
      <p:sp>
        <p:nvSpPr>
          <p:cNvPr id="4" name="Content Placeholder 3">
            <a:extLst>
              <a:ext uri="{FF2B5EF4-FFF2-40B4-BE49-F238E27FC236}">
                <a16:creationId xmlns:a16="http://schemas.microsoft.com/office/drawing/2014/main" id="{2F8B93A1-3FE5-85DA-DE20-12AF96B6FBE4}"/>
              </a:ext>
            </a:extLst>
          </p:cNvPr>
          <p:cNvSpPr>
            <a:spLocks noGrp="1"/>
          </p:cNvSpPr>
          <p:nvPr>
            <p:ph sz="half" idx="2"/>
            <p:custDataLst>
              <p:tags r:id="rId4"/>
            </p:custDataLst>
          </p:nvPr>
        </p:nvSpPr>
        <p:spPr>
          <a:xfrm>
            <a:off x="6878359" y="2638044"/>
            <a:ext cx="4492932" cy="3263206"/>
          </a:xfrm>
        </p:spPr>
        <p:txBody>
          <a:bodyPr vert="horz" lIns="91440" tIns="45720" rIns="91440" bIns="45720" rtlCol="0">
            <a:normAutofit/>
          </a:bodyPr>
          <a:lstStyle/>
          <a:p>
            <a:r>
              <a:rPr lang="en-US" dirty="0"/>
              <a:t>Features needed for polymorphism</a:t>
            </a:r>
          </a:p>
          <a:p>
            <a:pPr lvl="1"/>
            <a:r>
              <a:rPr lang="en-US" dirty="0"/>
              <a:t>Inheritance</a:t>
            </a:r>
          </a:p>
          <a:p>
            <a:pPr lvl="1"/>
            <a:r>
              <a:rPr lang="en-US" dirty="0"/>
              <a:t>Function override</a:t>
            </a:r>
          </a:p>
          <a:p>
            <a:pPr lvl="1"/>
            <a:r>
              <a:rPr lang="en-US" dirty="0"/>
              <a:t>virtual function</a:t>
            </a:r>
          </a:p>
        </p:txBody>
      </p:sp>
    </p:spTree>
    <p:extLst>
      <p:ext uri="{BB962C8B-B14F-4D97-AF65-F5344CB8AC3E}">
        <p14:creationId xmlns:p14="http://schemas.microsoft.com/office/powerpoint/2010/main" val="43441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1335E-BD6B-C9DC-1AF5-C40DCEF9D6E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Client Code</a:t>
            </a:r>
          </a:p>
        </p:txBody>
      </p:sp>
      <p:sp>
        <p:nvSpPr>
          <p:cNvPr id="3" name="Content Placeholder 2">
            <a:extLst>
              <a:ext uri="{FF2B5EF4-FFF2-40B4-BE49-F238E27FC236}">
                <a16:creationId xmlns:a16="http://schemas.microsoft.com/office/drawing/2014/main" id="{8678F54F-BED3-E05F-65C2-053196568E5D}"/>
              </a:ext>
            </a:extLst>
          </p:cNvPr>
          <p:cNvSpPr>
            <a:spLocks noGrp="1"/>
          </p:cNvSpPr>
          <p:nvPr>
            <p:ph sz="half" idx="1"/>
            <p:custDataLst>
              <p:tags r:id="rId2"/>
            </p:custDataLst>
          </p:nvPr>
        </p:nvSpPr>
        <p:spPr>
          <a:xfrm>
            <a:off x="1581912" y="2638044"/>
            <a:ext cx="4271771" cy="3101982"/>
          </a:xfrm>
        </p:spPr>
        <p:txBody>
          <a:bodyPr/>
          <a:lstStyle/>
          <a:p>
            <a:pPr marL="0" indent="0">
              <a:buNone/>
            </a:pPr>
            <a:r>
              <a:rPr lang="en-US" dirty="0">
                <a:latin typeface="Courier New" panose="02070309020205020404" pitchFamily="49" charset="0"/>
                <a:cs typeface="Courier New" panose="02070309020205020404" pitchFamily="49" charset="0"/>
              </a:rPr>
              <a:t>Shape* s = new Circle;</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c-&gt;draw();</a:t>
            </a:r>
          </a:p>
        </p:txBody>
      </p:sp>
      <p:sp>
        <p:nvSpPr>
          <p:cNvPr id="4" name="Content Placeholder 3">
            <a:extLst>
              <a:ext uri="{FF2B5EF4-FFF2-40B4-BE49-F238E27FC236}">
                <a16:creationId xmlns:a16="http://schemas.microsoft.com/office/drawing/2014/main" id="{D4DD3F3E-7892-CBAD-DF69-C71FF0D5DF22}"/>
              </a:ext>
            </a:extLst>
          </p:cNvPr>
          <p:cNvSpPr>
            <a:spLocks noGrp="1"/>
          </p:cNvSpPr>
          <p:nvPr>
            <p:ph sz="half" idx="2"/>
            <p:custDataLst>
              <p:tags r:id="rId3"/>
            </p:custDataLst>
          </p:nvPr>
        </p:nvSpPr>
        <p:spPr>
          <a:xfrm>
            <a:off x="6338315" y="2638044"/>
            <a:ext cx="4270247" cy="3101982"/>
          </a:xfrm>
        </p:spPr>
        <p:txBody>
          <a:bodyPr/>
          <a:lstStyle/>
          <a:p>
            <a:r>
              <a:rPr lang="en-US" dirty="0"/>
              <a:t>Features needed for polymorphism</a:t>
            </a:r>
          </a:p>
          <a:p>
            <a:pPr lvl="1"/>
            <a:r>
              <a:rPr lang="en-US" dirty="0"/>
              <a:t>A pointer variable</a:t>
            </a:r>
          </a:p>
          <a:p>
            <a:pPr lvl="1"/>
            <a:r>
              <a:rPr lang="en-US" dirty="0"/>
              <a:t>an up-cast</a:t>
            </a:r>
          </a:p>
        </p:txBody>
      </p:sp>
    </p:spTree>
    <p:extLst>
      <p:ext uri="{BB962C8B-B14F-4D97-AF65-F5344CB8AC3E}">
        <p14:creationId xmlns:p14="http://schemas.microsoft.com/office/powerpoint/2010/main" val="4591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27898-1B36-5281-A9C6-23FE1428A70B}"/>
              </a:ext>
            </a:extLst>
          </p:cNvPr>
          <p:cNvSpPr>
            <a:spLocks noGrp="1"/>
          </p:cNvSpPr>
          <p:nvPr>
            <p:ph type="title"/>
            <p:custDataLst>
              <p:tags r:id="rId1"/>
            </p:custDataLst>
          </p:nvPr>
        </p:nvSpPr>
        <p:spPr bwMode="black">
          <a:xfrm>
            <a:off x="6879787" y="964692"/>
            <a:ext cx="447680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Implementing polymorphism</a:t>
            </a:r>
          </a:p>
        </p:txBody>
      </p:sp>
      <p:sp>
        <p:nvSpPr>
          <p:cNvPr id="11" name="Rectangle 10">
            <a:extLst>
              <a:ext uri="{FF2B5EF4-FFF2-40B4-BE49-F238E27FC236}">
                <a16:creationId xmlns:a16="http://schemas.microsoft.com/office/drawing/2014/main" id="{DE6656AB-B8B3-4895-AD32-B928A43C4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24760" y="964692"/>
            <a:ext cx="5440680"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88BDAE2-5EE0-4B2F-9C9B-7E86A0B4C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91853" y="1128683"/>
            <a:ext cx="5106493"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4B853978-1AA7-A231-8749-3383539FB959}"/>
              </a:ext>
            </a:extLst>
          </p:cNvPr>
          <p:cNvPicPr>
            <a:picLocks noGrp="1" noChangeAspect="1"/>
          </p:cNvPicPr>
          <p:nvPr>
            <p:ph sz="half" idx="2"/>
          </p:nvPr>
        </p:nvPicPr>
        <p:blipFill>
          <a:blip r:embed="rId7"/>
          <a:stretch>
            <a:fillRect/>
          </a:stretch>
        </p:blipFill>
        <p:spPr>
          <a:xfrm>
            <a:off x="1511395" y="1293275"/>
            <a:ext cx="4067409" cy="4279392"/>
          </a:xfrm>
          <a:prstGeom prst="rect">
            <a:avLst/>
          </a:prstGeom>
        </p:spPr>
      </p:pic>
      <p:sp>
        <p:nvSpPr>
          <p:cNvPr id="3" name="Content Placeholder 2">
            <a:extLst>
              <a:ext uri="{FF2B5EF4-FFF2-40B4-BE49-F238E27FC236}">
                <a16:creationId xmlns:a16="http://schemas.microsoft.com/office/drawing/2014/main" id="{1DAF1BD6-767C-0951-CE2A-0FBD66179470}"/>
              </a:ext>
            </a:extLst>
          </p:cNvPr>
          <p:cNvSpPr>
            <a:spLocks noGrp="1"/>
          </p:cNvSpPr>
          <p:nvPr>
            <p:ph sz="half" idx="1"/>
            <p:custDataLst>
              <p:tags r:id="rId4"/>
            </p:custDataLst>
          </p:nvPr>
        </p:nvSpPr>
        <p:spPr>
          <a:xfrm>
            <a:off x="6878359" y="2638044"/>
            <a:ext cx="4492932" cy="3381016"/>
          </a:xfrm>
        </p:spPr>
        <p:txBody>
          <a:bodyPr vert="horz" lIns="91440" tIns="45720" rIns="91440" bIns="45720" rtlCol="0">
            <a:normAutofit/>
          </a:bodyPr>
          <a:lstStyle/>
          <a:p>
            <a:r>
              <a:rPr lang="en-US" dirty="0"/>
              <a:t>When a class has virtual functions</a:t>
            </a:r>
          </a:p>
          <a:p>
            <a:pPr lvl="1"/>
            <a:r>
              <a:rPr lang="en-US" dirty="0"/>
              <a:t>The class has a virtual table</a:t>
            </a:r>
          </a:p>
          <a:p>
            <a:pPr lvl="1"/>
            <a:r>
              <a:rPr lang="en-US" dirty="0"/>
              <a:t>The table is a list of function pointers</a:t>
            </a:r>
          </a:p>
          <a:p>
            <a:pPr lvl="1"/>
            <a:r>
              <a:rPr lang="en-US" dirty="0"/>
              <a:t>Instances of the class have a virtual pointer</a:t>
            </a:r>
          </a:p>
          <a:p>
            <a:r>
              <a:rPr lang="en-US" dirty="0"/>
              <a:t>Running a polymorphic function</a:t>
            </a:r>
          </a:p>
          <a:p>
            <a:pPr lvl="1"/>
            <a:r>
              <a:rPr lang="en-US" dirty="0"/>
              <a:t>Retrieves the address in the virtual pointer</a:t>
            </a:r>
          </a:p>
          <a:p>
            <a:pPr lvl="1"/>
            <a:r>
              <a:rPr lang="en-US" dirty="0"/>
              <a:t>Follow it to the class’s virtual table</a:t>
            </a:r>
          </a:p>
          <a:p>
            <a:pPr lvl="1"/>
            <a:r>
              <a:rPr lang="en-US" dirty="0"/>
              <a:t>Search for the function by  name</a:t>
            </a:r>
          </a:p>
          <a:p>
            <a:pPr lvl="1"/>
            <a:r>
              <a:rPr lang="en-US" dirty="0"/>
              <a:t>Run or dispatch the function</a:t>
            </a:r>
          </a:p>
        </p:txBody>
      </p:sp>
    </p:spTree>
    <p:extLst>
      <p:ext uri="{BB962C8B-B14F-4D97-AF65-F5344CB8AC3E}">
        <p14:creationId xmlns:p14="http://schemas.microsoft.com/office/powerpoint/2010/main" val="14764284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PRESENTER_DUMMYTAG" val="&lt;DummyForForceWrite&gt;&lt;/DummyForForceWrite&gt;"/>
  <p:tag name="HTML_SHAPEINFO" val="&lt;ThreeDShapeInfo&gt;&lt;uuid val=&quot;{21E6DAE6-0B0F-45E4-AAE0-EA48386DBBF1}&quot;/&gt;&lt;isInvalidForFieldText val=&quot;0&quot;/&gt;&lt;Image&gt;&lt;filename val=&quot;C:\Users\delroy\AppData\Local\Temp\CP1864011723234Session\CPTrustFolder1864011723234\PPTImport1864015289390\data\asimages\{21E6DAE6-0B0F-45E4-AAE0-EA48386DBBF1}_1.png&quot;/&gt;&lt;left val=&quot;167&quot;/&gt;&lt;top val=&quot;249&quot;/&gt;&lt;width val=&quot;945&quot;/&gt;&lt;height val=&quot;174&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16&quot;/&gt;&lt;/TableIndex&gt;&lt;/ShapeTextInfo&gt;"/>
  <p:tag name="PRESENTER_DUMMYTAG" val="&lt;DummyForForceWrite&gt;&lt;/DummyForForceWrite&gt;"/>
  <p:tag name="HTML_SHAPEINFO" val="&lt;ThreeDShapeInfo&gt;&lt;uuid val=&quot;{35D81925-B020-4D3A-B251-2F48BB32746D}&quot;/&gt;&lt;isInvalidForFieldText val=&quot;0&quot;/&gt;&lt;Image&gt;&lt;filename val=&quot;C:\Users\delroy\AppData\Local\Temp\CP1864011723234Session\CPTrustFolder1864011723234\PPTImport1864015289390\data\asimages\{35D81925-B020-4D3A-B251-2F48BB32746D}_1.png&quot;/&gt;&lt;left val=&quot;282&quot;/&gt;&lt;top val=&quot;452&quot;/&gt;&lt;width val=&quot;715&quot;/&gt;&lt;height val=&quot;135&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2CA6FBCE-4DB1-40A4-911B-EE8E28CEA461}&quot;/&gt;&lt;isInvalidForFieldText val=&quot;0&quot;/&gt;&lt;Image&gt;&lt;filename val=&quot;C:\Users\delroy\AppData\Local\Temp\CP1864011723234Session\CPTrustFolder1864011723234\PPTImport1864015289390\data\asimages\{2CA6FBCE-4DB1-40A4-911B-EE8E28CEA461}_1.png&quot;/&gt;&lt;left val=&quot;167&quot;/&gt;&lt;top val=&quot;647&quot;/&gt;&lt;width val=&quot;159&quot;/&gt;&lt;height val=&quot;3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4&quot;/&gt;&lt;/TableIndex&gt;&lt;/ShapeTextInfo&gt;"/>
  <p:tag name="HTML_SHAPEINFO" val="&lt;ThreeDShapeInfo&gt;&lt;uuid val=&quot;{E66012FF-959A-41BE-92F9-9BFCC285C201}&quot;/&gt;&lt;isInvalidForFieldText val=&quot;0&quot;/&gt;&lt;Image&gt;&lt;filename val=&quot;C:\Users\delroy\AppData\Local\Temp\CP1864011723234Session\CPTrustFolder1864011723234\PPTImport1864015289390\data\asimages\{E66012FF-959A-41BE-92F9-9BFCC285C201}_2.png&quot;/&gt;&lt;left val=&quot;83&quot;/&gt;&lt;top val=&quot;100&quot;/&gt;&lt;width val=&quot;471&quot;/&gt;&lt;height val=&quot;126&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25&quot;/&gt;&lt;lineCharCount val=&quot;20&quot;/&gt;&lt;lineCharCount val=&quot;31&quot;/&gt;&lt;lineCharCount val=&quot;36&quot;/&gt;&lt;lineCharCount val=&quot;25&quot;/&gt;&lt;lineCharCount val=&quot;37&quot;/&gt;&lt;lineCharCount val=&quot;42&quot;/&gt;&lt;lineCharCount val=&quot;24&quot;/&gt;&lt;/TableIndex&gt;&lt;/ShapeTextInfo&gt;"/>
  <p:tag name="HTML_SHAPEINFO" val="&lt;ThreeDShapeInfo&gt;&lt;uuid val=&quot;{4B048954-819B-4918-86F2-D38848F239A3}&quot;/&gt;&lt;isInvalidForFieldText val=&quot;0&quot;/&gt;&lt;Image&gt;&lt;filename val=&quot;C:\Users\delroy\AppData\Local\Temp\CP1864011723234Session\CPTrustFolder1864011723234\PPTImport1864015289390\data\asimages\{4B048954-819B-4918-86F2-D38848F239A3}_2.png&quot;/&gt;&lt;left val=&quot;79&quot;/&gt;&lt;top val=&quot;273&quot;/&gt;&lt;width val=&quot;477&quot;/&gt;&lt;height val=&quot;346&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34A6BBB8-83E2-4DC5-AB12-DD6B7B83BEF8}&quot;/&gt;&lt;isInvalidForFieldText val=&quot;0&quot;/&gt;&lt;Image&gt;&lt;filename val=&quot;C:\Users\delroy\AppData\Local\Temp\CP1864011723234Session\CPTrustFolder1864011723234\PPTImport1864015289390\data\asimages\{34A6BBB8-83E2-4DC5-AB12-DD6B7B83BEF8}_3.png&quot;/&gt;&lt;left val=&quot;233&quot;/&gt;&lt;top val=&quot;100&quot;/&gt;&lt;width val=&quot;813&quot;/&gt;&lt;height val=&quot;126&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9878C72D-E3DE-4C16-8C61-959F6D7F0E45}&quot;/&gt;&lt;isInvalidForFieldText val=&quot;0&quot;/&gt;&lt;Image&gt;&lt;filename val=&quot;C:\Users\delroy\AppData\Local\Temp\CP1864011723234Session\CPTrustFolder1864011723234\PPTImport1864015289390\data\asimages\{9878C72D-E3DE-4C16-8C61-959F6D7F0E45}_4.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9&quot;/&gt;&lt;lineCharCount val=&quot;2&quot;/&gt;&lt;lineCharCount val=&quot;18&quot;/&gt;&lt;lineCharCount val=&quot;3&quot;/&gt;&lt;lineCharCount val=&quot;10&quot;/&gt;&lt;lineCharCount val=&quot;3&quot;/&gt;&lt;lineCharCount val=&quot;1&quot;/&gt;&lt;/TableIndex&gt;&lt;/ShapeTextInfo&gt;"/>
  <p:tag name="HTML_SHAPEINFO" val="&lt;ThreeDShapeInfo&gt;&lt;uuid val=&quot;{4277C9AD-0483-4503-A635-479167E31E68}&quot;/&gt;&lt;isInvalidForFieldText val=&quot;0&quot;/&gt;&lt;Image&gt;&lt;filename val=&quot;C:\Users\delroy\AppData\Local\Temp\CP1864011723234Session\CPTrustFolder1864011723234\PPTImport1864015289390\data\asimages\{4277C9AD-0483-4503-A635-479167E31E68}_4.png&quot;/&gt;&lt;left val=&quot;659&quot;/&gt;&lt;top val=&quot;273&quot;/&gt;&lt;width val=&quot;454&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0EAE6579-0438-4F5F-8E7A-EFD10CA99591}&quot;/&gt;&lt;isInvalidForFieldText val=&quot;0&quot;/&gt;&lt;Image&gt;&lt;filename val=&quot;C:\Users\delroy\AppData\Local\Temp\CP1864011723234Session\CPTrustFolder1864011723234\PPTImport1864015289390\data\asimages\{0EAE6579-0438-4F5F-8E7A-EFD10CA99591}_5.png&quot;/&gt;&lt;left val=&quot;721&quot;/&gt;&lt;top val=&quot;100&quot;/&gt;&lt;width val=&quot;471&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3&quot;/&gt;&lt;lineCharCount val=&quot;12&quot;/&gt;&lt;lineCharCount val=&quot;18&quot;/&gt;&lt;lineCharCount val=&quot;16&quot;/&gt;&lt;/TableIndex&gt;&lt;/ShapeTextInfo&gt;"/>
  <p:tag name="HTML_SHAPEINFO" val="&lt;ThreeDShapeInfo&gt;&lt;uuid val=&quot;{1F4B58C0-C39E-4879-B5AC-7ADA0F4AE65B}&quot;/&gt;&lt;isInvalidForFieldText val=&quot;0&quot;/&gt;&lt;Image&gt;&lt;filename val=&quot;C:\Users\delroy\AppData\Local\Temp\CP1864011723234Session\CPTrustFolder1864011723234\PPTImport1864015289390\data\asimages\{1F4B58C0-C39E-4879-B5AC-7ADA0F4AE65B}_5.png&quot;/&gt;&lt;left val=&quot;717&quot;/&gt;&lt;top val=&quot;273&quot;/&gt;&lt;width val=&quot;477&quot;/&gt;&lt;height val=&quot;34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89D5A5C3-F1EB-4874-B204-35811631F34F}&quot;/&gt;&lt;isInvalidForFieldText val=&quot;0&quot;/&gt;&lt;Image&gt;&lt;filename val=&quot;C:\Users\delroy\AppData\Local\Temp\CP1864011723234Session\CPTrustFolder1864011723234\PPTImport1864015289390\data\asimages\{89D5A5C3-F1EB-4874-B204-35811631F34F}_6.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3&quot;/&gt;&lt;lineCharCount val=&quot;3&quot;/&gt;&lt;lineCharCount val=&quot;3&quot;/&gt;&lt;lineCharCount val=&quot;3&quot;/&gt;&lt;lineCharCount val=&quot;10&quot;/&gt;&lt;/TableIndex&gt;&lt;/ShapeTextInfo&gt;"/>
  <p:tag name="HTML_SHAPEINFO" val="&lt;ThreeDShapeInfo&gt;&lt;uuid val=&quot;{217E0D01-D1AF-47AE-92B1-A169580E3422}&quot;/&gt;&lt;isInvalidForFieldText val=&quot;0&quot;/&gt;&lt;Image&gt;&lt;filename val=&quot;C:\Users\delroy\AppData\Local\Temp\CP1864011723234Session\CPTrustFolder1864011723234\PPTImport1864015289390\data\asimages\{217E0D01-D1AF-47AE-92B1-A169580E3422}_6.png&quot;/&gt;&lt;left val=&quot;160&quot;/&gt;&lt;top val=&quot;273&quot;/&gt;&lt;width val=&quot;454&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3&quot;/&gt;&lt;lineCharCount val=&quot;19&quot;/&gt;&lt;lineCharCount val=&quot;10&quot;/&gt;&lt;/TableIndex&gt;&lt;/ShapeTextInfo&gt;"/>
  <p:tag name="HTML_SHAPEINFO" val="&lt;ThreeDShapeInfo&gt;&lt;uuid val=&quot;{65CCC673-8873-473E-865F-B6B4B4385234}&quot;/&gt;&lt;isInvalidForFieldText val=&quot;0&quot;/&gt;&lt;Image&gt;&lt;filename val=&quot;C:\Users\delroy\AppData\Local\Temp\CP1864011723234Session\CPTrustFolder1864011723234\PPTImport1864015289390\data\asimages\{65CCC673-8873-473E-865F-B6B4B4385234}_6.png&quot;/&gt;&lt;left val=&quot;660&quot;/&gt;&lt;top val=&quot;273&quot;/&gt;&lt;width val=&quot;453&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2&quot;/&gt;&lt;/TableIndex&gt;&lt;/ShapeTextInfo&gt;"/>
  <p:tag name="HTML_SHAPEINFO" val="&lt;ThreeDShapeInfo&gt;&lt;uuid val=&quot;{73A84909-47B1-4E53-A271-D3B006CDFD6E}&quot;/&gt;&lt;isInvalidForFieldText val=&quot;0&quot;/&gt;&lt;Image&gt;&lt;filename val=&quot;C:\Users\delroy\AppData\Local\Temp\CP1864011723234Session\CPTrustFolder1864011723234\PPTImport1864015289390\data\asimages\{73A84909-47B1-4E53-A271-D3B006CDFD6E}_7.png&quot;/&gt;&lt;left val=&quot;721&quot;/&gt;&lt;top val=&quot;100&quot;/&gt;&lt;width val=&quot;471&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5&quot;/&gt;&lt;lineCharCount val=&quot;30&quot;/&gt;&lt;lineCharCount val=&quot;41&quot;/&gt;&lt;lineCharCount val=&quot;46&quot;/&gt;&lt;lineCharCount val=&quot;31&quot;/&gt;&lt;lineCharCount val=&quot;45&quot;/&gt;&lt;lineCharCount val=&quot;39&quot;/&gt;&lt;lineCharCount val=&quot;33&quot;/&gt;&lt;lineCharCount val=&quot;28&quot;/&gt;&lt;/TableIndex&gt;&lt;/ShapeTextInfo&gt;"/>
  <p:tag name="HTML_SHAPEINFO" val="&lt;ThreeDShapeInfo&gt;&lt;uuid val=&quot;{D6CF1DA3-C67C-43D5-8CB4-79E198FBDCE5}&quot;/&gt;&lt;isInvalidForFieldText val=&quot;0&quot;/&gt;&lt;Image&gt;&lt;filename val=&quot;C:\Users\delroy\AppData\Local\Temp\CP1864011723234Session\CPTrustFolder1864011723234\PPTImport1864015289390\data\asimages\{D6CF1DA3-C67C-43D5-8CB4-79E198FBDCE5}_7.png&quot;/&gt;&lt;left val=&quot;717&quot;/&gt;&lt;top val=&quot;273&quot;/&gt;&lt;width val=&quot;477&quot;/&gt;&lt;height val=&quot;36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298</TotalTime>
  <Words>957</Words>
  <Application>Microsoft Office PowerPoint</Application>
  <PresentationFormat>Widescreen</PresentationFormat>
  <Paragraphs>66</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Courier New</vt:lpstr>
      <vt:lpstr>Gill Sans MT</vt:lpstr>
      <vt:lpstr>Symbol</vt:lpstr>
      <vt:lpstr>Parcel</vt:lpstr>
      <vt:lpstr>Implementing Polymorphism</vt:lpstr>
      <vt:lpstr>non-polymorphic Function calls</vt:lpstr>
      <vt:lpstr>inheritance and objects</vt:lpstr>
      <vt:lpstr>Inheritance and Constructors</vt:lpstr>
      <vt:lpstr>shape hierarchy</vt:lpstr>
      <vt:lpstr>Client Code</vt:lpstr>
      <vt:lpstr>Implementing polymorphism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16</cp:revision>
  <dcterms:created xsi:type="dcterms:W3CDTF">2016-07-13T22:03:45Z</dcterms:created>
  <dcterms:modified xsi:type="dcterms:W3CDTF">2022-05-23T18:55:35Z</dcterms:modified>
</cp:coreProperties>
</file>