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3.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xml" ContentType="application/vnd.openxmlformats-officedocument.presentationml.notesSlide+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56" r:id="rId3"/>
    <p:sldId id="260" r:id="rId4"/>
    <p:sldId id="257" r:id="rId5"/>
    <p:sldId id="262" r:id="rId6"/>
    <p:sldId id="261" r:id="rId7"/>
    <p:sldId id="264"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31" autoAdjust="0"/>
  </p:normalViewPr>
  <p:slideViewPr>
    <p:cSldViewPr snapToGrid="0">
      <p:cViewPr varScale="1">
        <p:scale>
          <a:sx n="63" d="100"/>
          <a:sy n="63" d="100"/>
        </p:scale>
        <p:origin x="5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17A63-BB2D-4E51-B42A-CB1294265AB2}" type="datetimeFigureOut">
              <a:rPr lang="en-US" smtClean="0"/>
              <a:t>10/9/2025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42AA7-F438-4EBF-BCE9-03C0325A8F73}" type="slidenum">
              <a:rPr lang="en-US" smtClean="0"/>
              <a:t>‹#›</a:t>
            </a:fld>
            <a:endParaRPr lang="en-US" dirty="0"/>
          </a:p>
        </p:txBody>
      </p:sp>
    </p:spTree>
    <p:extLst>
      <p:ext uri="{BB962C8B-B14F-4D97-AF65-F5344CB8AC3E}">
        <p14:creationId xmlns:p14="http://schemas.microsoft.com/office/powerpoint/2010/main" val="85779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Polymorphism is most useful in large, complex programs, making it difficult to find authentic demonstrations appropriate for a lower-division programming textbook. So, the Mahjong tiles example excerpts one component from a computer game and outlines one operation relying on polymorphism to illustrate its power and syntax.</a:t>
            </a:r>
          </a:p>
          <a:p>
            <a:endParaRPr lang="en-US" dirty="0"/>
          </a:p>
        </p:txBody>
      </p:sp>
      <p:sp>
        <p:nvSpPr>
          <p:cNvPr id="4" name="Slide Number Placeholder 3"/>
          <p:cNvSpPr>
            <a:spLocks noGrp="1"/>
          </p:cNvSpPr>
          <p:nvPr>
            <p:ph type="sldNum" sz="quarter" idx="5"/>
          </p:nvPr>
        </p:nvSpPr>
        <p:spPr/>
        <p:txBody>
          <a:bodyPr/>
          <a:lstStyle/>
          <a:p>
            <a:fld id="{AA942AA7-F438-4EBF-BCE9-03C0325A8F73}" type="slidenum">
              <a:rPr lang="en-US" smtClean="0"/>
              <a:t>1</a:t>
            </a:fld>
            <a:endParaRPr lang="en-US" dirty="0"/>
          </a:p>
        </p:txBody>
      </p:sp>
    </p:spTree>
    <p:extLst>
      <p:ext uri="{BB962C8B-B14F-4D97-AF65-F5344CB8AC3E}">
        <p14:creationId xmlns:p14="http://schemas.microsoft.com/office/powerpoint/2010/main" val="389028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Mahjong solitaire is a board game with 144 tiles stacked in a three-dimensional pattern. The game has seven different kinds of tiles. Some have characters painted on their face, while others have circles, bamboo sticks, or pictures. The program instantiates the tiles and places them randomly on the board. During play, the player selects two tiles, and if they satisfy the game rules, the program removes them from the board. The program stores the tiles in a custom data structure where their location is functionally related to their positions on the board, enabling rule 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A3B37B-0758-477B-91A3-090226B0B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33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The program instantiates each tile from one of seven tile classes. The </a:t>
            </a:r>
            <a:r>
              <a:rPr lang="en-US" sz="1800" kern="100" dirty="0" err="1">
                <a:effectLst/>
                <a:latin typeface="Calibri" panose="020F0502020204030204" pitchFamily="34" charset="0"/>
                <a:ea typeface="Times New Roman" panose="02020603050405020304" pitchFamily="18" charset="0"/>
                <a:cs typeface="Times New Roman" panose="02020603050405020304" pitchFamily="18" charset="0"/>
              </a:rPr>
              <a:t>CharacterTile</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represents three kinds of tiles, while the program never instantiates Tile, </a:t>
            </a:r>
            <a:r>
              <a:rPr lang="en-US" sz="1800" kern="100" dirty="0" err="1">
                <a:effectLst/>
                <a:latin typeface="Calibri" panose="020F0502020204030204" pitchFamily="34" charset="0"/>
                <a:ea typeface="Times New Roman" panose="02020603050405020304" pitchFamily="18" charset="0"/>
                <a:cs typeface="Times New Roman" panose="02020603050405020304" pitchFamily="18" charset="0"/>
              </a:rPr>
              <a:t>RankTile</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or </a:t>
            </a:r>
            <a:r>
              <a:rPr lang="en-US" sz="1800" kern="100" dirty="0" err="1">
                <a:effectLst/>
                <a:latin typeface="Calibri" panose="020F0502020204030204" pitchFamily="34" charset="0"/>
                <a:ea typeface="Times New Roman" panose="02020603050405020304" pitchFamily="18" charset="0"/>
                <a:cs typeface="Times New Roman" panose="02020603050405020304" pitchFamily="18" charset="0"/>
              </a:rPr>
              <a:t>PictureTile</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objects. The easiest way for the program to manage the different tiles is to upcast them to Tile pointers, which the data structure stores.</a:t>
            </a:r>
          </a:p>
          <a:p>
            <a:pPr marL="0" marR="0">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The tiles have numerous functions, but the diagram only illustrates two, both virtual. During gameplay, the Tile “draw” function draws or paints a blank tile, and the subclass “draw” functions add tile-specific details. The drawing operations are beyond the scope of an introductory text, which only outlines them.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The “matches” functions implement a crucial game rule while illustrating polymorphism’s behavior and syntax.</a:t>
            </a:r>
          </a:p>
          <a:p>
            <a:endParaRPr lang="en-US" dirty="0"/>
          </a:p>
        </p:txBody>
      </p:sp>
      <p:sp>
        <p:nvSpPr>
          <p:cNvPr id="4" name="Slide Number Placeholder 3"/>
          <p:cNvSpPr>
            <a:spLocks noGrp="1"/>
          </p:cNvSpPr>
          <p:nvPr>
            <p:ph type="sldNum" sz="quarter" idx="5"/>
          </p:nvPr>
        </p:nvSpPr>
        <p:spPr/>
        <p:txBody>
          <a:bodyPr/>
          <a:lstStyle/>
          <a:p>
            <a:fld id="{AA942AA7-F438-4EBF-BCE9-03C0325A8F73}" type="slidenum">
              <a:rPr lang="en-US" smtClean="0"/>
              <a:t>3</a:t>
            </a:fld>
            <a:endParaRPr lang="en-US" dirty="0"/>
          </a:p>
        </p:txBody>
      </p:sp>
    </p:spTree>
    <p:extLst>
      <p:ext uri="{BB962C8B-B14F-4D97-AF65-F5344CB8AC3E}">
        <p14:creationId xmlns:p14="http://schemas.microsoft.com/office/powerpoint/2010/main" val="89086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The pseudocode illustrates how the program relies on polymorphism to implement the matches game rule. The player selects two tiles by clicking on them with the mouse. The program finds the tiles in the data structure and saves their addresses in the two pointer variables. The variables can point to any Tile object, but the objects are upcast to Tile pointers. Given the two pointers, the program determines if they “match” with a call to the “matches” function. The call is bound to the correct “matches” function through polymorphism. If the tiles match, the program removes them.</a:t>
            </a:r>
          </a:p>
          <a:p>
            <a:pPr marL="0" marR="0">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There are five matching rules: First, t1 and t2 must be different tiles,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implying they must have different addresses</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Second, the parameter tile, t2, can’t be null. Third, both tiles must be instances of the same class. Fourth, two </a:t>
            </a:r>
            <a:r>
              <a:rPr lang="en-US" sz="1800" kern="100" dirty="0" err="1">
                <a:effectLst/>
                <a:latin typeface="Calibri" panose="020F0502020204030204" pitchFamily="34" charset="0"/>
                <a:ea typeface="Times New Roman" panose="02020603050405020304" pitchFamily="18" charset="0"/>
                <a:cs typeface="Times New Roman" panose="02020603050405020304" pitchFamily="18" charset="0"/>
              </a:rPr>
              <a:t>RankTiles</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must have the same rank. And, lastly, two </a:t>
            </a:r>
            <a:r>
              <a:rPr lang="en-US" sz="1800" kern="100" dirty="0" err="1">
                <a:effectLst/>
                <a:latin typeface="Calibri" panose="020F0502020204030204" pitchFamily="34" charset="0"/>
                <a:ea typeface="Times New Roman" panose="02020603050405020304" pitchFamily="18" charset="0"/>
                <a:cs typeface="Times New Roman" panose="02020603050405020304" pitchFamily="18" charset="0"/>
              </a:rPr>
              <a:t>CharacterTiles</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must have the same symbol.</a:t>
            </a:r>
          </a:p>
          <a:p>
            <a:endParaRPr lang="en-US" dirty="0"/>
          </a:p>
        </p:txBody>
      </p:sp>
      <p:sp>
        <p:nvSpPr>
          <p:cNvPr id="4" name="Slide Number Placeholder 3"/>
          <p:cNvSpPr>
            <a:spLocks noGrp="1"/>
          </p:cNvSpPr>
          <p:nvPr>
            <p:ph type="sldNum" sz="quarter" idx="5"/>
          </p:nvPr>
        </p:nvSpPr>
        <p:spPr/>
        <p:txBody>
          <a:bodyPr/>
          <a:lstStyle/>
          <a:p>
            <a:fld id="{AA942AA7-F438-4EBF-BCE9-03C0325A8F73}" type="slidenum">
              <a:rPr lang="en-US" smtClean="0"/>
              <a:t>4</a:t>
            </a:fld>
            <a:endParaRPr lang="en-US" dirty="0"/>
          </a:p>
        </p:txBody>
      </p:sp>
    </p:spTree>
    <p:extLst>
      <p:ext uri="{BB962C8B-B14F-4D97-AF65-F5344CB8AC3E}">
        <p14:creationId xmlns:p14="http://schemas.microsoft.com/office/powerpoint/2010/main" val="243385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The Tile “matches” function handles the first three matching requirements. The program removes successfully matched tiles by pairs, implying that a successful match requires two valid and independent tiles. The first two tests ensure the tiles meet these requirements while protecting the third.</a:t>
            </a:r>
          </a:p>
          <a:p>
            <a:pPr marL="0" marR="0">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The first test improves the function’s efficiency and prevents the third from returning a false match. If t1 and t2 are the same tile, removing it twice may cause a runtime error, depending on the data structure and graphical user interface implementations. Even if it doesn’t cause a runtime error, it leaves an odd tile the program can’t match. The second test prevents some runtime errors caused by using a null pointer as an operand or parameter.</a:t>
            </a:r>
          </a:p>
          <a:p>
            <a:pPr marL="0" marR="0">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The third test is crucial and more challenging to understand. The </a:t>
            </a:r>
            <a:r>
              <a:rPr lang="en-US" sz="1800" kern="100" dirty="0" err="1">
                <a:effectLst/>
                <a:latin typeface="Calibri" panose="020F0502020204030204" pitchFamily="34" charset="0"/>
                <a:ea typeface="Times New Roman" panose="02020603050405020304" pitchFamily="18" charset="0"/>
                <a:cs typeface="Times New Roman" panose="02020603050405020304" pitchFamily="18" charset="0"/>
              </a:rPr>
              <a:t>typeid</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function requires an object argument, not a pointer, so the program dereferences the implicit object’s address, saved in the “this” pointer, and the explicit parameter, t. </a:t>
            </a:r>
            <a:r>
              <a:rPr lang="en-US" sz="1800" kern="100" dirty="0" err="1">
                <a:effectLst/>
                <a:latin typeface="Calibri" panose="020F0502020204030204" pitchFamily="34" charset="0"/>
                <a:ea typeface="Times New Roman" panose="02020603050405020304" pitchFamily="18" charset="0"/>
                <a:cs typeface="Times New Roman" panose="02020603050405020304" pitchFamily="18" charset="0"/>
              </a:rPr>
              <a:t>typeid</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returns an object describing its parameter’s class type. If the two </a:t>
            </a:r>
            <a:r>
              <a:rPr lang="en-US" sz="1800" kern="100" dirty="0" err="1">
                <a:effectLst/>
                <a:latin typeface="Calibri" panose="020F0502020204030204" pitchFamily="34" charset="0"/>
                <a:ea typeface="Times New Roman" panose="02020603050405020304" pitchFamily="18" charset="0"/>
                <a:cs typeface="Times New Roman" panose="02020603050405020304" pitchFamily="18" charset="0"/>
              </a:rPr>
              <a:t>typeid</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calls return the same object, “this” and “t” are instances of the same class. The equality operator compares the objects returned by the </a:t>
            </a:r>
            <a:r>
              <a:rPr lang="en-US" sz="1800" kern="100" dirty="0" err="1">
                <a:effectLst/>
                <a:latin typeface="Calibri" panose="020F0502020204030204" pitchFamily="34" charset="0"/>
                <a:ea typeface="Times New Roman" panose="02020603050405020304" pitchFamily="18" charset="0"/>
                <a:cs typeface="Times New Roman" panose="02020603050405020304" pitchFamily="18" charset="0"/>
              </a:rPr>
              <a:t>typeid</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calls, forming a Boolean-valued expression, which the “return” operator returns.</a:t>
            </a:r>
          </a:p>
          <a:p>
            <a:endParaRPr lang="en-US" dirty="0"/>
          </a:p>
        </p:txBody>
      </p:sp>
      <p:sp>
        <p:nvSpPr>
          <p:cNvPr id="4" name="Slide Number Placeholder 3"/>
          <p:cNvSpPr>
            <a:spLocks noGrp="1"/>
          </p:cNvSpPr>
          <p:nvPr>
            <p:ph type="sldNum" sz="quarter" idx="5"/>
          </p:nvPr>
        </p:nvSpPr>
        <p:spPr/>
        <p:txBody>
          <a:bodyPr/>
          <a:lstStyle/>
          <a:p>
            <a:fld id="{AA942AA7-F438-4EBF-BCE9-03C0325A8F73}" type="slidenum">
              <a:rPr lang="en-US" smtClean="0"/>
              <a:t>5</a:t>
            </a:fld>
            <a:endParaRPr lang="en-US" dirty="0"/>
          </a:p>
        </p:txBody>
      </p:sp>
    </p:spTree>
    <p:extLst>
      <p:ext uri="{BB962C8B-B14F-4D97-AF65-F5344CB8AC3E}">
        <p14:creationId xmlns:p14="http://schemas.microsoft.com/office/powerpoint/2010/main" val="5862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Before exploring the remaining “matches” functions, we need to quickly review the logical-AND operator and how it works with short-circuit evaluation. Recall that logical-AND only results in a “true” value when both operands are “true.” The operator is left-associative, meaning programs evaluate its operands left to right. If the left-hand operand is “false,” the operation always produces a “false” value, regardless of the right-hand operand. Short-circuit evaluation interrupts the expression evaluation when the final result is determined.</a:t>
            </a:r>
          </a:p>
          <a:p>
            <a:endParaRPr lang="en-US" dirty="0"/>
          </a:p>
        </p:txBody>
      </p:sp>
      <p:sp>
        <p:nvSpPr>
          <p:cNvPr id="4" name="Slide Number Placeholder 3"/>
          <p:cNvSpPr>
            <a:spLocks noGrp="1"/>
          </p:cNvSpPr>
          <p:nvPr>
            <p:ph type="sldNum" sz="quarter" idx="5"/>
          </p:nvPr>
        </p:nvSpPr>
        <p:spPr/>
        <p:txBody>
          <a:bodyPr/>
          <a:lstStyle/>
          <a:p>
            <a:fld id="{AA942AA7-F438-4EBF-BCE9-03C0325A8F73}" type="slidenum">
              <a:rPr lang="en-US" smtClean="0"/>
              <a:t>6</a:t>
            </a:fld>
            <a:endParaRPr lang="en-US" dirty="0"/>
          </a:p>
        </p:txBody>
      </p:sp>
    </p:spTree>
    <p:extLst>
      <p:ext uri="{BB962C8B-B14F-4D97-AF65-F5344CB8AC3E}">
        <p14:creationId xmlns:p14="http://schemas.microsoft.com/office/powerpoint/2010/main" val="65394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By examining it in evaluation order, we can most easily understand how the </a:t>
            </a:r>
            <a:r>
              <a:rPr lang="en-US" sz="1800" kern="100" dirty="0" err="1">
                <a:effectLst/>
                <a:latin typeface="Calibri" panose="020F0502020204030204" pitchFamily="34" charset="0"/>
                <a:ea typeface="Times New Roman" panose="02020603050405020304" pitchFamily="18" charset="0"/>
                <a:cs typeface="Times New Roman" panose="02020603050405020304" pitchFamily="18" charset="0"/>
              </a:rPr>
              <a:t>RankTile</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matches function processes its single statement. First, it calls the Tile matches function, and if that function returns “false,” evaluation stops, and the </a:t>
            </a:r>
            <a:r>
              <a:rPr lang="en-US" sz="1800" kern="100" dirty="0" err="1">
                <a:effectLst/>
                <a:latin typeface="Calibri" panose="020F0502020204030204" pitchFamily="34" charset="0"/>
                <a:ea typeface="Times New Roman" panose="02020603050405020304" pitchFamily="18" charset="0"/>
                <a:cs typeface="Times New Roman" panose="02020603050405020304" pitchFamily="18" charset="0"/>
              </a:rPr>
              <a:t>RankTile</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function returns “false.” Otherwise, processing continues with the sub-expression forming the logical-AND’s right-hand operand.</a:t>
            </a:r>
          </a:p>
          <a:p>
            <a:pPr marL="0" marR="0">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Variable t is a Tile pointer, but the Tile class doesn’t have a “rank” member. So, the program down-casts t to a </a:t>
            </a:r>
            <a:r>
              <a:rPr lang="en-US" sz="1800" kern="100" dirty="0" err="1">
                <a:effectLst/>
                <a:latin typeface="Calibri" panose="020F0502020204030204" pitchFamily="34" charset="0"/>
                <a:ea typeface="Times New Roman" panose="02020603050405020304" pitchFamily="18" charset="0"/>
                <a:cs typeface="Times New Roman" panose="02020603050405020304" pitchFamily="18" charset="0"/>
              </a:rPr>
              <a:t>RankTile</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pointer. The equality operator’s right-hand expression has two sets of parentheses. The inner set is the casting operator. The outer set is grouping parentheses, which is necessary because the arrow operator has higher precedence than the casting operator. The arrow selection operator retrieves the value saved in the “rank” member. The equality operator compares the “rank” values in “this” and object t, and the “return” operator returns the test’s results.</a:t>
            </a:r>
          </a:p>
          <a:p>
            <a:endParaRPr lang="en-US" dirty="0"/>
          </a:p>
        </p:txBody>
      </p:sp>
      <p:sp>
        <p:nvSpPr>
          <p:cNvPr id="4" name="Slide Number Placeholder 3"/>
          <p:cNvSpPr>
            <a:spLocks noGrp="1"/>
          </p:cNvSpPr>
          <p:nvPr>
            <p:ph type="sldNum" sz="quarter" idx="5"/>
          </p:nvPr>
        </p:nvSpPr>
        <p:spPr/>
        <p:txBody>
          <a:bodyPr/>
          <a:lstStyle/>
          <a:p>
            <a:fld id="{AA942AA7-F438-4EBF-BCE9-03C0325A8F73}" type="slidenum">
              <a:rPr lang="en-US" smtClean="0"/>
              <a:t>7</a:t>
            </a:fld>
            <a:endParaRPr lang="en-US" dirty="0"/>
          </a:p>
        </p:txBody>
      </p:sp>
    </p:spTree>
    <p:extLst>
      <p:ext uri="{BB962C8B-B14F-4D97-AF65-F5344CB8AC3E}">
        <p14:creationId xmlns:p14="http://schemas.microsoft.com/office/powerpoint/2010/main" val="63301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US" sz="1800" kern="100" dirty="0" err="1">
                <a:effectLst/>
                <a:latin typeface="Calibri" panose="020F0502020204030204" pitchFamily="34" charset="0"/>
                <a:ea typeface="Times New Roman" panose="02020603050405020304" pitchFamily="18" charset="0"/>
                <a:cs typeface="Times New Roman" panose="02020603050405020304" pitchFamily="18" charset="0"/>
              </a:rPr>
              <a:t>CharacterTile</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“matches” works similarly, changing only the class and member variable names.</a:t>
            </a:r>
          </a:p>
          <a:p>
            <a:endParaRPr lang="en-US" dirty="0"/>
          </a:p>
        </p:txBody>
      </p:sp>
      <p:sp>
        <p:nvSpPr>
          <p:cNvPr id="4" name="Slide Number Placeholder 3"/>
          <p:cNvSpPr>
            <a:spLocks noGrp="1"/>
          </p:cNvSpPr>
          <p:nvPr>
            <p:ph type="sldNum" sz="quarter" idx="5"/>
          </p:nvPr>
        </p:nvSpPr>
        <p:spPr/>
        <p:txBody>
          <a:bodyPr/>
          <a:lstStyle/>
          <a:p>
            <a:fld id="{AA942AA7-F438-4EBF-BCE9-03C0325A8F73}" type="slidenum">
              <a:rPr lang="en-US" smtClean="0"/>
              <a:t>8</a:t>
            </a:fld>
            <a:endParaRPr lang="en-US" dirty="0"/>
          </a:p>
        </p:txBody>
      </p:sp>
    </p:spTree>
    <p:extLst>
      <p:ext uri="{BB962C8B-B14F-4D97-AF65-F5344CB8AC3E}">
        <p14:creationId xmlns:p14="http://schemas.microsoft.com/office/powerpoint/2010/main" val="450613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2.xml"/><Relationship Id="rId5" Type="http://schemas.openxmlformats.org/officeDocument/2006/relationships/tags" Target="../tags/tag31.xml"/><Relationship Id="rId4" Type="http://schemas.openxmlformats.org/officeDocument/2006/relationships/tags" Target="../tags/tag3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2.xml"/><Relationship Id="rId5" Type="http://schemas.openxmlformats.org/officeDocument/2006/relationships/tags" Target="../tags/tag36.xml"/><Relationship Id="rId4" Type="http://schemas.openxmlformats.org/officeDocument/2006/relationships/tags" Target="../tags/tag3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slideMaster" Target="../slideMasters/slideMaster2.xml"/><Relationship Id="rId4" Type="http://schemas.openxmlformats.org/officeDocument/2006/relationships/tags" Target="../tags/tag4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custDataLst>
              <p:tags r:id="rId3"/>
            </p:custDataLst>
          </p:nvPr>
        </p:nvSpPr>
        <p:spPr/>
        <p:txBody>
          <a:bodyPr/>
          <a:lstStyle/>
          <a:p>
            <a:fld id="{B40FB4B4-2185-4162-9846-7C5876CD7D32}" type="datetimeFigureOut">
              <a:rPr lang="en-US" smtClean="0"/>
              <a:t>10/9/2025</a:t>
            </a:fld>
            <a:endParaRPr lang="en-US" dirty="0"/>
          </a:p>
        </p:txBody>
      </p:sp>
      <p:sp>
        <p:nvSpPr>
          <p:cNvPr id="8" name="Footer Placeholder 7"/>
          <p:cNvSpPr>
            <a:spLocks noGrp="1"/>
          </p:cNvSpPr>
          <p:nvPr>
            <p:ph type="ftr" sz="quarter" idx="11"/>
            <p:custDataLst>
              <p:tags r:id="rId4"/>
            </p:custDataLst>
          </p:nvPr>
        </p:nvSpPr>
        <p:spPr/>
        <p:txBody>
          <a:bodyPr/>
          <a:lstStyle/>
          <a:p>
            <a:endParaRPr lang="en-US" dirty="0"/>
          </a:p>
        </p:txBody>
      </p:sp>
      <p:sp>
        <p:nvSpPr>
          <p:cNvPr id="9" name="Slide Number Placeholder 8"/>
          <p:cNvSpPr>
            <a:spLocks noGrp="1"/>
          </p:cNvSpPr>
          <p:nvPr>
            <p:ph type="sldNum" sz="quarter" idx="12"/>
            <p:custDataLst>
              <p:tags r:id="rId5"/>
            </p:custDataLst>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302981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FB4B4-2185-4162-9846-7C5876CD7D32}"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291333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FB4B4-2185-4162-9846-7C5876CD7D32}"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4218505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custDataLst>
              <p:tags r:id="rId3"/>
            </p:custDataLst>
          </p:nvPr>
        </p:nvSpPr>
        <p:spPr/>
        <p:txBody>
          <a:bodyPr/>
          <a:lstStyle/>
          <a:p>
            <a:fld id="{B40FB4B4-2185-4162-9846-7C5876CD7D32}" type="datetimeFigureOut">
              <a:rPr lang="en-US" smtClean="0"/>
              <a:t>10/9/2025</a:t>
            </a:fld>
            <a:endParaRPr lang="en-US" dirty="0"/>
          </a:p>
        </p:txBody>
      </p:sp>
      <p:sp>
        <p:nvSpPr>
          <p:cNvPr id="8" name="Footer Placeholder 7"/>
          <p:cNvSpPr>
            <a:spLocks noGrp="1"/>
          </p:cNvSpPr>
          <p:nvPr>
            <p:ph type="ftr" sz="quarter" idx="11"/>
            <p:custDataLst>
              <p:tags r:id="rId4"/>
            </p:custDataLst>
          </p:nvPr>
        </p:nvSpPr>
        <p:spPr/>
        <p:txBody>
          <a:bodyPr/>
          <a:lstStyle/>
          <a:p>
            <a:endParaRPr lang="en-US" dirty="0"/>
          </a:p>
        </p:txBody>
      </p:sp>
      <p:sp>
        <p:nvSpPr>
          <p:cNvPr id="9" name="Slide Number Placeholder 8"/>
          <p:cNvSpPr>
            <a:spLocks noGrp="1"/>
          </p:cNvSpPr>
          <p:nvPr>
            <p:ph type="sldNum" sz="quarter" idx="12"/>
            <p:custDataLst>
              <p:tags r:id="rId5"/>
            </p:custDataLst>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390440951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custDataLst>
              <p:tags r:id="rId3"/>
            </p:custDataLst>
          </p:nvPr>
        </p:nvSpPr>
        <p:spPr/>
        <p:txBody>
          <a:bodyPr/>
          <a:lstStyle/>
          <a:p>
            <a:fld id="{B40FB4B4-2185-4162-9846-7C5876CD7D32}" type="datetimeFigureOut">
              <a:rPr lang="en-US" smtClean="0"/>
              <a:t>10/9/2025</a:t>
            </a:fld>
            <a:endParaRPr lang="en-US" dirty="0"/>
          </a:p>
        </p:txBody>
      </p:sp>
      <p:sp>
        <p:nvSpPr>
          <p:cNvPr id="8" name="Footer Placeholder 7"/>
          <p:cNvSpPr>
            <a:spLocks noGrp="1"/>
          </p:cNvSpPr>
          <p:nvPr>
            <p:ph type="ftr" sz="quarter" idx="11"/>
            <p:custDataLst>
              <p:tags r:id="rId4"/>
            </p:custDataLst>
          </p:nvPr>
        </p:nvSpPr>
        <p:spPr/>
        <p:txBody>
          <a:bodyPr/>
          <a:lstStyle/>
          <a:p>
            <a:endParaRPr lang="en-US" dirty="0"/>
          </a:p>
        </p:txBody>
      </p:sp>
      <p:sp>
        <p:nvSpPr>
          <p:cNvPr id="9" name="Slide Number Placeholder 8"/>
          <p:cNvSpPr>
            <a:spLocks noGrp="1"/>
          </p:cNvSpPr>
          <p:nvPr>
            <p:ph type="sldNum" sz="quarter" idx="12"/>
            <p:custDataLst>
              <p:tags r:id="rId5"/>
            </p:custDataLst>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140565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B40FB4B4-2185-4162-9846-7C5876CD7D32}" type="datetimeFigureOut">
              <a:rPr lang="en-US" smtClean="0"/>
              <a:t>10/9/2025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97322367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sz="half" idx="1"/>
            <p:custDataLst>
              <p:tags r:id="rId2"/>
            </p:custDataLst>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custDataLst>
              <p:tags r:id="rId3"/>
            </p:custDataLst>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custDataLst>
              <p:tags r:id="rId4"/>
            </p:custDataLst>
          </p:nvPr>
        </p:nvSpPr>
        <p:spPr/>
        <p:txBody>
          <a:bodyPr/>
          <a:lstStyle/>
          <a:p>
            <a:fld id="{B40FB4B4-2185-4162-9846-7C5876CD7D32}" type="datetimeFigureOut">
              <a:rPr lang="en-US" smtClean="0"/>
              <a:t>10/9/2025</a:t>
            </a:fld>
            <a:endParaRPr lang="en-US" dirty="0"/>
          </a:p>
        </p:txBody>
      </p:sp>
      <p:sp>
        <p:nvSpPr>
          <p:cNvPr id="9" name="Footer Placeholder 8"/>
          <p:cNvSpPr>
            <a:spLocks noGrp="1"/>
          </p:cNvSpPr>
          <p:nvPr>
            <p:ph type="ftr" sz="quarter" idx="11"/>
            <p:custDataLst>
              <p:tags r:id="rId5"/>
            </p:custDataLst>
          </p:nvPr>
        </p:nvSpPr>
        <p:spPr/>
        <p:txBody>
          <a:bodyPr/>
          <a:lstStyle/>
          <a:p>
            <a:endParaRPr lang="en-US" dirty="0"/>
          </a:p>
        </p:txBody>
      </p:sp>
      <p:sp>
        <p:nvSpPr>
          <p:cNvPr id="10" name="Slide Number Placeholder 9"/>
          <p:cNvSpPr>
            <a:spLocks noGrp="1"/>
          </p:cNvSpPr>
          <p:nvPr>
            <p:ph type="sldNum" sz="quarter" idx="12"/>
            <p:custDataLst>
              <p:tags r:id="rId6"/>
            </p:custDataLst>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7136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B40FB4B4-2185-4162-9846-7C5876CD7D32}" type="datetimeFigureOut">
              <a:rPr lang="en-US" smtClean="0"/>
              <a:t>10/9/2025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0C1318-927F-4BC9-B599-DD0BEB3764AB}"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3354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B40FB4B4-2185-4162-9846-7C5876CD7D32}" type="datetimeFigureOut">
              <a:rPr lang="en-US" smtClean="0"/>
              <a:t>10/9/2025</a:t>
            </a:fld>
            <a:endParaRPr lang="en-US" dirty="0"/>
          </a:p>
        </p:txBody>
      </p:sp>
      <p:sp>
        <p:nvSpPr>
          <p:cNvPr id="4" name="Footer Placeholder 3"/>
          <p:cNvSpPr>
            <a:spLocks noGrp="1"/>
          </p:cNvSpPr>
          <p:nvPr>
            <p:ph type="ftr" sz="quarter" idx="11"/>
            <p:custDataLst>
              <p:tags r:id="rId3"/>
            </p:custDataLst>
          </p:nvPr>
        </p:nvSpPr>
        <p:spPr/>
        <p:txBody>
          <a:bodyPr/>
          <a:lstStyle/>
          <a:p>
            <a:endParaRPr lang="en-US" dirty="0"/>
          </a:p>
        </p:txBody>
      </p:sp>
      <p:sp>
        <p:nvSpPr>
          <p:cNvPr id="5" name="Slide Number Placeholder 4"/>
          <p:cNvSpPr>
            <a:spLocks noGrp="1"/>
          </p:cNvSpPr>
          <p:nvPr>
            <p:ph type="sldNum" sz="quarter" idx="12"/>
            <p:custDataLst>
              <p:tags r:id="rId4"/>
            </p:custDataLst>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3512598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FB4B4-2185-4162-9846-7C5876CD7D32}" type="datetimeFigureOut">
              <a:rPr lang="en-US" smtClean="0"/>
              <a:t>10/9/2025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4231440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B40FB4B4-2185-4162-9846-7C5876CD7D32}" type="datetimeFigureOut">
              <a:rPr lang="en-US" smtClean="0"/>
              <a:t>10/9/2025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360454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custDataLst>
              <p:tags r:id="rId3"/>
            </p:custDataLst>
          </p:nvPr>
        </p:nvSpPr>
        <p:spPr/>
        <p:txBody>
          <a:bodyPr/>
          <a:lstStyle/>
          <a:p>
            <a:fld id="{B40FB4B4-2185-4162-9846-7C5876CD7D32}" type="datetimeFigureOut">
              <a:rPr lang="en-US" smtClean="0"/>
              <a:t>10/9/2025</a:t>
            </a:fld>
            <a:endParaRPr lang="en-US" dirty="0"/>
          </a:p>
        </p:txBody>
      </p:sp>
      <p:sp>
        <p:nvSpPr>
          <p:cNvPr id="8" name="Footer Placeholder 7"/>
          <p:cNvSpPr>
            <a:spLocks noGrp="1"/>
          </p:cNvSpPr>
          <p:nvPr>
            <p:ph type="ftr" sz="quarter" idx="11"/>
            <p:custDataLst>
              <p:tags r:id="rId4"/>
            </p:custDataLst>
          </p:nvPr>
        </p:nvSpPr>
        <p:spPr/>
        <p:txBody>
          <a:bodyPr/>
          <a:lstStyle/>
          <a:p>
            <a:endParaRPr lang="en-US" dirty="0"/>
          </a:p>
        </p:txBody>
      </p:sp>
      <p:sp>
        <p:nvSpPr>
          <p:cNvPr id="9" name="Slide Number Placeholder 8"/>
          <p:cNvSpPr>
            <a:spLocks noGrp="1"/>
          </p:cNvSpPr>
          <p:nvPr>
            <p:ph type="sldNum" sz="quarter" idx="12"/>
            <p:custDataLst>
              <p:tags r:id="rId5"/>
            </p:custDataLst>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3286304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40FB4B4-2185-4162-9846-7C5876CD7D32}" type="datetimeFigureOut">
              <a:rPr lang="en-US" smtClean="0"/>
              <a:t>10/9/2025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1986625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FB4B4-2185-4162-9846-7C5876CD7D32}"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80923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FB4B4-2185-4162-9846-7C5876CD7D32}"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378678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B40FB4B4-2185-4162-9846-7C5876CD7D32}" type="datetimeFigureOut">
              <a:rPr lang="en-US" smtClean="0"/>
              <a:t>10/9/2025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39419623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sz="half" idx="1"/>
            <p:custDataLst>
              <p:tags r:id="rId2"/>
            </p:custDataLst>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custDataLst>
              <p:tags r:id="rId3"/>
            </p:custDataLst>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custDataLst>
              <p:tags r:id="rId4"/>
            </p:custDataLst>
          </p:nvPr>
        </p:nvSpPr>
        <p:spPr/>
        <p:txBody>
          <a:bodyPr/>
          <a:lstStyle/>
          <a:p>
            <a:fld id="{B40FB4B4-2185-4162-9846-7C5876CD7D32}" type="datetimeFigureOut">
              <a:rPr lang="en-US" smtClean="0"/>
              <a:t>10/9/2025</a:t>
            </a:fld>
            <a:endParaRPr lang="en-US" dirty="0"/>
          </a:p>
        </p:txBody>
      </p:sp>
      <p:sp>
        <p:nvSpPr>
          <p:cNvPr id="9" name="Footer Placeholder 8"/>
          <p:cNvSpPr>
            <a:spLocks noGrp="1"/>
          </p:cNvSpPr>
          <p:nvPr>
            <p:ph type="ftr" sz="quarter" idx="11"/>
            <p:custDataLst>
              <p:tags r:id="rId5"/>
            </p:custDataLst>
          </p:nvPr>
        </p:nvSpPr>
        <p:spPr/>
        <p:txBody>
          <a:bodyPr/>
          <a:lstStyle/>
          <a:p>
            <a:endParaRPr lang="en-US" dirty="0"/>
          </a:p>
        </p:txBody>
      </p:sp>
      <p:sp>
        <p:nvSpPr>
          <p:cNvPr id="10" name="Slide Number Placeholder 9"/>
          <p:cNvSpPr>
            <a:spLocks noGrp="1"/>
          </p:cNvSpPr>
          <p:nvPr>
            <p:ph type="sldNum" sz="quarter" idx="12"/>
            <p:custDataLst>
              <p:tags r:id="rId6"/>
            </p:custDataLst>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292423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B40FB4B4-2185-4162-9846-7C5876CD7D32}" type="datetimeFigureOut">
              <a:rPr lang="en-US" smtClean="0"/>
              <a:t>10/9/2025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0C1318-927F-4BC9-B599-DD0BEB3764AB}"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4513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0FB4B4-2185-4162-9846-7C5876CD7D32}" type="datetimeFigureOut">
              <a:rPr lang="en-US" smtClean="0"/>
              <a:t>10/9/2025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321182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FB4B4-2185-4162-9846-7C5876CD7D32}" type="datetimeFigureOut">
              <a:rPr lang="en-US" smtClean="0"/>
              <a:t>10/9/2025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269090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B40FB4B4-2185-4162-9846-7C5876CD7D32}" type="datetimeFigureOut">
              <a:rPr lang="en-US" smtClean="0"/>
              <a:t>10/9/2025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229691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40FB4B4-2185-4162-9846-7C5876CD7D32}" type="datetimeFigureOut">
              <a:rPr lang="en-US" smtClean="0"/>
              <a:t>10/9/2025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BD0C1318-927F-4BC9-B599-DD0BEB3764AB}" type="slidenum">
              <a:rPr lang="en-US" smtClean="0"/>
              <a:t>‹#›</a:t>
            </a:fld>
            <a:endParaRPr lang="en-US" dirty="0"/>
          </a:p>
        </p:txBody>
      </p:sp>
    </p:spTree>
    <p:extLst>
      <p:ext uri="{BB962C8B-B14F-4D97-AF65-F5344CB8AC3E}">
        <p14:creationId xmlns:p14="http://schemas.microsoft.com/office/powerpoint/2010/main" val="105980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2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26.xml"/><Relationship Id="rId2" Type="http://schemas.openxmlformats.org/officeDocument/2006/relationships/slideLayout" Target="../slideLayouts/slideLayout13.xml"/><Relationship Id="rId16" Type="http://schemas.openxmlformats.org/officeDocument/2006/relationships/tags" Target="../tags/tag2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24.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custDataLst>
              <p:tags r:id="rId14"/>
            </p:custDataLst>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40FB4B4-2185-4162-9846-7C5876CD7D32}" type="datetimeFigureOut">
              <a:rPr lang="en-US" smtClean="0"/>
              <a:t>10/9/2025</a:t>
            </a:fld>
            <a:endParaRPr lang="en-US" dirty="0"/>
          </a:p>
        </p:txBody>
      </p:sp>
      <p:sp>
        <p:nvSpPr>
          <p:cNvPr id="5" name="Footer Placeholder 4"/>
          <p:cNvSpPr>
            <a:spLocks noGrp="1"/>
          </p:cNvSpPr>
          <p:nvPr>
            <p:ph type="ftr" sz="quarter" idx="3"/>
            <p:custDataLst>
              <p:tags r:id="rId16"/>
            </p:custDataLst>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custDataLst>
              <p:tags r:id="rId17"/>
            </p:custDataLst>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D0C1318-927F-4BC9-B599-DD0BEB3764AB}" type="slidenum">
              <a:rPr lang="en-US" smtClean="0"/>
              <a:t>‹#›</a:t>
            </a:fld>
            <a:endParaRPr lang="en-US" dirty="0"/>
          </a:p>
        </p:txBody>
      </p:sp>
    </p:spTree>
    <p:extLst>
      <p:ext uri="{BB962C8B-B14F-4D97-AF65-F5344CB8AC3E}">
        <p14:creationId xmlns:p14="http://schemas.microsoft.com/office/powerpoint/2010/main" val="2545246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custDataLst>
              <p:tags r:id="rId14"/>
            </p:custDataLst>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40FB4B4-2185-4162-9846-7C5876CD7D32}" type="datetimeFigureOut">
              <a:rPr lang="en-US" smtClean="0"/>
              <a:t>10/9/2025</a:t>
            </a:fld>
            <a:endParaRPr lang="en-US" dirty="0"/>
          </a:p>
        </p:txBody>
      </p:sp>
      <p:sp>
        <p:nvSpPr>
          <p:cNvPr id="5" name="Footer Placeholder 4"/>
          <p:cNvSpPr>
            <a:spLocks noGrp="1"/>
          </p:cNvSpPr>
          <p:nvPr>
            <p:ph type="ftr" sz="quarter" idx="3"/>
            <p:custDataLst>
              <p:tags r:id="rId16"/>
            </p:custDataLst>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custDataLst>
              <p:tags r:id="rId17"/>
            </p:custDataLst>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D0C1318-927F-4BC9-B599-DD0BEB3764AB}" type="slidenum">
              <a:rPr lang="en-US" smtClean="0"/>
              <a:t>‹#›</a:t>
            </a:fld>
            <a:endParaRPr lang="en-US" dirty="0"/>
          </a:p>
        </p:txBody>
      </p:sp>
    </p:spTree>
    <p:extLst>
      <p:ext uri="{BB962C8B-B14F-4D97-AF65-F5344CB8AC3E}">
        <p14:creationId xmlns:p14="http://schemas.microsoft.com/office/powerpoint/2010/main" val="780563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2.xml"/><Relationship Id="rId5" Type="http://schemas.openxmlformats.org/officeDocument/2006/relationships/slideLayout" Target="../slideLayouts/slideLayout17.xml"/><Relationship Id="rId4" Type="http://schemas.openxmlformats.org/officeDocument/2006/relationships/tags" Target="../tags/tag5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bwMode="blackWhite">
          <a:xfrm>
            <a:off x="1600200" y="2386744"/>
            <a:ext cx="8991600" cy="1645920"/>
          </a:xfrm>
          <a:prstGeom prst="rect">
            <a:avLst/>
          </a:prstGeom>
          <a:solidFill>
            <a:srgbClr val="FFFFFF"/>
          </a:solidFill>
          <a:ln w="38100" cap="sq">
            <a:solidFill>
              <a:srgbClr val="404040"/>
            </a:solidFill>
            <a:miter lim="800000"/>
          </a:ln>
        </p:spPr>
        <p:txBody>
          <a:bodyPr/>
          <a:lstStyle/>
          <a:p>
            <a:r>
              <a:rPr lang="en-US" dirty="0"/>
              <a:t>Mahjong Tiles</a:t>
            </a:r>
          </a:p>
        </p:txBody>
      </p:sp>
      <p:sp>
        <p:nvSpPr>
          <p:cNvPr id="3" name="Subtitle 2"/>
          <p:cNvSpPr>
            <a:spLocks noGrp="1"/>
          </p:cNvSpPr>
          <p:nvPr>
            <p:ph type="subTitle" idx="1"/>
            <p:custDataLst>
              <p:tags r:id="rId2"/>
            </p:custDataLst>
          </p:nvPr>
        </p:nvSpPr>
        <p:spPr>
          <a:xfrm>
            <a:off x="2695194" y="4352544"/>
            <a:ext cx="6801612" cy="1239894"/>
          </a:xfrm>
        </p:spPr>
        <p:txBody>
          <a:bodyPr/>
          <a:lstStyle/>
          <a:p>
            <a:r>
              <a:rPr lang="en-US" dirty="0"/>
              <a:t>Outlining A Polymorphic Solution</a:t>
            </a:r>
          </a:p>
        </p:txBody>
      </p:sp>
      <p:sp>
        <p:nvSpPr>
          <p:cNvPr id="4" name="TextBox 3"/>
          <p:cNvSpPr txBox="1"/>
          <p:nvPr>
            <p:custDataLst>
              <p:tags r:id="rId3"/>
            </p:custDataLst>
          </p:nvPr>
        </p:nvSpPr>
        <p:spPr>
          <a:xfrm>
            <a:off x="1600200" y="6179127"/>
            <a:ext cx="1506566" cy="276999"/>
          </a:xfrm>
          <a:prstGeom prst="rect">
            <a:avLst/>
          </a:prstGeom>
          <a:noFill/>
        </p:spPr>
        <p:txBody>
          <a:bodyPr wrap="none" rtlCol="0">
            <a:spAutoFit/>
          </a:bodyPr>
          <a:lstStyle/>
          <a:p>
            <a:r>
              <a:rPr lang="en-US" sz="1200" dirty="0"/>
              <a:t>Delroy A. Brinkerhoff</a:t>
            </a:r>
          </a:p>
        </p:txBody>
      </p:sp>
    </p:spTree>
    <p:extLst>
      <p:ext uri="{BB962C8B-B14F-4D97-AF65-F5344CB8AC3E}">
        <p14:creationId xmlns:p14="http://schemas.microsoft.com/office/powerpoint/2010/main" val="212472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C1AE-341B-47E9-BC6F-DCD174CDA264}"/>
              </a:ext>
            </a:extLst>
          </p:cNvPr>
          <p:cNvSpPr>
            <a:spLocks noGrp="1"/>
          </p:cNvSpPr>
          <p:nvPr>
            <p:ph type="title"/>
            <p:custDataLst>
              <p:tags r:id="rId1"/>
            </p:custDataLst>
          </p:nvPr>
        </p:nvSpPr>
        <p:spPr>
          <a:xfrm>
            <a:off x="791146" y="2286000"/>
            <a:ext cx="2286000" cy="2286000"/>
          </a:xfrm>
          <a:prstGeom prst="roundRect">
            <a:avLst>
              <a:gd name="adj" fmla="val 14141"/>
            </a:avLst>
          </a:prstGeom>
          <a:solidFill>
            <a:schemeClr val="accent2"/>
          </a:solidFill>
          <a:ln>
            <a:noFill/>
          </a:ln>
        </p:spPr>
        <p:txBody>
          <a:bodyPr>
            <a:normAutofit/>
          </a:bodyPr>
          <a:lstStyle/>
          <a:p>
            <a:r>
              <a:rPr lang="en-US" sz="2400" dirty="0">
                <a:solidFill>
                  <a:srgbClr val="FFFFFF"/>
                </a:solidFill>
              </a:rPr>
              <a:t>Mahjong Stacked Tiles</a:t>
            </a:r>
          </a:p>
        </p:txBody>
      </p:sp>
      <p:sp>
        <p:nvSpPr>
          <p:cNvPr id="8" name="Rounded Rectangle 7">
            <a:extLst>
              <a:ext uri="{FF2B5EF4-FFF2-40B4-BE49-F238E27FC236}">
                <a16:creationId xmlns:a16="http://schemas.microsoft.com/office/drawing/2014/main" id="{195A7738-D4D9-4E15-A635-CA28918C1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626554" y="2121408"/>
            <a:ext cx="2615184" cy="2615184"/>
          </a:xfrm>
          <a:prstGeom prst="round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F813E79E-894E-4011-B4B0-93B31C4E1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3878017" y="640080"/>
            <a:ext cx="7662672"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F31DDD9C-2B95-4688-9DD6-D3AC34FF9E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047181" y="802767"/>
            <a:ext cx="7324344"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964EC229-E568-42D9-E084-D185EDF28F87}"/>
              </a:ext>
            </a:extLst>
          </p:cNvPr>
          <p:cNvPicPr>
            <a:picLocks noChangeAspect="1"/>
          </p:cNvPicPr>
          <p:nvPr/>
        </p:nvPicPr>
        <p:blipFill>
          <a:blip r:embed="rId7"/>
          <a:stretch>
            <a:fillRect/>
          </a:stretch>
        </p:blipFill>
        <p:spPr>
          <a:xfrm>
            <a:off x="4164447" y="1351297"/>
            <a:ext cx="7089811" cy="3840699"/>
          </a:xfrm>
          <a:prstGeom prst="rect">
            <a:avLst/>
          </a:prstGeom>
        </p:spPr>
      </p:pic>
    </p:spTree>
    <p:extLst>
      <p:ext uri="{BB962C8B-B14F-4D97-AF65-F5344CB8AC3E}">
        <p14:creationId xmlns:p14="http://schemas.microsoft.com/office/powerpoint/2010/main" val="380070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7E71-22CE-CA39-1623-0758261B6E15}"/>
              </a:ext>
            </a:extLst>
          </p:cNvPr>
          <p:cNvSpPr>
            <a:spLocks noGrp="1"/>
          </p:cNvSpPr>
          <p:nvPr>
            <p:ph type="title"/>
            <p:custDataLst>
              <p:tags r:id="rId1"/>
            </p:custDataLst>
          </p:nvPr>
        </p:nvSpPr>
        <p:spPr bwMode="black">
          <a:xfrm>
            <a:off x="2231136" y="964692"/>
            <a:ext cx="7729728" cy="1188720"/>
          </a:xfrm>
          <a:prstGeom prst="rect">
            <a:avLst/>
          </a:prstGeom>
          <a:solidFill>
            <a:srgbClr val="FFFFFF"/>
          </a:solidFill>
          <a:ln w="31750" cap="sq">
            <a:solidFill>
              <a:srgbClr val="404040"/>
            </a:solidFill>
            <a:miter lim="800000"/>
          </a:ln>
        </p:spPr>
        <p:txBody>
          <a:bodyPr/>
          <a:lstStyle/>
          <a:p>
            <a:r>
              <a:rPr lang="en-US" dirty="0"/>
              <a:t>Tile Class Diagram</a:t>
            </a:r>
          </a:p>
        </p:txBody>
      </p:sp>
      <p:pic>
        <p:nvPicPr>
          <p:cNvPr id="5" name="Content Placeholder 4">
            <a:extLst>
              <a:ext uri="{FF2B5EF4-FFF2-40B4-BE49-F238E27FC236}">
                <a16:creationId xmlns:a16="http://schemas.microsoft.com/office/drawing/2014/main" id="{208326B1-C7EB-5C0F-7280-933A64AA083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31136" y="2153412"/>
            <a:ext cx="7729728" cy="3924323"/>
          </a:xfrm>
        </p:spPr>
      </p:pic>
    </p:spTree>
    <p:extLst>
      <p:ext uri="{BB962C8B-B14F-4D97-AF65-F5344CB8AC3E}">
        <p14:creationId xmlns:p14="http://schemas.microsoft.com/office/powerpoint/2010/main" val="170073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CE09-5BFF-34B7-2E70-F51B11D231B3}"/>
              </a:ext>
            </a:extLst>
          </p:cNvPr>
          <p:cNvSpPr>
            <a:spLocks noGrp="1"/>
          </p:cNvSpPr>
          <p:nvPr>
            <p:ph type="title"/>
            <p:custDataLst>
              <p:tags r:id="rId1"/>
            </p:custDataLst>
          </p:nvPr>
        </p:nvSpPr>
        <p:spPr bwMode="black">
          <a:xfrm>
            <a:off x="2231136" y="964692"/>
            <a:ext cx="7729728" cy="1188720"/>
          </a:xfrm>
          <a:prstGeom prst="rect">
            <a:avLst/>
          </a:prstGeom>
          <a:solidFill>
            <a:srgbClr val="FFFFFF"/>
          </a:solidFill>
          <a:ln w="31750" cap="sq">
            <a:solidFill>
              <a:srgbClr val="404040"/>
            </a:solidFill>
            <a:miter lim="800000"/>
          </a:ln>
        </p:spPr>
        <p:txBody>
          <a:bodyPr/>
          <a:lstStyle/>
          <a:p>
            <a:r>
              <a:rPr lang="en-US" dirty="0"/>
              <a:t>Matching Tiles</a:t>
            </a:r>
          </a:p>
        </p:txBody>
      </p:sp>
      <p:sp>
        <p:nvSpPr>
          <p:cNvPr id="3" name="Content Placeholder 2">
            <a:extLst>
              <a:ext uri="{FF2B5EF4-FFF2-40B4-BE49-F238E27FC236}">
                <a16:creationId xmlns:a16="http://schemas.microsoft.com/office/drawing/2014/main" id="{288841D7-1B68-0BC5-579A-A7037C5C34AF}"/>
              </a:ext>
            </a:extLst>
          </p:cNvPr>
          <p:cNvSpPr>
            <a:spLocks noGrp="1"/>
          </p:cNvSpPr>
          <p:nvPr>
            <p:ph sz="half" idx="1"/>
            <p:custDataLst>
              <p:tags r:id="rId2"/>
            </p:custDataLst>
          </p:nvPr>
        </p:nvSpPr>
        <p:spPr>
          <a:xfrm>
            <a:off x="1581912" y="2638044"/>
            <a:ext cx="4271771" cy="3101982"/>
          </a:xfrm>
        </p:spPr>
        <p:txBody>
          <a:bodyPr/>
          <a:lstStyle/>
          <a:p>
            <a:pPr marL="0" indent="0">
              <a:spcBef>
                <a:spcPts val="0"/>
              </a:spcBef>
              <a:buNone/>
            </a:pPr>
            <a:r>
              <a:rPr lang="en-US" dirty="0">
                <a:latin typeface="Consolas" panose="020B0609020204030204" pitchFamily="49" charset="0"/>
              </a:rPr>
              <a:t>Tile* t1 = first selected tile;</a:t>
            </a:r>
          </a:p>
          <a:p>
            <a:pPr marL="0" indent="0">
              <a:spcBef>
                <a:spcPts val="0"/>
              </a:spcBef>
              <a:buNone/>
            </a:pPr>
            <a:r>
              <a:rPr lang="en-US" dirty="0">
                <a:latin typeface="Consolas" panose="020B0609020204030204" pitchFamily="49" charset="0"/>
              </a:rPr>
              <a:t>Tile* t2 = second selected tile;</a:t>
            </a:r>
          </a:p>
          <a:p>
            <a:pPr marL="0" indent="0">
              <a:spcBef>
                <a:spcPts val="0"/>
              </a:spcBef>
              <a:buNone/>
            </a:pPr>
            <a:endParaRPr lang="en-US" dirty="0">
              <a:latin typeface="Consolas" panose="020B0609020204030204" pitchFamily="49" charset="0"/>
            </a:endParaRPr>
          </a:p>
          <a:p>
            <a:pPr marL="0" indent="0">
              <a:spcBef>
                <a:spcPts val="0"/>
              </a:spcBef>
              <a:buNone/>
            </a:pPr>
            <a:r>
              <a:rPr lang="en-US" dirty="0">
                <a:latin typeface="Consolas" panose="020B0609020204030204" pitchFamily="49" charset="0"/>
              </a:rPr>
              <a:t>if (t1-&gt;matches(t2))</a:t>
            </a:r>
          </a:p>
          <a:p>
            <a:pPr marL="0" indent="0">
              <a:spcBef>
                <a:spcPts val="0"/>
              </a:spcBef>
              <a:buNone/>
            </a:pPr>
            <a:r>
              <a:rPr lang="en-US" dirty="0">
                <a:latin typeface="Consolas" panose="020B0609020204030204" pitchFamily="49" charset="0"/>
              </a:rPr>
              <a:t>{</a:t>
            </a:r>
          </a:p>
          <a:p>
            <a:pPr marL="0" indent="0">
              <a:spcBef>
                <a:spcPts val="0"/>
              </a:spcBef>
              <a:buNone/>
            </a:pPr>
            <a:r>
              <a:rPr lang="en-US" dirty="0">
                <a:latin typeface="Consolas" panose="020B0609020204030204" pitchFamily="49" charset="0"/>
              </a:rPr>
              <a:t>    remove(t1);</a:t>
            </a:r>
          </a:p>
          <a:p>
            <a:pPr marL="0" indent="0">
              <a:spcBef>
                <a:spcPts val="0"/>
              </a:spcBef>
              <a:buNone/>
            </a:pPr>
            <a:r>
              <a:rPr lang="en-US" dirty="0">
                <a:latin typeface="Consolas" panose="020B0609020204030204" pitchFamily="49" charset="0"/>
              </a:rPr>
              <a:t>    remove(t2);</a:t>
            </a:r>
          </a:p>
          <a:p>
            <a:pPr marL="0" indent="0">
              <a:spcBef>
                <a:spcPts val="0"/>
              </a:spcBef>
              <a:buNone/>
            </a:pPr>
            <a:r>
              <a:rPr lang="en-US" dirty="0">
                <a:latin typeface="Consolas" panose="020B0609020204030204" pitchFamily="49" charset="0"/>
              </a:rPr>
              <a:t>}</a:t>
            </a:r>
          </a:p>
        </p:txBody>
      </p:sp>
      <p:sp>
        <p:nvSpPr>
          <p:cNvPr id="4" name="Content Placeholder 3">
            <a:extLst>
              <a:ext uri="{FF2B5EF4-FFF2-40B4-BE49-F238E27FC236}">
                <a16:creationId xmlns:a16="http://schemas.microsoft.com/office/drawing/2014/main" id="{D04DE81D-BE12-3DE5-6578-0DB87E0520DF}"/>
              </a:ext>
            </a:extLst>
          </p:cNvPr>
          <p:cNvSpPr>
            <a:spLocks noGrp="1"/>
          </p:cNvSpPr>
          <p:nvPr>
            <p:ph sz="half" idx="2"/>
            <p:custDataLst>
              <p:tags r:id="rId3"/>
            </p:custDataLst>
          </p:nvPr>
        </p:nvSpPr>
        <p:spPr>
          <a:xfrm>
            <a:off x="6338315" y="2638044"/>
            <a:ext cx="4270247" cy="3101982"/>
          </a:xfrm>
        </p:spPr>
        <p:txBody>
          <a:bodyPr/>
          <a:lstStyle/>
          <a:p>
            <a:r>
              <a:rPr lang="en-US" dirty="0">
                <a:latin typeface="Consolas" panose="020B0609020204030204" pitchFamily="49" charset="0"/>
              </a:rPr>
              <a:t>t1 </a:t>
            </a:r>
            <a:r>
              <a:rPr lang="en-US" dirty="0">
                <a:latin typeface="Consolas" panose="020B0609020204030204" pitchFamily="49" charset="0"/>
                <a:cs typeface="Calibri" panose="020F0502020204030204" pitchFamily="34" charset="0"/>
              </a:rPr>
              <a:t>≠ t2</a:t>
            </a:r>
            <a:endParaRPr lang="en-US" dirty="0">
              <a:latin typeface="Consolas" panose="020B0609020204030204" pitchFamily="49" charset="0"/>
            </a:endParaRPr>
          </a:p>
          <a:p>
            <a:r>
              <a:rPr lang="en-US" dirty="0">
                <a:latin typeface="Consolas" panose="020B0609020204030204" pitchFamily="49" charset="0"/>
              </a:rPr>
              <a:t>t2</a:t>
            </a:r>
            <a:r>
              <a:rPr lang="en-US" dirty="0"/>
              <a:t> can’t be null</a:t>
            </a:r>
          </a:p>
          <a:p>
            <a:r>
              <a:rPr lang="en-US" dirty="0"/>
              <a:t>Must be instances of the same class</a:t>
            </a:r>
          </a:p>
          <a:p>
            <a:r>
              <a:rPr lang="en-US" dirty="0"/>
              <a:t>Rank tiles must be the same rank</a:t>
            </a:r>
          </a:p>
          <a:p>
            <a:r>
              <a:rPr lang="en-US" dirty="0"/>
              <a:t>Character tiles must have the same symbol</a:t>
            </a:r>
          </a:p>
        </p:txBody>
      </p:sp>
    </p:spTree>
    <p:extLst>
      <p:ext uri="{BB962C8B-B14F-4D97-AF65-F5344CB8AC3E}">
        <p14:creationId xmlns:p14="http://schemas.microsoft.com/office/powerpoint/2010/main" val="51937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D950EFB-B9B7-9F07-AA73-C21A48058812}"/>
              </a:ext>
            </a:extLst>
          </p:cNvPr>
          <p:cNvSpPr>
            <a:spLocks noGrp="1"/>
          </p:cNvSpPr>
          <p:nvPr>
            <p:ph type="title"/>
            <p:custDataLst>
              <p:tags r:id="rId1"/>
            </p:custDataLst>
          </p:nvPr>
        </p:nvSpPr>
        <p:spPr bwMode="black">
          <a:xfrm>
            <a:off x="2231136" y="964692"/>
            <a:ext cx="7729728" cy="1188720"/>
          </a:xfrm>
          <a:prstGeom prst="rect">
            <a:avLst/>
          </a:prstGeom>
          <a:solidFill>
            <a:srgbClr val="FFFFFF"/>
          </a:solidFill>
          <a:ln w="31750" cap="sq">
            <a:solidFill>
              <a:srgbClr val="404040"/>
            </a:solidFill>
            <a:miter lim="800000"/>
          </a:ln>
        </p:spPr>
        <p:txBody>
          <a:bodyPr/>
          <a:lstStyle/>
          <a:p>
            <a:r>
              <a:rPr lang="en-US" cap="none" dirty="0">
                <a:latin typeface="Consolas" panose="020B0609020204030204" pitchFamily="49" charset="0"/>
              </a:rPr>
              <a:t>Tile</a:t>
            </a:r>
            <a:r>
              <a:rPr lang="en-US" dirty="0"/>
              <a:t> matches</a:t>
            </a:r>
          </a:p>
        </p:txBody>
      </p:sp>
      <p:sp>
        <p:nvSpPr>
          <p:cNvPr id="9" name="Content Placeholder 8">
            <a:extLst>
              <a:ext uri="{FF2B5EF4-FFF2-40B4-BE49-F238E27FC236}">
                <a16:creationId xmlns:a16="http://schemas.microsoft.com/office/drawing/2014/main" id="{B360AFAC-B472-71AC-A827-D123AC90614C}"/>
              </a:ext>
            </a:extLst>
          </p:cNvPr>
          <p:cNvSpPr>
            <a:spLocks noGrp="1"/>
          </p:cNvSpPr>
          <p:nvPr>
            <p:ph idx="1"/>
            <p:custDataLst>
              <p:tags r:id="rId2"/>
            </p:custDataLst>
          </p:nvPr>
        </p:nvSpPr>
        <p:spPr>
          <a:xfrm>
            <a:off x="2231136" y="2489704"/>
            <a:ext cx="7729728" cy="3403604"/>
          </a:xfrm>
        </p:spPr>
        <p:txBody>
          <a:bodyPr>
            <a:noAutofit/>
          </a:bodyPr>
          <a:lstStyle/>
          <a:p>
            <a:pPr marL="0" indent="0">
              <a:lnSpc>
                <a:spcPts val="1800"/>
              </a:lnSpc>
              <a:spcBef>
                <a:spcPts val="0"/>
              </a:spcBef>
              <a:buNone/>
            </a:pPr>
            <a:r>
              <a:rPr lang="en-US" dirty="0">
                <a:latin typeface="Consolas" panose="020B0609020204030204" pitchFamily="49" charset="0"/>
              </a:rPr>
              <a:t>class Tile</a:t>
            </a:r>
          </a:p>
          <a:p>
            <a:pPr marL="0" indent="0">
              <a:lnSpc>
                <a:spcPts val="1800"/>
              </a:lnSpc>
              <a:spcBef>
                <a:spcPts val="0"/>
              </a:spcBef>
              <a:buNone/>
            </a:pPr>
            <a:r>
              <a:rPr lang="en-US" dirty="0">
                <a:latin typeface="Consolas" panose="020B0609020204030204" pitchFamily="49" charset="0"/>
              </a:rPr>
              <a:t>{</a:t>
            </a:r>
          </a:p>
          <a:p>
            <a:pPr marL="0" indent="0">
              <a:lnSpc>
                <a:spcPts val="1800"/>
              </a:lnSpc>
              <a:spcBef>
                <a:spcPts val="0"/>
              </a:spcBef>
              <a:buNone/>
            </a:pPr>
            <a:r>
              <a:rPr lang="en-US" dirty="0">
                <a:latin typeface="Consolas" panose="020B0609020204030204" pitchFamily="49" charset="0"/>
              </a:rPr>
              <a:t>    public:</a:t>
            </a:r>
          </a:p>
          <a:p>
            <a:pPr marL="0" indent="0">
              <a:lnSpc>
                <a:spcPts val="1800"/>
              </a:lnSpc>
              <a:spcBef>
                <a:spcPts val="0"/>
              </a:spcBef>
              <a:buNone/>
            </a:pPr>
            <a:r>
              <a:rPr lang="en-US" dirty="0">
                <a:latin typeface="Consolas" panose="020B0609020204030204" pitchFamily="49" charset="0"/>
              </a:rPr>
              <a:t>        virtual bool matches(Tile* t)</a:t>
            </a:r>
          </a:p>
          <a:p>
            <a:pPr marL="0" indent="0">
              <a:lnSpc>
                <a:spcPts val="1800"/>
              </a:lnSpc>
              <a:spcBef>
                <a:spcPts val="0"/>
              </a:spcBef>
              <a:buNone/>
            </a:pPr>
            <a:r>
              <a:rPr lang="en-US" dirty="0">
                <a:latin typeface="Consolas" panose="020B0609020204030204" pitchFamily="49" charset="0"/>
              </a:rPr>
              <a:t>        {</a:t>
            </a:r>
          </a:p>
          <a:p>
            <a:pPr marL="0" indent="0">
              <a:lnSpc>
                <a:spcPts val="1800"/>
              </a:lnSpc>
              <a:spcBef>
                <a:spcPts val="0"/>
              </a:spcBef>
              <a:buNone/>
            </a:pPr>
            <a:r>
              <a:rPr lang="en-US" dirty="0">
                <a:latin typeface="Consolas" panose="020B0609020204030204" pitchFamily="49" charset="0"/>
              </a:rPr>
              <a:t>            if (this == t)</a:t>
            </a:r>
          </a:p>
          <a:p>
            <a:pPr marL="0" indent="0">
              <a:lnSpc>
                <a:spcPts val="1800"/>
              </a:lnSpc>
              <a:spcBef>
                <a:spcPts val="0"/>
              </a:spcBef>
              <a:buNone/>
            </a:pPr>
            <a:r>
              <a:rPr lang="en-US" dirty="0">
                <a:latin typeface="Consolas" panose="020B0609020204030204" pitchFamily="49" charset="0"/>
              </a:rPr>
              <a:t>                return false;</a:t>
            </a:r>
          </a:p>
          <a:p>
            <a:pPr marL="0" indent="0">
              <a:lnSpc>
                <a:spcPts val="1800"/>
              </a:lnSpc>
              <a:spcBef>
                <a:spcPts val="0"/>
              </a:spcBef>
              <a:buNone/>
            </a:pPr>
            <a:endParaRPr lang="en-US" dirty="0">
              <a:latin typeface="Consolas" panose="020B0609020204030204" pitchFamily="49" charset="0"/>
            </a:endParaRPr>
          </a:p>
          <a:p>
            <a:pPr marL="0" indent="0">
              <a:lnSpc>
                <a:spcPts val="1800"/>
              </a:lnSpc>
              <a:spcBef>
                <a:spcPts val="0"/>
              </a:spcBef>
              <a:buNone/>
            </a:pPr>
            <a:r>
              <a:rPr lang="en-US" dirty="0">
                <a:latin typeface="Consolas" panose="020B0609020204030204" pitchFamily="49" charset="0"/>
              </a:rPr>
              <a:t>            if (t == nullptr)</a:t>
            </a:r>
          </a:p>
          <a:p>
            <a:pPr marL="0" indent="0">
              <a:lnSpc>
                <a:spcPts val="1800"/>
              </a:lnSpc>
              <a:spcBef>
                <a:spcPts val="0"/>
              </a:spcBef>
              <a:buNone/>
            </a:pPr>
            <a:r>
              <a:rPr lang="en-US" dirty="0">
                <a:latin typeface="Consolas" panose="020B0609020204030204" pitchFamily="49" charset="0"/>
              </a:rPr>
              <a:t>                return false;</a:t>
            </a:r>
          </a:p>
          <a:p>
            <a:pPr marL="0" indent="0">
              <a:lnSpc>
                <a:spcPts val="1800"/>
              </a:lnSpc>
              <a:spcBef>
                <a:spcPts val="0"/>
              </a:spcBef>
              <a:buNone/>
            </a:pPr>
            <a:endParaRPr lang="en-US" dirty="0">
              <a:latin typeface="Consolas" panose="020B0609020204030204" pitchFamily="49" charset="0"/>
            </a:endParaRPr>
          </a:p>
          <a:p>
            <a:pPr marL="0" indent="0">
              <a:lnSpc>
                <a:spcPts val="1800"/>
              </a:lnSpc>
              <a:spcBef>
                <a:spcPts val="0"/>
              </a:spcBef>
              <a:buNone/>
            </a:pPr>
            <a:r>
              <a:rPr lang="en-US" dirty="0">
                <a:latin typeface="Consolas" panose="020B0609020204030204" pitchFamily="49" charset="0"/>
              </a:rPr>
              <a:t>            return typeid(*this) == typeid(*t);</a:t>
            </a:r>
          </a:p>
          <a:p>
            <a:pPr marL="0" indent="0">
              <a:lnSpc>
                <a:spcPts val="1800"/>
              </a:lnSpc>
              <a:spcBef>
                <a:spcPts val="0"/>
              </a:spcBef>
              <a:buNone/>
            </a:pPr>
            <a:r>
              <a:rPr lang="en-US" dirty="0">
                <a:latin typeface="Consolas" panose="020B0609020204030204" pitchFamily="49" charset="0"/>
              </a:rPr>
              <a:t>        }</a:t>
            </a:r>
          </a:p>
          <a:p>
            <a:pPr marL="0" indent="0">
              <a:lnSpc>
                <a:spcPts val="1800"/>
              </a:lnSpc>
              <a:spcBef>
                <a:spcPts val="0"/>
              </a:spcBef>
              <a:buNone/>
            </a:pPr>
            <a:r>
              <a:rPr lang="en-US" dirty="0">
                <a:latin typeface="Consolas" panose="020B0609020204030204" pitchFamily="49" charset="0"/>
              </a:rPr>
              <a:t>};</a:t>
            </a:r>
          </a:p>
        </p:txBody>
      </p:sp>
    </p:spTree>
    <p:extLst>
      <p:ext uri="{BB962C8B-B14F-4D97-AF65-F5344CB8AC3E}">
        <p14:creationId xmlns:p14="http://schemas.microsoft.com/office/powerpoint/2010/main" val="288413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C5FD-D18C-3A88-A2BB-AB60160BB8FF}"/>
              </a:ext>
            </a:extLst>
          </p:cNvPr>
          <p:cNvSpPr>
            <a:spLocks noGrp="1"/>
          </p:cNvSpPr>
          <p:nvPr>
            <p:ph type="title"/>
            <p:custDataLst>
              <p:tags r:id="rId1"/>
            </p:custDataLst>
          </p:nvPr>
        </p:nvSpPr>
        <p:spPr bwMode="black">
          <a:xfrm>
            <a:off x="2231136" y="964692"/>
            <a:ext cx="7729728" cy="1188720"/>
          </a:xfrm>
          <a:prstGeom prst="rect">
            <a:avLst/>
          </a:prstGeom>
          <a:solidFill>
            <a:srgbClr val="FFFFFF"/>
          </a:solidFill>
          <a:ln w="31750" cap="sq">
            <a:solidFill>
              <a:srgbClr val="404040"/>
            </a:solidFill>
            <a:miter lim="800000"/>
          </a:ln>
        </p:spPr>
        <p:txBody>
          <a:bodyPr/>
          <a:lstStyle/>
          <a:p>
            <a:r>
              <a:rPr lang="en-US" dirty="0"/>
              <a:t>Logical-And and</a:t>
            </a:r>
            <a:br>
              <a:rPr lang="en-US" dirty="0"/>
            </a:br>
            <a:r>
              <a:rPr lang="en-US" dirty="0"/>
              <a:t>Short-circuit evaluation Review</a:t>
            </a:r>
          </a:p>
        </p:txBody>
      </p:sp>
      <p:graphicFrame>
        <p:nvGraphicFramePr>
          <p:cNvPr id="5" name="Content Placeholder 4">
            <a:extLst>
              <a:ext uri="{FF2B5EF4-FFF2-40B4-BE49-F238E27FC236}">
                <a16:creationId xmlns:a16="http://schemas.microsoft.com/office/drawing/2014/main" id="{7FA67354-F085-F7BB-3403-47CFC55701AE}"/>
              </a:ext>
            </a:extLst>
          </p:cNvPr>
          <p:cNvGraphicFramePr>
            <a:graphicFrameLocks noGrp="1"/>
          </p:cNvGraphicFramePr>
          <p:nvPr>
            <p:ph idx="1"/>
            <p:custDataLst>
              <p:tags r:id="rId2"/>
            </p:custDataLst>
            <p:extLst>
              <p:ext uri="{D42A27DB-BD31-4B8C-83A1-F6EECF244321}">
                <p14:modId xmlns:p14="http://schemas.microsoft.com/office/powerpoint/2010/main" val="4092565494"/>
              </p:ext>
            </p:extLst>
          </p:nvPr>
        </p:nvGraphicFramePr>
        <p:xfrm>
          <a:off x="2230438" y="2638425"/>
          <a:ext cx="7731123" cy="1854200"/>
        </p:xfrm>
        <a:graphic>
          <a:graphicData uri="http://schemas.openxmlformats.org/drawingml/2006/table">
            <a:tbl>
              <a:tblPr firstRow="1" bandRow="1">
                <a:tableStyleId>{5C22544A-7EE6-4342-B048-85BDC9FD1C3A}</a:tableStyleId>
              </a:tblPr>
              <a:tblGrid>
                <a:gridCol w="2577041">
                  <a:extLst>
                    <a:ext uri="{9D8B030D-6E8A-4147-A177-3AD203B41FA5}">
                      <a16:colId xmlns:a16="http://schemas.microsoft.com/office/drawing/2014/main" val="550583846"/>
                    </a:ext>
                  </a:extLst>
                </a:gridCol>
                <a:gridCol w="2577041">
                  <a:extLst>
                    <a:ext uri="{9D8B030D-6E8A-4147-A177-3AD203B41FA5}">
                      <a16:colId xmlns:a16="http://schemas.microsoft.com/office/drawing/2014/main" val="3701871716"/>
                    </a:ext>
                  </a:extLst>
                </a:gridCol>
                <a:gridCol w="2577041">
                  <a:extLst>
                    <a:ext uri="{9D8B030D-6E8A-4147-A177-3AD203B41FA5}">
                      <a16:colId xmlns:a16="http://schemas.microsoft.com/office/drawing/2014/main" val="1684890251"/>
                    </a:ext>
                  </a:extLst>
                </a:gridCol>
              </a:tblGrid>
              <a:tr h="370840">
                <a:tc>
                  <a:txBody>
                    <a:bodyPr/>
                    <a:lstStyle/>
                    <a:p>
                      <a:pPr algn="ctr"/>
                      <a:r>
                        <a:rPr lang="en-US" dirty="0"/>
                        <a:t>left</a:t>
                      </a:r>
                    </a:p>
                  </a:txBody>
                  <a:tcPr/>
                </a:tc>
                <a:tc>
                  <a:txBody>
                    <a:bodyPr/>
                    <a:lstStyle/>
                    <a:p>
                      <a:pPr algn="ctr"/>
                      <a:r>
                        <a:rPr lang="en-US" dirty="0"/>
                        <a:t>right</a:t>
                      </a:r>
                    </a:p>
                  </a:txBody>
                  <a:tcPr/>
                </a:tc>
                <a:tc>
                  <a:txBody>
                    <a:bodyPr/>
                    <a:lstStyle/>
                    <a:p>
                      <a:pPr algn="ctr"/>
                      <a:r>
                        <a:rPr lang="en-US" dirty="0"/>
                        <a:t>Left  </a:t>
                      </a:r>
                      <a:r>
                        <a:rPr lang="en-US" dirty="0">
                          <a:solidFill>
                            <a:srgbClr val="0070C0"/>
                          </a:solidFill>
                        </a:rPr>
                        <a:t>&amp;&amp;</a:t>
                      </a:r>
                      <a:r>
                        <a:rPr lang="en-US" dirty="0"/>
                        <a:t>  right</a:t>
                      </a:r>
                    </a:p>
                  </a:txBody>
                  <a:tcPr/>
                </a:tc>
                <a:extLst>
                  <a:ext uri="{0D108BD9-81ED-4DB2-BD59-A6C34878D82A}">
                    <a16:rowId xmlns:a16="http://schemas.microsoft.com/office/drawing/2014/main" val="2598026632"/>
                  </a:ext>
                </a:extLst>
              </a:tr>
              <a:tr h="370840">
                <a:tc>
                  <a:txBody>
                    <a:bodyPr/>
                    <a:lstStyle/>
                    <a:p>
                      <a:pPr algn="ctr"/>
                      <a:r>
                        <a:rPr lang="en-US" dirty="0"/>
                        <a:t>F</a:t>
                      </a:r>
                    </a:p>
                  </a:txBody>
                  <a:tcPr/>
                </a:tc>
                <a:tc>
                  <a:txBody>
                    <a:bodyPr/>
                    <a:lstStyle/>
                    <a:p>
                      <a:pPr algn="ctr"/>
                      <a:r>
                        <a:rPr lang="en-US" dirty="0"/>
                        <a:t>F</a:t>
                      </a:r>
                    </a:p>
                  </a:txBody>
                  <a:tcPr/>
                </a:tc>
                <a:tc>
                  <a:txBody>
                    <a:bodyPr/>
                    <a:lstStyle/>
                    <a:p>
                      <a:pPr algn="ctr"/>
                      <a:r>
                        <a:rPr lang="en-US" dirty="0"/>
                        <a:t>F</a:t>
                      </a:r>
                    </a:p>
                  </a:txBody>
                  <a:tcPr/>
                </a:tc>
                <a:extLst>
                  <a:ext uri="{0D108BD9-81ED-4DB2-BD59-A6C34878D82A}">
                    <a16:rowId xmlns:a16="http://schemas.microsoft.com/office/drawing/2014/main" val="3259822842"/>
                  </a:ext>
                </a:extLst>
              </a:tr>
              <a:tr h="370840">
                <a:tc>
                  <a:txBody>
                    <a:bodyPr/>
                    <a:lstStyle/>
                    <a:p>
                      <a:pPr algn="ctr"/>
                      <a:r>
                        <a:rPr lang="en-US" dirty="0"/>
                        <a:t>F</a:t>
                      </a:r>
                    </a:p>
                  </a:txBody>
                  <a:tcPr/>
                </a:tc>
                <a:tc>
                  <a:txBody>
                    <a:bodyPr/>
                    <a:lstStyle/>
                    <a:p>
                      <a:pPr algn="ctr"/>
                      <a:r>
                        <a:rPr lang="en-US" dirty="0"/>
                        <a:t>T</a:t>
                      </a:r>
                    </a:p>
                  </a:txBody>
                  <a:tcPr/>
                </a:tc>
                <a:tc>
                  <a:txBody>
                    <a:bodyPr/>
                    <a:lstStyle/>
                    <a:p>
                      <a:pPr algn="ctr"/>
                      <a:r>
                        <a:rPr lang="en-US" dirty="0"/>
                        <a:t>F</a:t>
                      </a:r>
                    </a:p>
                  </a:txBody>
                  <a:tcPr/>
                </a:tc>
                <a:extLst>
                  <a:ext uri="{0D108BD9-81ED-4DB2-BD59-A6C34878D82A}">
                    <a16:rowId xmlns:a16="http://schemas.microsoft.com/office/drawing/2014/main" val="2557411463"/>
                  </a:ext>
                </a:extLst>
              </a:tr>
              <a:tr h="370840">
                <a:tc>
                  <a:txBody>
                    <a:bodyPr/>
                    <a:lstStyle/>
                    <a:p>
                      <a:pPr algn="ctr"/>
                      <a:r>
                        <a:rPr lang="en-US" dirty="0"/>
                        <a:t>T</a:t>
                      </a:r>
                    </a:p>
                  </a:txBody>
                  <a:tcPr/>
                </a:tc>
                <a:tc>
                  <a:txBody>
                    <a:bodyPr/>
                    <a:lstStyle/>
                    <a:p>
                      <a:pPr algn="ctr"/>
                      <a:r>
                        <a:rPr lang="en-US" dirty="0"/>
                        <a:t>F</a:t>
                      </a:r>
                    </a:p>
                  </a:txBody>
                  <a:tcPr/>
                </a:tc>
                <a:tc>
                  <a:txBody>
                    <a:bodyPr/>
                    <a:lstStyle/>
                    <a:p>
                      <a:pPr algn="ctr"/>
                      <a:r>
                        <a:rPr lang="en-US" dirty="0"/>
                        <a:t>F</a:t>
                      </a:r>
                    </a:p>
                  </a:txBody>
                  <a:tcPr/>
                </a:tc>
                <a:extLst>
                  <a:ext uri="{0D108BD9-81ED-4DB2-BD59-A6C34878D82A}">
                    <a16:rowId xmlns:a16="http://schemas.microsoft.com/office/drawing/2014/main" val="1012080630"/>
                  </a:ext>
                </a:extLst>
              </a:tr>
              <a:tr h="370840">
                <a:tc>
                  <a:txBody>
                    <a:bodyPr/>
                    <a:lstStyle/>
                    <a:p>
                      <a:pPr algn="ctr"/>
                      <a:r>
                        <a:rPr lang="en-US" dirty="0"/>
                        <a:t>T</a:t>
                      </a:r>
                    </a:p>
                  </a:txBody>
                  <a:tcPr/>
                </a:tc>
                <a:tc>
                  <a:txBody>
                    <a:bodyPr/>
                    <a:lstStyle/>
                    <a:p>
                      <a:pPr algn="ctr"/>
                      <a:r>
                        <a:rPr lang="en-US" dirty="0"/>
                        <a:t>T</a:t>
                      </a:r>
                    </a:p>
                  </a:txBody>
                  <a:tcPr/>
                </a:tc>
                <a:tc>
                  <a:txBody>
                    <a:bodyPr/>
                    <a:lstStyle/>
                    <a:p>
                      <a:pPr algn="ctr"/>
                      <a:r>
                        <a:rPr lang="en-US" dirty="0"/>
                        <a:t>T</a:t>
                      </a:r>
                    </a:p>
                  </a:txBody>
                  <a:tcPr/>
                </a:tc>
                <a:extLst>
                  <a:ext uri="{0D108BD9-81ED-4DB2-BD59-A6C34878D82A}">
                    <a16:rowId xmlns:a16="http://schemas.microsoft.com/office/drawing/2014/main" val="2003776340"/>
                  </a:ext>
                </a:extLst>
              </a:tr>
            </a:tbl>
          </a:graphicData>
        </a:graphic>
      </p:graphicFrame>
      <p:sp>
        <p:nvSpPr>
          <p:cNvPr id="6" name="Content Placeholder 2">
            <a:extLst>
              <a:ext uri="{FF2B5EF4-FFF2-40B4-BE49-F238E27FC236}">
                <a16:creationId xmlns:a16="http://schemas.microsoft.com/office/drawing/2014/main" id="{CF58E10E-DE39-889E-049D-6EB99199355C}"/>
              </a:ext>
            </a:extLst>
          </p:cNvPr>
          <p:cNvSpPr txBox="1">
            <a:spLocks/>
          </p:cNvSpPr>
          <p:nvPr>
            <p:custDataLst>
              <p:tags r:id="rId3"/>
            </p:custDataLst>
          </p:nvPr>
        </p:nvSpPr>
        <p:spPr>
          <a:xfrm>
            <a:off x="2231136" y="4865193"/>
            <a:ext cx="7729728" cy="7909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Operands are evaluated left to right</a:t>
            </a:r>
          </a:p>
          <a:p>
            <a:r>
              <a:rPr lang="en-US" dirty="0"/>
              <a:t>Short-circuit evaluation stops the evaluation when the result is determined</a:t>
            </a:r>
          </a:p>
        </p:txBody>
      </p:sp>
    </p:spTree>
    <p:extLst>
      <p:ext uri="{BB962C8B-B14F-4D97-AF65-F5344CB8AC3E}">
        <p14:creationId xmlns:p14="http://schemas.microsoft.com/office/powerpoint/2010/main" val="1786301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202F-8830-973D-DE52-C32311126BAF}"/>
              </a:ext>
            </a:extLst>
          </p:cNvPr>
          <p:cNvSpPr>
            <a:spLocks noGrp="1"/>
          </p:cNvSpPr>
          <p:nvPr>
            <p:ph type="title"/>
            <p:custDataLst>
              <p:tags r:id="rId1"/>
            </p:custDataLst>
          </p:nvPr>
        </p:nvSpPr>
        <p:spPr bwMode="black">
          <a:xfrm>
            <a:off x="2231136" y="964692"/>
            <a:ext cx="7729728" cy="1188720"/>
          </a:xfrm>
          <a:prstGeom prst="rect">
            <a:avLst/>
          </a:prstGeom>
          <a:solidFill>
            <a:srgbClr val="FFFFFF"/>
          </a:solidFill>
          <a:ln w="31750" cap="sq">
            <a:solidFill>
              <a:srgbClr val="404040"/>
            </a:solidFill>
            <a:miter lim="800000"/>
          </a:ln>
        </p:spPr>
        <p:txBody>
          <a:bodyPr/>
          <a:lstStyle/>
          <a:p>
            <a:r>
              <a:rPr lang="en-US" cap="none" dirty="0">
                <a:latin typeface="Consolas" panose="020B0609020204030204" pitchFamily="49" charset="0"/>
              </a:rPr>
              <a:t>RankTile</a:t>
            </a:r>
            <a:r>
              <a:rPr lang="en-US" dirty="0"/>
              <a:t> Matches</a:t>
            </a:r>
          </a:p>
        </p:txBody>
      </p:sp>
      <p:sp>
        <p:nvSpPr>
          <p:cNvPr id="3" name="Content Placeholder 2">
            <a:extLst>
              <a:ext uri="{FF2B5EF4-FFF2-40B4-BE49-F238E27FC236}">
                <a16:creationId xmlns:a16="http://schemas.microsoft.com/office/drawing/2014/main" id="{869019A8-E938-9017-BE79-201C316070DA}"/>
              </a:ext>
            </a:extLst>
          </p:cNvPr>
          <p:cNvSpPr>
            <a:spLocks noGrp="1"/>
          </p:cNvSpPr>
          <p:nvPr>
            <p:ph idx="1"/>
            <p:custDataLst>
              <p:tags r:id="rId2"/>
            </p:custDataLst>
          </p:nvPr>
        </p:nvSpPr>
        <p:spPr>
          <a:xfrm>
            <a:off x="1543050" y="2428875"/>
            <a:ext cx="9158288" cy="3757613"/>
          </a:xfrm>
        </p:spPr>
        <p:txBody>
          <a:bodyPr>
            <a:noAutofit/>
          </a:bodyPr>
          <a:lstStyle/>
          <a:p>
            <a:pPr marL="0" indent="0">
              <a:spcBef>
                <a:spcPts val="0"/>
              </a:spcBef>
              <a:buNone/>
            </a:pPr>
            <a:r>
              <a:rPr lang="en-US" dirty="0">
                <a:latin typeface="Consolas" panose="020B0609020204030204" pitchFamily="49" charset="0"/>
              </a:rPr>
              <a:t>class RankTile : public Tile</a:t>
            </a:r>
          </a:p>
          <a:p>
            <a:pPr marL="0" indent="0">
              <a:spcBef>
                <a:spcPts val="0"/>
              </a:spcBef>
              <a:buNone/>
            </a:pPr>
            <a:r>
              <a:rPr lang="en-US" dirty="0">
                <a:latin typeface="Consolas" panose="020B0609020204030204" pitchFamily="49" charset="0"/>
              </a:rPr>
              <a:t>{</a:t>
            </a:r>
          </a:p>
          <a:p>
            <a:pPr marL="0" indent="0">
              <a:spcBef>
                <a:spcPts val="0"/>
              </a:spcBef>
              <a:buNone/>
            </a:pPr>
            <a:r>
              <a:rPr lang="en-US" dirty="0">
                <a:latin typeface="Consolas" panose="020B0609020204030204" pitchFamily="49" charset="0"/>
              </a:rPr>
              <a:t>    private:</a:t>
            </a:r>
          </a:p>
          <a:p>
            <a:pPr marL="0" indent="0">
              <a:spcBef>
                <a:spcPts val="0"/>
              </a:spcBef>
              <a:buNone/>
            </a:pPr>
            <a:r>
              <a:rPr lang="en-US" dirty="0">
                <a:latin typeface="Consolas" panose="020B0609020204030204" pitchFamily="49" charset="0"/>
              </a:rPr>
              <a:t>        int rank;</a:t>
            </a:r>
          </a:p>
          <a:p>
            <a:pPr marL="0" indent="0">
              <a:spcBef>
                <a:spcPts val="0"/>
              </a:spcBef>
              <a:buNone/>
            </a:pPr>
            <a:endParaRPr lang="en-US" dirty="0">
              <a:latin typeface="Consolas" panose="020B0609020204030204" pitchFamily="49" charset="0"/>
            </a:endParaRPr>
          </a:p>
          <a:p>
            <a:pPr marL="0" indent="0">
              <a:spcBef>
                <a:spcPts val="0"/>
              </a:spcBef>
              <a:buNone/>
            </a:pPr>
            <a:r>
              <a:rPr lang="en-US" dirty="0">
                <a:latin typeface="Consolas" panose="020B0609020204030204" pitchFamily="49" charset="0"/>
              </a:rPr>
              <a:t>    public:</a:t>
            </a:r>
          </a:p>
          <a:p>
            <a:pPr marL="0" indent="0">
              <a:spcBef>
                <a:spcPts val="0"/>
              </a:spcBef>
              <a:buNone/>
            </a:pPr>
            <a:r>
              <a:rPr lang="en-US" dirty="0">
                <a:latin typeface="Consolas" panose="020B0609020204030204" pitchFamily="49" charset="0"/>
              </a:rPr>
              <a:t>        RankTile(int r) : rank(r) {}</a:t>
            </a:r>
          </a:p>
          <a:p>
            <a:pPr marL="0" indent="0">
              <a:spcBef>
                <a:spcPts val="0"/>
              </a:spcBef>
              <a:buNone/>
            </a:pPr>
            <a:endParaRPr lang="en-US" dirty="0">
              <a:latin typeface="Consolas" panose="020B0609020204030204" pitchFamily="49" charset="0"/>
            </a:endParaRPr>
          </a:p>
          <a:p>
            <a:pPr marL="0" indent="0">
              <a:spcBef>
                <a:spcPts val="0"/>
              </a:spcBef>
              <a:buNone/>
            </a:pPr>
            <a:r>
              <a:rPr lang="en-US" dirty="0">
                <a:latin typeface="Consolas" panose="020B0609020204030204" pitchFamily="49" charset="0"/>
              </a:rPr>
              <a:t>        virtual bool matches(Tile* t)</a:t>
            </a:r>
          </a:p>
          <a:p>
            <a:pPr marL="0" indent="0">
              <a:spcBef>
                <a:spcPts val="0"/>
              </a:spcBef>
              <a:buNone/>
            </a:pPr>
            <a:r>
              <a:rPr lang="en-US" dirty="0">
                <a:latin typeface="Consolas" panose="020B0609020204030204" pitchFamily="49" charset="0"/>
              </a:rPr>
              <a:t>        {</a:t>
            </a:r>
          </a:p>
          <a:p>
            <a:pPr marL="0" indent="0">
              <a:spcBef>
                <a:spcPts val="0"/>
              </a:spcBef>
              <a:buNone/>
            </a:pPr>
            <a:r>
              <a:rPr lang="en-US" dirty="0">
                <a:latin typeface="Consolas" panose="020B0609020204030204" pitchFamily="49" charset="0"/>
              </a:rPr>
              <a:t>            return Tile::matches(t) &amp;&amp; rank == ((RankTile *)t)-&gt;rank;</a:t>
            </a:r>
          </a:p>
          <a:p>
            <a:pPr marL="0" indent="0">
              <a:spcBef>
                <a:spcPts val="0"/>
              </a:spcBef>
              <a:buNone/>
            </a:pPr>
            <a:r>
              <a:rPr lang="en-US" dirty="0">
                <a:latin typeface="Consolas" panose="020B0609020204030204" pitchFamily="49" charset="0"/>
              </a:rPr>
              <a:t>        }</a:t>
            </a:r>
          </a:p>
          <a:p>
            <a:pPr marL="0" indent="0">
              <a:spcBef>
                <a:spcPts val="0"/>
              </a:spcBef>
              <a:buNone/>
            </a:pPr>
            <a:r>
              <a:rPr lang="en-US" dirty="0">
                <a:latin typeface="Consolas" panose="020B0609020204030204" pitchFamily="49" charset="0"/>
              </a:rPr>
              <a:t>};</a:t>
            </a:r>
          </a:p>
        </p:txBody>
      </p:sp>
    </p:spTree>
    <p:extLst>
      <p:ext uri="{BB962C8B-B14F-4D97-AF65-F5344CB8AC3E}">
        <p14:creationId xmlns:p14="http://schemas.microsoft.com/office/powerpoint/2010/main" val="72076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83548-13AD-B952-BFA7-36A2B3147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C17B90-19DF-459F-826E-4E9DD4AE4F8A}"/>
              </a:ext>
            </a:extLst>
          </p:cNvPr>
          <p:cNvSpPr>
            <a:spLocks noGrp="1"/>
          </p:cNvSpPr>
          <p:nvPr>
            <p:ph type="title"/>
            <p:custDataLst>
              <p:tags r:id="rId1"/>
            </p:custDataLst>
          </p:nvPr>
        </p:nvSpPr>
        <p:spPr bwMode="black">
          <a:xfrm>
            <a:off x="2231136" y="964692"/>
            <a:ext cx="7729728" cy="1188720"/>
          </a:xfrm>
          <a:prstGeom prst="rect">
            <a:avLst/>
          </a:prstGeom>
          <a:solidFill>
            <a:srgbClr val="FFFFFF"/>
          </a:solidFill>
          <a:ln w="31750" cap="sq">
            <a:solidFill>
              <a:srgbClr val="404040"/>
            </a:solidFill>
            <a:miter lim="800000"/>
          </a:ln>
        </p:spPr>
        <p:txBody>
          <a:bodyPr/>
          <a:lstStyle/>
          <a:p>
            <a:r>
              <a:rPr lang="en-US" cap="none" dirty="0">
                <a:latin typeface="Consolas" panose="020B0609020204030204" pitchFamily="49" charset="0"/>
              </a:rPr>
              <a:t>CharacterTile</a:t>
            </a:r>
            <a:r>
              <a:rPr lang="en-US" dirty="0"/>
              <a:t> Matches</a:t>
            </a:r>
          </a:p>
        </p:txBody>
      </p:sp>
      <p:sp>
        <p:nvSpPr>
          <p:cNvPr id="3" name="Content Placeholder 2">
            <a:extLst>
              <a:ext uri="{FF2B5EF4-FFF2-40B4-BE49-F238E27FC236}">
                <a16:creationId xmlns:a16="http://schemas.microsoft.com/office/drawing/2014/main" id="{1A490CD6-57EB-2026-313C-46C3FD347661}"/>
              </a:ext>
            </a:extLst>
          </p:cNvPr>
          <p:cNvSpPr>
            <a:spLocks noGrp="1"/>
          </p:cNvSpPr>
          <p:nvPr>
            <p:ph idx="1"/>
            <p:custDataLst>
              <p:tags r:id="rId2"/>
            </p:custDataLst>
          </p:nvPr>
        </p:nvSpPr>
        <p:spPr>
          <a:xfrm>
            <a:off x="1081087" y="2400300"/>
            <a:ext cx="10029825" cy="3757613"/>
          </a:xfrm>
        </p:spPr>
        <p:txBody>
          <a:bodyPr>
            <a:noAutofit/>
          </a:bodyPr>
          <a:lstStyle/>
          <a:p>
            <a:pPr marL="0" indent="0">
              <a:spcBef>
                <a:spcPts val="0"/>
              </a:spcBef>
              <a:buNone/>
            </a:pPr>
            <a:r>
              <a:rPr lang="en-US" dirty="0">
                <a:latin typeface="Consolas" panose="020B0609020204030204" pitchFamily="49" charset="0"/>
              </a:rPr>
              <a:t>class CharacterTile : public Tile</a:t>
            </a:r>
          </a:p>
          <a:p>
            <a:pPr marL="0" indent="0">
              <a:spcBef>
                <a:spcPts val="0"/>
              </a:spcBef>
              <a:buNone/>
            </a:pPr>
            <a:r>
              <a:rPr lang="en-US" dirty="0">
                <a:latin typeface="Consolas" panose="020B0609020204030204" pitchFamily="49" charset="0"/>
              </a:rPr>
              <a:t>{</a:t>
            </a:r>
          </a:p>
          <a:p>
            <a:pPr marL="0" indent="0">
              <a:spcBef>
                <a:spcPts val="0"/>
              </a:spcBef>
              <a:buNone/>
            </a:pPr>
            <a:r>
              <a:rPr lang="en-US" dirty="0">
                <a:latin typeface="Consolas" panose="020B0609020204030204" pitchFamily="49" charset="0"/>
              </a:rPr>
              <a:t>    private:</a:t>
            </a:r>
          </a:p>
          <a:p>
            <a:pPr marL="0" indent="0">
              <a:spcBef>
                <a:spcPts val="0"/>
              </a:spcBef>
              <a:buNone/>
            </a:pPr>
            <a:r>
              <a:rPr lang="en-US" dirty="0">
                <a:latin typeface="Consolas" panose="020B0609020204030204" pitchFamily="49" charset="0"/>
              </a:rPr>
              <a:t>        char symbol;</a:t>
            </a:r>
          </a:p>
          <a:p>
            <a:pPr marL="0" indent="0">
              <a:spcBef>
                <a:spcPts val="0"/>
              </a:spcBef>
              <a:buNone/>
            </a:pPr>
            <a:endParaRPr lang="en-US" dirty="0">
              <a:latin typeface="Consolas" panose="020B0609020204030204" pitchFamily="49" charset="0"/>
            </a:endParaRPr>
          </a:p>
          <a:p>
            <a:pPr marL="0" indent="0">
              <a:spcBef>
                <a:spcPts val="0"/>
              </a:spcBef>
              <a:buNone/>
            </a:pPr>
            <a:r>
              <a:rPr lang="en-US" dirty="0">
                <a:latin typeface="Consolas" panose="020B0609020204030204" pitchFamily="49" charset="0"/>
              </a:rPr>
              <a:t>    public:</a:t>
            </a:r>
          </a:p>
          <a:p>
            <a:pPr marL="0" indent="0">
              <a:spcBef>
                <a:spcPts val="0"/>
              </a:spcBef>
              <a:buNone/>
            </a:pPr>
            <a:r>
              <a:rPr lang="en-US" dirty="0">
                <a:latin typeface="Consolas" panose="020B0609020204030204" pitchFamily="49" charset="0"/>
              </a:rPr>
              <a:t>        CharacterTile(char c) : symbol(c) {}</a:t>
            </a:r>
          </a:p>
          <a:p>
            <a:pPr marL="0" indent="0">
              <a:spcBef>
                <a:spcPts val="0"/>
              </a:spcBef>
              <a:buNone/>
            </a:pPr>
            <a:endParaRPr lang="en-US" dirty="0">
              <a:latin typeface="Consolas" panose="020B0609020204030204" pitchFamily="49" charset="0"/>
            </a:endParaRPr>
          </a:p>
          <a:p>
            <a:pPr marL="0" indent="0">
              <a:spcBef>
                <a:spcPts val="0"/>
              </a:spcBef>
              <a:buNone/>
            </a:pPr>
            <a:r>
              <a:rPr lang="en-US" dirty="0">
                <a:latin typeface="Consolas" panose="020B0609020204030204" pitchFamily="49" charset="0"/>
              </a:rPr>
              <a:t>        virtual bool matches(Tile* t)</a:t>
            </a:r>
          </a:p>
          <a:p>
            <a:pPr marL="0" indent="0">
              <a:spcBef>
                <a:spcPts val="0"/>
              </a:spcBef>
              <a:buNone/>
            </a:pPr>
            <a:r>
              <a:rPr lang="en-US" dirty="0">
                <a:latin typeface="Consolas" panose="020B0609020204030204" pitchFamily="49" charset="0"/>
              </a:rPr>
              <a:t>        {</a:t>
            </a:r>
          </a:p>
          <a:p>
            <a:pPr marL="0" indent="0">
              <a:spcBef>
                <a:spcPts val="0"/>
              </a:spcBef>
              <a:buNone/>
            </a:pPr>
            <a:r>
              <a:rPr lang="en-US" dirty="0">
                <a:latin typeface="Consolas" panose="020B0609020204030204" pitchFamily="49" charset="0"/>
              </a:rPr>
              <a:t>            return Tile::matches(t) &amp;&amp; symbol == ((CharacterTile *)t)-&gt;symbol;</a:t>
            </a:r>
          </a:p>
          <a:p>
            <a:pPr marL="0" indent="0">
              <a:spcBef>
                <a:spcPts val="0"/>
              </a:spcBef>
              <a:buNone/>
            </a:pPr>
            <a:r>
              <a:rPr lang="en-US" dirty="0">
                <a:latin typeface="Consolas" panose="020B0609020204030204" pitchFamily="49" charset="0"/>
              </a:rPr>
              <a:t>        }</a:t>
            </a:r>
          </a:p>
          <a:p>
            <a:pPr marL="0" indent="0">
              <a:spcBef>
                <a:spcPts val="0"/>
              </a:spcBef>
              <a:buNone/>
            </a:pPr>
            <a:r>
              <a:rPr lang="en-US" dirty="0">
                <a:latin typeface="Consolas" panose="020B0609020204030204" pitchFamily="49" charset="0"/>
              </a:rPr>
              <a:t>};</a:t>
            </a:r>
          </a:p>
        </p:txBody>
      </p:sp>
    </p:spTree>
    <p:extLst>
      <p:ext uri="{BB962C8B-B14F-4D97-AF65-F5344CB8AC3E}">
        <p14:creationId xmlns:p14="http://schemas.microsoft.com/office/powerpoint/2010/main" val="1182142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9F7AD3CC-E322-401F-A16F-FD423D1292E4}&quot;/&gt;&lt;isInvalidForFieldText val=&quot;0&quot;/&gt;&lt;Image&gt;&lt;filename val=&quot;C:\Users\delroy\AppData\Local\Temp\CP120967650328Session\CPTrustFolder120967650328\PPTImport120967692875\data\asimages\{9F7AD3CC-E322-401F-A16F-FD423D1292E4}_1.png&quot;/&gt;&lt;left val=&quot;167&quot;/&gt;&lt;top val=&quot;249&quot;/&gt;&lt;width val=&quot;945&quot;/&gt;&lt;height val=&quot;174&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DUMMYTAG" val="&lt;DummyForForceWrite&gt;&lt;/DummyForForceWrite&gt;"/>
  <p:tag name="HTML_SHAPEINFO" val="&lt;ThreeDShapeInfo&gt;&lt;uuid val=&quot;{9F4C4DAF-CFE6-4D27-871E-130B146F22D4}&quot;/&gt;&lt;isInvalidForFieldText val=&quot;0&quot;/&gt;&lt;Image&gt;&lt;filename val=&quot;C:\Users\delroy\AppData\Local\Temp\CP120967650328Session\CPTrustFolder120967650328\PPTImport120967692875\data\asimages\{9F4C4DAF-CFE6-4D27-871E-130B146F22D4}_1.png&quot;/&gt;&lt;left val=&quot;282&quot;/&gt;&lt;top val=&quot;452&quot;/&gt;&lt;width val=&quot;715&quot;/&gt;&lt;height val=&quot;13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DUMMYTAG" val="&lt;DummyForForceWrite&gt;&lt;/DummyForForceWrite&gt;"/>
  <p:tag name="HTML_SHAPEINFO" val="&lt;ThreeDShapeInfo&gt;&lt;uuid val=&quot;{1FCFB1CC-97FB-48D9-9546-5AA2827B2803}&quot;/&gt;&lt;isInvalidForFieldText val=&quot;0&quot;/&gt;&lt;Image&gt;&lt;filename val=&quot;C:\Users\delroy\AppData\Local\Temp\CP120967650328Session\CPTrustFolder120967650328\PPTImport120967692875\data\asimages\{1FCFB1CC-97FB-48D9-9546-5AA2827B2803}_1.png&quot;/&gt;&lt;left val=&quot;167&quot;/&gt;&lt;top val=&quot;647&quot;/&gt;&lt;width val=&quot;159&quot;/&gt;&lt;height val=&quot;3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quot;/&gt;&lt;lineCharCount val=&quot;8&quot;/&gt;&lt;lineCharCount val=&quot;5&quot;/&gt;&lt;/TableIndex&gt;&lt;/ShapeTextInfo&gt;"/>
  <p:tag name="HTML_SHAPEINFO" val="&lt;ThreeDShapeInfo&gt;&lt;uuid val=&quot;{48021C32-4F1E-4EF0-8386-62144C382A05}&quot;/&gt;&lt;isInvalidForFieldText val=&quot;0&quot;/&gt;&lt;Image&gt;&lt;filename val=&quot;C:\Users\delroy\AppData\Local\Temp\CP120967650328Session\CPTrustFolder120967650328\PPTImport120967692875\data\asimages\{48021C32-4F1E-4EF0-8386-62144C382A05}_2.png&quot;/&gt;&lt;left val=&quot;82&quot;/&gt;&lt;top val=&quot;239&quot;/&gt;&lt;width val=&quot;241&quot;/&gt;&lt;height val=&quot;241&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A685747D-9935-4722-B75C-B6B0B3FF9A4A}&quot;/&gt;&lt;isInvalidForFieldText val=&quot;0&quot;/&gt;&lt;Image&gt;&lt;filename val=&quot;C:\Users\delroy\AppData\Local\Temp\CP120967650328Session\CPTrustFolder120967650328\PPTImport120967692875\data\asimages\{A685747D-9935-4722-B75C-B6B0B3FF9A4A}_3.png&quot;/&gt;&lt;left val=&quot;233&quot;/&gt;&lt;top val=&quot;100&quot;/&gt;&lt;width val=&quot;813&quot;/&gt;&lt;height val=&quot;126&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FED0B683-21C8-4A8C-A77B-A0C266BF9B9C}&quot;/&gt;&lt;isInvalidForFieldText val=&quot;0&quot;/&gt;&lt;Image&gt;&lt;filename val=&quot;C:\Users\delroy\AppData\Local\Temp\CP120967650328Session\CPTrustFolder120967650328\PPTImport120967692875\data\asimages\{FED0B683-21C8-4A8C-A77B-A0C266BF9B9C}_4.png&quot;/&gt;&lt;left val=&quot;233&quot;/&gt;&lt;top val=&quot;100&quot;/&gt;&lt;width val=&quot;813&quot;/&gt;&lt;height val=&quot;126&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2&quot;/&gt;&lt;lineCharCount val=&quot;33&quot;/&gt;&lt;lineCharCount val=&quot;1&quot;/&gt;&lt;lineCharCount val=&quot;21&quot;/&gt;&lt;lineCharCount val=&quot;2&quot;/&gt;&lt;lineCharCount val=&quot;16&quot;/&gt;&lt;lineCharCount val=&quot;16&quot;/&gt;&lt;lineCharCount val=&quot;1&quot;/&gt;&lt;/TableIndex&gt;&lt;/ShapeTextInfo&gt;"/>
  <p:tag name="HTML_SHAPEINFO" val="&lt;ThreeDShapeInfo&gt;&lt;uuid val=&quot;{00F1E146-8FCC-4091-9706-FD7E175C17A0}&quot;/&gt;&lt;isInvalidForFieldText val=&quot;0&quot;/&gt;&lt;Image&gt;&lt;filename val=&quot;C:\Users\delroy\AppData\Local\Temp\CP120967650328Session\CPTrustFolder120967650328\PPTImport120967692875\data\asimages\{00F1E146-8FCC-4091-9706-FD7E175C17A0}_4.png&quot;/&gt;&lt;left val=&quot;160&quot;/&gt;&lt;top val=&quot;273&quot;/&gt;&lt;width val=&quot;454&quot;/&gt;&lt;height val=&quot;32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8&quot;/&gt;&lt;lineCharCount val=&quot;17&quot;/&gt;&lt;lineCharCount val=&quot;36&quot;/&gt;&lt;lineCharCount val=&quot;33&quot;/&gt;&lt;lineCharCount val=&quot;35&quot;/&gt;&lt;lineCharCount val=&quot;6&quot;/&gt;&lt;/TableIndex&gt;&lt;/ShapeTextInfo&gt;"/>
  <p:tag name="HTML_SHAPEINFO" val="&lt;ThreeDShapeInfo&gt;&lt;uuid val=&quot;{440F4365-091D-4B40-B97B-5A99B36C4122}&quot;/&gt;&lt;isInvalidForFieldText val=&quot;0&quot;/&gt;&lt;Image&gt;&lt;filename val=&quot;C:\Users\delroy\AppData\Local\Temp\CP120967650328Session\CPTrustFolder120967650328\PPTImport120967692875\data\asimages\{440F4365-091D-4B40-B97B-5A99B36C4122}_4.png&quot;/&gt;&lt;left val=&quot;660&quot;/&gt;&lt;top val=&quot;273&quot;/&gt;&lt;width val=&quot;453&quot;/&gt;&lt;height val=&quot;329&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8105D472-D964-4119-9DA2-C5FB004F3FE9}&quot;/&gt;&lt;isInvalidForFieldText val=&quot;0&quot;/&gt;&lt;Image&gt;&lt;filename val=&quot;C:\Users\delroy\AppData\Local\Temp\CP120967650328Session\CPTrustFolder120967650328\PPTImport120967692875\data\asimages\{8105D472-D964-4119-9DA2-C5FB004F3FE9}_5.png&quot;/&gt;&lt;left val=&quot;233&quot;/&gt;&lt;top val=&quot;100&quot;/&gt;&lt;width val=&quot;813&quot;/&gt;&lt;height val=&quot;126&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1&quot;/&gt;&lt;lineCharCount val=&quot;2&quot;/&gt;&lt;lineCharCount val=&quot;12&quot;/&gt;&lt;lineCharCount val=&quot;38&quot;/&gt;&lt;lineCharCount val=&quot;10&quot;/&gt;&lt;lineCharCount val=&quot;27&quot;/&gt;&lt;lineCharCount val=&quot;30&quot;/&gt;&lt;lineCharCount val=&quot;1&quot;/&gt;&lt;lineCharCount val=&quot;30&quot;/&gt;&lt;lineCharCount val=&quot;30&quot;/&gt;&lt;lineCharCount val=&quot;1&quot;/&gt;&lt;lineCharCount val=&quot;48&quot;/&gt;&lt;lineCharCount val=&quot;10&quot;/&gt;&lt;lineCharCount val=&quot;2&quot;/&gt;&lt;/TableIndex&gt;&lt;/ShapeTextInfo&gt;"/>
  <p:tag name="HTML_SHAPEINFO" val="&lt;ThreeDShapeInfo&gt;&lt;uuid val=&quot;{D32194AC-9034-4A63-8388-5304154FC693}&quot;/&gt;&lt;isInvalidForFieldText val=&quot;0&quot;/&gt;&lt;Image&gt;&lt;filename val=&quot;C:\Users\delroy\AppData\Local\Temp\CP120967650328Session\CPTrustFolder120967650328\PPTImport120967692875\data\asimages\{D32194AC-9034-4A63-8388-5304154FC693}_5.png&quot;/&gt;&lt;left val=&quot;228&quot;/&gt;&lt;top val=&quot;253&quot;/&gt;&lt;width val=&quot;818&quot;/&gt;&lt;height val=&quot;36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31&quot;/&gt;&lt;/TableIndex&gt;&lt;/ShapeTextInfo&gt;"/>
  <p:tag name="HTML_SHAPEINFO" val="&lt;ThreeDShapeInfo&gt;&lt;uuid val=&quot;{C50554C9-D2E9-4F53-898C-0417A7C44181}&quot;/&gt;&lt;isInvalidForFieldText val=&quot;0&quot;/&gt;&lt;Image&gt;&lt;filename val=&quot;C:\Users\delroy\AppData\Local\Temp\CP120967650328Session\CPTrustFolder120967650328\PPTImport120967692875\data\asimages\{C50554C9-D2E9-4F53-898C-0417A7C44181}_6.png&quot;/&gt;&lt;left val=&quot;233&quot;/&gt;&lt;top val=&quot;100&quot;/&gt;&lt;width val=&quot;813&quot;/&gt;&lt;height val=&quot;126&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1&quot;/&gt;&lt;lineCharCount val=&quot;5&quot;/&gt;&lt;/TableIndex&gt;&lt;TableIndex row=&quot;1&quot; col=&quot;3&quot;&gt;&lt;linesCount val=&quot;1&quot;/&gt;&lt;lineCharCount val=&quot;15&quot;/&gt;&lt;/TableIndex&gt;&lt;TableIndex row=&quot;2&quot; col=&quot;1&quot;&gt;&lt;linesCount val=&quot;1&quot;/&gt;&lt;lineCharCount val=&quot;1&quot;/&gt;&lt;/TableIndex&gt;&lt;TableIndex row=&quot;2&quot; col=&quot;2&quot;&gt;&lt;linesCount val=&quot;1&quot;/&gt;&lt;lineCharCount val=&quot;1&quot;/&gt;&lt;/TableIndex&gt;&lt;TableIndex row=&quot;2&quot; col=&quot;3&quot;&gt;&lt;linesCount val=&quot;1&quot;/&gt;&lt;lineCharCount val=&quot;1&quot;/&gt;&lt;/TableIndex&gt;&lt;TableIndex row=&quot;3&quot; col=&quot;1&quot;&gt;&lt;linesCount val=&quot;1&quot;/&gt;&lt;lineCharCount val=&quot;1&quot;/&gt;&lt;/TableIndex&gt;&lt;TableIndex row=&quot;3&quot; col=&quot;2&quot;&gt;&lt;linesCount val=&quot;1&quot;/&gt;&lt;lineCharCount val=&quot;1&quot;/&gt;&lt;/TableIndex&gt;&lt;TableIndex row=&quot;3&quot; col=&quot;3&quot;&gt;&lt;linesCount val=&quot;1&quot;/&gt;&lt;lineCharCount val=&quot;1&quot;/&gt;&lt;/TableIndex&gt;&lt;TableIndex row=&quot;4&quot; col=&quot;1&quot;&gt;&lt;linesCount val=&quot;1&quot;/&gt;&lt;lineCharCount val=&quot;1&quot;/&gt;&lt;/TableIndex&gt;&lt;TableIndex row=&quot;4&quot; col=&quot;2&quot;&gt;&lt;linesCount val=&quot;1&quot;/&gt;&lt;lineCharCount val=&quot;1&quot;/&gt;&lt;/TableIndex&gt;&lt;TableIndex row=&quot;4&quot; col=&quot;3&quot;&gt;&lt;linesCount val=&quot;1&quot;/&gt;&lt;lineCharCount val=&quot;1&quot;/&gt;&lt;/TableIndex&gt;&lt;TableIndex row=&quot;5&quot; col=&quot;1&quot;&gt;&lt;linesCount val=&quot;1&quot;/&gt;&lt;lineCharCount val=&quot;1&quot;/&gt;&lt;/TableIndex&gt;&lt;TableIndex row=&quot;5&quot; col=&quot;2&quot;&gt;&lt;linesCount val=&quot;1&quot;/&gt;&lt;lineCharCount val=&quot;1&quot;/&gt;&lt;/TableIndex&gt;&lt;TableIndex row=&quot;5&quot; col=&quot;3&quot;&gt;&lt;linesCount val=&quot;1&quot;/&gt;&lt;lineCharCount val=&quot;1&quot;/&gt;&lt;/TableIndex&gt;&lt;/ShapeTextInfo&gt;"/>
  <p:tag name="PRESENTER_SHAPEINFO" val="&lt;ThreeDShapeInfo&gt;&lt;uuid val=&quot;{BDCA4C56-C479-4644-AD25-A7975E0EF925}&quot;/&gt;&lt;isInvalidForFieldText val=&quot;0&quot;/&gt;&lt;Image&gt;&lt;filename val=&quot;C:\Users\delroy\AppData\Local\Temp\CP120967650328Session\CPTrustFolder120967650328\PPTImport120967692875\data\asimages\{BDCA4C56-C479-4644-AD25-A7975E0EF925}_6.png&quot;/&gt;&lt;left val=&quot;232&quot;/&gt;&lt;top val=&quot;273&quot;/&gt;&lt;width val=&quot;816&quot;/&gt;&lt;height val=&quot;207&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75&quot;/&gt;&lt;/TableIndex&gt;&lt;/ShapeTextInfo&gt;"/>
  <p:tag name="HTML_SHAPEINFO" val="&lt;ThreeDShapeInfo&gt;&lt;uuid val=&quot;{A0BA2EBE-64D3-4415-9EC1-8BE015D9288D}&quot;/&gt;&lt;isInvalidForFieldText val=&quot;0&quot;/&gt;&lt;Image&gt;&lt;filename val=&quot;C:\Users\delroy\AppData\Local\Temp\CP120967650328Session\CPTrustFolder120967650328\PPTImport120967692875\data\asimages\{A0BA2EBE-64D3-4415-9EC1-8BE015D9288D}_6.png&quot;/&gt;&lt;left val=&quot;229&quot;/&gt;&lt;top val=&quot;507&quot;/&gt;&lt;width val=&quot;817&quot;/&gt;&lt;height val=&quot;94&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4F7FF958-9F53-4B85-A010-9328C6735056}&quot;/&gt;&lt;isInvalidForFieldText val=&quot;0&quot;/&gt;&lt;Image&gt;&lt;filename val=&quot;C:\Users\delroy\AppData\Local\Temp\CP120967650328Session\CPTrustFolder120967650328\PPTImport120967692875\data\asimages\{4F7FF958-9F53-4B85-A010-9328C6735056}_7.png&quot;/&gt;&lt;left val=&quot;233&quot;/&gt;&lt;top val=&quot;100&quot;/&gt;&lt;width val=&quot;813&quot;/&gt;&lt;height val=&quot;126&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9&quot;/&gt;&lt;lineCharCount val=&quot;2&quot;/&gt;&lt;lineCharCount val=&quot;13&quot;/&gt;&lt;lineCharCount val=&quot;18&quot;/&gt;&lt;lineCharCount val=&quot;1&quot;/&gt;&lt;lineCharCount val=&quot;12&quot;/&gt;&lt;lineCharCount val=&quot;37&quot;/&gt;&lt;lineCharCount val=&quot;1&quot;/&gt;&lt;lineCharCount val=&quot;38&quot;/&gt;&lt;lineCharCount val=&quot;10&quot;/&gt;&lt;lineCharCount val=&quot;70&quot;/&gt;&lt;lineCharCount val=&quot;10&quot;/&gt;&lt;lineCharCount val=&quot;2&quot;/&gt;&lt;/TableIndex&gt;&lt;/ShapeTextInfo&gt;"/>
  <p:tag name="HTML_SHAPEINFO" val="&lt;ThreeDShapeInfo&gt;&lt;uuid val=&quot;{5A354F90-6B62-47D0-AC24-E3ABC012EA72}&quot;/&gt;&lt;isInvalidForFieldText val=&quot;0&quot;/&gt;&lt;Image&gt;&lt;filename val=&quot;C:\Users\delroy\AppData\Local\Temp\CP120967650328Session\CPTrustFolder120967650328\PPTImport120967692875\data\asimages\{5A354F90-6B62-47D0-AC24-E3ABC012EA72}_7.png&quot;/&gt;&lt;left val=&quot;156&quot;/&gt;&lt;top val=&quot;251&quot;/&gt;&lt;width val=&quot;967&quot;/&gt;&lt;height val=&quot;398&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6AB1F239-03DB-4779-8C46-EB81CE662BD9}&quot;/&gt;&lt;isInvalidForFieldText val=&quot;0&quot;/&gt;&lt;Image&gt;&lt;filename val=&quot;C:\Users\delroy\AppData\Local\Temp\CP120967650328Session\CPTrustFolder120967650328\PPTImport120967692875\data\asimages\{6AB1F239-03DB-4779-8C46-EB81CE662BD9}_8.png&quot;/&gt;&lt;left val=&quot;233&quot;/&gt;&lt;top val=&quot;100&quot;/&gt;&lt;width val=&quot;813&quot;/&gt;&lt;height val=&quot;126&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4&quot;/&gt;&lt;lineCharCount val=&quot;2&quot;/&gt;&lt;lineCharCount val=&quot;13&quot;/&gt;&lt;lineCharCount val=&quot;21&quot;/&gt;&lt;lineCharCount val=&quot;1&quot;/&gt;&lt;lineCharCount val=&quot;12&quot;/&gt;&lt;lineCharCount val=&quot;45&quot;/&gt;&lt;lineCharCount val=&quot;1&quot;/&gt;&lt;lineCharCount val=&quot;38&quot;/&gt;&lt;lineCharCount val=&quot;10&quot;/&gt;&lt;lineCharCount val=&quot;79&quot;/&gt;&lt;lineCharCount val=&quot;10&quot;/&gt;&lt;lineCharCount val=&quot;2&quot;/&gt;&lt;/TableIndex&gt;&lt;/ShapeTextInfo&gt;"/>
  <p:tag name="HTML_SHAPEINFO" val="&lt;ThreeDShapeInfo&gt;&lt;uuid val=&quot;{A32FD18F-5E9A-4EAD-B991-9EA83DCE25FE}&quot;/&gt;&lt;isInvalidForFieldText val=&quot;0&quot;/&gt;&lt;Image&gt;&lt;filename val=&quot;C:\Users\delroy\AppData\Local\Temp\CP120967650328Session\CPTrustFolder120967650328\PPTImport120967692875\data\asimages\{A32FD18F-5E9A-4EAD-B991-9EA83DCE25FE}_8.png&quot;/&gt;&lt;left val=&quot;107&quot;/&gt;&lt;top val=&quot;248&quot;/&gt;&lt;width val=&quot;1059&quot;/&gt;&lt;height val=&quot;39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2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1057</TotalTime>
  <Words>1311</Words>
  <Application>Microsoft Office PowerPoint</Application>
  <PresentationFormat>Widescreen</PresentationFormat>
  <Paragraphs>101</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Consolas</vt:lpstr>
      <vt:lpstr>Gill Sans MT</vt:lpstr>
      <vt:lpstr>Parcel</vt:lpstr>
      <vt:lpstr>2_Parcel</vt:lpstr>
      <vt:lpstr>Mahjong Tiles</vt:lpstr>
      <vt:lpstr>Mahjong Stacked Tiles</vt:lpstr>
      <vt:lpstr>Tile Class Diagram</vt:lpstr>
      <vt:lpstr>Matching Tiles</vt:lpstr>
      <vt:lpstr>Tile matches</vt:lpstr>
      <vt:lpstr>Logical-And and Short-circuit evaluation Review</vt:lpstr>
      <vt:lpstr>RankTile Matches</vt:lpstr>
      <vt:lpstr>CharacterTile Matches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Mahjong Tiles</dc:title>
  <dc:creator>Delroy Brinkerhoff</dc:creator>
  <cp:lastModifiedBy>delroy</cp:lastModifiedBy>
  <cp:revision>22</cp:revision>
  <dcterms:created xsi:type="dcterms:W3CDTF">2016-07-13T22:03:45Z</dcterms:created>
  <dcterms:modified xsi:type="dcterms:W3CDTF">2025-10-09T15:18:44Z</dcterms:modified>
</cp:coreProperties>
</file>