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heme/theme2.xml" ContentType="application/vnd.openxmlformats-officedocument.them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1.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2.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3.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notesSlides/notesSlide4.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5.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61" r:id="rId4"/>
    <p:sldId id="263" r:id="rId5"/>
    <p:sldId id="259" r:id="rId6"/>
    <p:sldId id="264"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C82660-4CE2-49CC-84B5-53ACA0791340}" type="datetimeFigureOut">
              <a:rPr lang="en-US" smtClean="0"/>
              <a:t>10/28/2024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73EE40-E706-4141-BB5B-A29115B8394D}" type="slidenum">
              <a:rPr lang="en-US" smtClean="0"/>
              <a:t>‹#›</a:t>
            </a:fld>
            <a:endParaRPr lang="en-US"/>
          </a:p>
        </p:txBody>
      </p:sp>
    </p:spTree>
    <p:extLst>
      <p:ext uri="{BB962C8B-B14F-4D97-AF65-F5344CB8AC3E}">
        <p14:creationId xmlns:p14="http://schemas.microsoft.com/office/powerpoint/2010/main" val="1904422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Polymorphism is most beneficial in large, complex programs that are beyond the scope of an introductory programming course. Therefore, the focus of the fifth version of the Actor example is on how to recognize and use polymorphism. While it doesn't provide a robust example demonstrating polymorphism's power, it nevertheless ends by suggesting some possible uses.</a:t>
            </a:r>
          </a:p>
          <a:p>
            <a:endParaRPr lang="en-US" dirty="0"/>
          </a:p>
        </p:txBody>
      </p:sp>
      <p:sp>
        <p:nvSpPr>
          <p:cNvPr id="4" name="Slide Number Placeholder 3"/>
          <p:cNvSpPr>
            <a:spLocks noGrp="1"/>
          </p:cNvSpPr>
          <p:nvPr>
            <p:ph type="sldNum" sz="quarter" idx="5"/>
          </p:nvPr>
        </p:nvSpPr>
        <p:spPr/>
        <p:txBody>
          <a:bodyPr/>
          <a:lstStyle/>
          <a:p>
            <a:fld id="{ED73EE40-E706-4141-BB5B-A29115B8394D}" type="slidenum">
              <a:rPr lang="en-US" smtClean="0"/>
              <a:t>1</a:t>
            </a:fld>
            <a:endParaRPr lang="en-US"/>
          </a:p>
        </p:txBody>
      </p:sp>
    </p:spTree>
    <p:extLst>
      <p:ext uri="{BB962C8B-B14F-4D97-AF65-F5344CB8AC3E}">
        <p14:creationId xmlns:p14="http://schemas.microsoft.com/office/powerpoint/2010/main" val="1584905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Our first goal is to recognize when a program exhibits polymorphic behavior and when it doesn't. While it's necessary to know the five polymorphism requirements, it's also crucial to be able to identify them in a working program. Knowing where programs generally fulfill each requirement aids our ability to recognize them.</a:t>
            </a:r>
          </a:p>
          <a:p>
            <a:endParaRPr lang="en-US" dirty="0"/>
          </a:p>
        </p:txBody>
      </p:sp>
      <p:sp>
        <p:nvSpPr>
          <p:cNvPr id="4" name="Slide Number Placeholder 3"/>
          <p:cNvSpPr>
            <a:spLocks noGrp="1"/>
          </p:cNvSpPr>
          <p:nvPr>
            <p:ph type="sldNum" sz="quarter" idx="5"/>
          </p:nvPr>
        </p:nvSpPr>
        <p:spPr/>
        <p:txBody>
          <a:bodyPr/>
          <a:lstStyle/>
          <a:p>
            <a:fld id="{ED73EE40-E706-4141-BB5B-A29115B8394D}" type="slidenum">
              <a:rPr lang="en-US" smtClean="0"/>
              <a:t>2</a:t>
            </a:fld>
            <a:endParaRPr lang="en-US"/>
          </a:p>
        </p:txBody>
      </p:sp>
    </p:spTree>
    <p:extLst>
      <p:ext uri="{BB962C8B-B14F-4D97-AF65-F5344CB8AC3E}">
        <p14:creationId xmlns:p14="http://schemas.microsoft.com/office/powerpoint/2010/main" val="3749276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class structure or architecture satisfies inheritance, function overriding, and virtual functions. UML class diagrams show inheritance and function overriding but lack a notation indicating virtual functions. Programmers can implement these features directly as part of an application program or implement the program as a client and supplier, with the supplier providing the class architecture. The class structure must reflect the original problem. If the original problem doesn't have features matching inheritance or function overriding, it won't benefit from polymorphism.</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application or client part of a program typically provides the pointer or reference variable and the upcasting operation. C++ can only implement polymorphism with pointer or reference variables, and, for simplicity, we have restricted our discussion to pointers. Furthermore, polymorphism also requires an upcast operation. We can easily see an upcast when programs do it with an assignment, but they generally do it by calling a function and passing a subclass object to a superclass pointer.</a:t>
            </a:r>
          </a:p>
          <a:p>
            <a:endParaRPr lang="en-US" dirty="0"/>
          </a:p>
        </p:txBody>
      </p:sp>
      <p:sp>
        <p:nvSpPr>
          <p:cNvPr id="4" name="Slide Number Placeholder 3"/>
          <p:cNvSpPr>
            <a:spLocks noGrp="1"/>
          </p:cNvSpPr>
          <p:nvPr>
            <p:ph type="sldNum" sz="quarter" idx="5"/>
          </p:nvPr>
        </p:nvSpPr>
        <p:spPr/>
        <p:txBody>
          <a:bodyPr/>
          <a:lstStyle/>
          <a:p>
            <a:fld id="{ED73EE40-E706-4141-BB5B-A29115B8394D}" type="slidenum">
              <a:rPr lang="en-US" smtClean="0"/>
              <a:t>3</a:t>
            </a:fld>
            <a:endParaRPr lang="en-US"/>
          </a:p>
        </p:txBody>
      </p:sp>
    </p:spTree>
    <p:extLst>
      <p:ext uri="{BB962C8B-B14F-4D97-AF65-F5344CB8AC3E}">
        <p14:creationId xmlns:p14="http://schemas.microsoft.com/office/powerpoint/2010/main" val="3618302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After a program satisfies the first four requirements, specifying an overridden function as "virtual" fully enables polymorphism. Programmers typically make the function at the top of an inheritance hierarchy virtual, but they can enable polymorphism at any level. Making a function virtual automatically makes all the overridden functions in the subclasses virtual, so using the "virtual" keyword in the subclasses is optional.</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For example, we can make the Person display function virtual, automatically making the Actor and Star display functions virtual. Although less common, we could make the Actor display function virtual, making the Star display virtual but leaving the Person display non-virtual. For clarity, I prefer using the "virtual" keyword with all virtual functions.</a:t>
            </a:r>
          </a:p>
          <a:p>
            <a:endParaRPr lang="en-US" dirty="0"/>
          </a:p>
        </p:txBody>
      </p:sp>
      <p:sp>
        <p:nvSpPr>
          <p:cNvPr id="4" name="Slide Number Placeholder 3"/>
          <p:cNvSpPr>
            <a:spLocks noGrp="1"/>
          </p:cNvSpPr>
          <p:nvPr>
            <p:ph type="sldNum" sz="quarter" idx="5"/>
          </p:nvPr>
        </p:nvSpPr>
        <p:spPr/>
        <p:txBody>
          <a:bodyPr/>
          <a:lstStyle/>
          <a:p>
            <a:fld id="{ED73EE40-E706-4141-BB5B-A29115B8394D}" type="slidenum">
              <a:rPr lang="en-US" smtClean="0"/>
              <a:t>4</a:t>
            </a:fld>
            <a:endParaRPr lang="en-US"/>
          </a:p>
        </p:txBody>
      </p:sp>
    </p:spTree>
    <p:extLst>
      <p:ext uri="{BB962C8B-B14F-4D97-AF65-F5344CB8AC3E}">
        <p14:creationId xmlns:p14="http://schemas.microsoft.com/office/powerpoint/2010/main" val="2862576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 simplified client program defines a pointer variable and instantiates a Star object. Through inheritance, a Star is simultaneously an Actor and a Person, and its constructor chains to the other constructors, distributing the data among the three objects. The program upcasts the Star object to a Person and then makes polymorphic and non-polymorphic function calls. Although s2 is a Person pointer, using polymorphism, the program calls the Star display function, printing all the Star's data. However, the non-polymorphic call goes directly to the Person display function, which only prints the data saved in the Person sub-object.</a:t>
            </a:r>
          </a:p>
          <a:p>
            <a:endParaRPr lang="en-US" dirty="0"/>
          </a:p>
        </p:txBody>
      </p:sp>
      <p:sp>
        <p:nvSpPr>
          <p:cNvPr id="4" name="Slide Number Placeholder 3"/>
          <p:cNvSpPr>
            <a:spLocks noGrp="1"/>
          </p:cNvSpPr>
          <p:nvPr>
            <p:ph type="sldNum" sz="quarter" idx="5"/>
          </p:nvPr>
        </p:nvSpPr>
        <p:spPr/>
        <p:txBody>
          <a:bodyPr/>
          <a:lstStyle/>
          <a:p>
            <a:fld id="{ED73EE40-E706-4141-BB5B-A29115B8394D}" type="slidenum">
              <a:rPr lang="en-US" smtClean="0"/>
              <a:t>5</a:t>
            </a:fld>
            <a:endParaRPr lang="en-US"/>
          </a:p>
        </p:txBody>
      </p:sp>
    </p:spTree>
    <p:extLst>
      <p:ext uri="{BB962C8B-B14F-4D97-AF65-F5344CB8AC3E}">
        <p14:creationId xmlns:p14="http://schemas.microsoft.com/office/powerpoint/2010/main" val="771997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Although still contrived, we can form an example that better demonstrates polymorphism's usefulness. In object-oriented programming, a data structure is an object storing and organizing data, often in the form of other objects. A linked list, implemented in many ways, is a basic example. It consists of a sequence of nodes, each containing data or objects and linked to the next node with a pointer.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 circularly-linked list, named CList in this example, is a list whose public interface supports construction, insertion, and listing. The list function visits each node in order, listing or printing the saved data. This version only stores Person objects, organizing them alphabetically by name. The program creates Star, Actor, and Person objects, inserting each into the list. However, the list organizes them alphabetically, potentially changing their order in the list. Nevertheless, polymorphism calls the correct display function based on the object's class type when the list function calls each object's display function.</a:t>
            </a:r>
          </a:p>
          <a:p>
            <a:endParaRPr lang="en-US" dirty="0"/>
          </a:p>
        </p:txBody>
      </p:sp>
      <p:sp>
        <p:nvSpPr>
          <p:cNvPr id="4" name="Slide Number Placeholder 3"/>
          <p:cNvSpPr>
            <a:spLocks noGrp="1"/>
          </p:cNvSpPr>
          <p:nvPr>
            <p:ph type="sldNum" sz="quarter" idx="5"/>
          </p:nvPr>
        </p:nvSpPr>
        <p:spPr/>
        <p:txBody>
          <a:bodyPr/>
          <a:lstStyle/>
          <a:p>
            <a:fld id="{ED73EE40-E706-4141-BB5B-A29115B8394D}" type="slidenum">
              <a:rPr lang="en-US" smtClean="0"/>
              <a:t>6</a:t>
            </a:fld>
            <a:endParaRPr lang="en-US"/>
          </a:p>
        </p:txBody>
      </p:sp>
    </p:spTree>
    <p:extLst>
      <p:ext uri="{BB962C8B-B14F-4D97-AF65-F5344CB8AC3E}">
        <p14:creationId xmlns:p14="http://schemas.microsoft.com/office/powerpoint/2010/main" val="21343603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slideMaster" Target="../slideMasters/slideMaster1.xml"/><Relationship Id="rId4" Type="http://schemas.openxmlformats.org/officeDocument/2006/relationships/tags" Target="../tags/tag3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10/28/2024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10/28/2024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10/28/2024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10/28/2024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10/28/2024</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10/28/2024</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10/28/2024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10/28/2024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10/28/2024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10/28/2024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41.xml"/><Relationship Id="rId7" Type="http://schemas.openxmlformats.org/officeDocument/2006/relationships/image" Target="../media/image1.png"/><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notesSlide" Target="../notesSlides/notesSlide3.xml"/><Relationship Id="rId5" Type="http://schemas.openxmlformats.org/officeDocument/2006/relationships/slideLayout" Target="../slideLayouts/slideLayout5.xml"/><Relationship Id="rId4" Type="http://schemas.openxmlformats.org/officeDocument/2006/relationships/tags" Target="../tags/tag4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image" Target="../media/image2.png"/><Relationship Id="rId4"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Actor 5</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A Polymorphism Example</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5B968-4F80-67D8-DBD9-773E54FE1DF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Polymorphism Requirements</a:t>
            </a:r>
          </a:p>
        </p:txBody>
      </p:sp>
      <p:sp>
        <p:nvSpPr>
          <p:cNvPr id="3" name="Content Placeholder 2">
            <a:extLst>
              <a:ext uri="{FF2B5EF4-FFF2-40B4-BE49-F238E27FC236}">
                <a16:creationId xmlns:a16="http://schemas.microsoft.com/office/drawing/2014/main" id="{350A0F44-DF93-6E27-6D9E-54B4DB4DAD39}"/>
              </a:ext>
            </a:extLst>
          </p:cNvPr>
          <p:cNvSpPr>
            <a:spLocks noGrp="1"/>
          </p:cNvSpPr>
          <p:nvPr>
            <p:ph idx="1"/>
            <p:custDataLst>
              <p:tags r:id="rId2"/>
            </p:custDataLst>
          </p:nvPr>
        </p:nvSpPr>
        <p:spPr>
          <a:xfrm>
            <a:off x="2231136" y="2638044"/>
            <a:ext cx="7729728" cy="3101983"/>
          </a:xfrm>
        </p:spPr>
        <p:txBody>
          <a:bodyPr/>
          <a:lstStyle/>
          <a:p>
            <a:r>
              <a:rPr lang="en-US" dirty="0"/>
              <a:t>    Inheritance</a:t>
            </a:r>
          </a:p>
          <a:p>
            <a:r>
              <a:rPr lang="en-US" dirty="0"/>
              <a:t>    Function overriding</a:t>
            </a:r>
          </a:p>
          <a:p>
            <a:r>
              <a:rPr lang="en-US" dirty="0"/>
              <a:t>    A pointer or reference variable</a:t>
            </a:r>
          </a:p>
          <a:p>
            <a:r>
              <a:rPr lang="en-US" dirty="0"/>
              <a:t>    Upcasting</a:t>
            </a:r>
          </a:p>
          <a:p>
            <a:r>
              <a:rPr lang="en-US" dirty="0"/>
              <a:t>    One or more virtual functions</a:t>
            </a:r>
          </a:p>
          <a:p>
            <a:endParaRPr lang="en-US" dirty="0"/>
          </a:p>
        </p:txBody>
      </p:sp>
    </p:spTree>
    <p:extLst>
      <p:ext uri="{BB962C8B-B14F-4D97-AF65-F5344CB8AC3E}">
        <p14:creationId xmlns:p14="http://schemas.microsoft.com/office/powerpoint/2010/main" val="4019235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D0E3915A-A494-45B5-D6F3-68C49E9C97FD}"/>
              </a:ext>
            </a:extLst>
          </p:cNvPr>
          <p:cNvSpPr>
            <a:spLocks noGrp="1"/>
          </p:cNvSpPr>
          <p:nvPr>
            <p:ph type="body" idx="1"/>
            <p:custDataLst>
              <p:tags r:id="rId1"/>
            </p:custDataLst>
          </p:nvPr>
        </p:nvSpPr>
        <p:spPr>
          <a:xfrm>
            <a:off x="1583436" y="2313433"/>
            <a:ext cx="4270248" cy="704087"/>
          </a:xfrm>
        </p:spPr>
        <p:txBody>
          <a:bodyPr/>
          <a:lstStyle/>
          <a:p>
            <a:r>
              <a:rPr lang="en-US" dirty="0"/>
              <a:t>Class Architecture</a:t>
            </a:r>
          </a:p>
        </p:txBody>
      </p:sp>
      <p:pic>
        <p:nvPicPr>
          <p:cNvPr id="5" name="Content Placeholder 4">
            <a:extLst>
              <a:ext uri="{FF2B5EF4-FFF2-40B4-BE49-F238E27FC236}">
                <a16:creationId xmlns:a16="http://schemas.microsoft.com/office/drawing/2014/main" id="{D194924B-A2FD-A279-F2DA-A3FACB2653A1}"/>
              </a:ext>
            </a:extLst>
          </p:cNvPr>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1891812" y="3177541"/>
            <a:ext cx="3661437" cy="3112695"/>
          </a:xfrm>
        </p:spPr>
      </p:pic>
      <p:sp>
        <p:nvSpPr>
          <p:cNvPr id="6" name="Content Placeholder 5">
            <a:extLst>
              <a:ext uri="{FF2B5EF4-FFF2-40B4-BE49-F238E27FC236}">
                <a16:creationId xmlns:a16="http://schemas.microsoft.com/office/drawing/2014/main" id="{A437D470-B5A0-CADF-AD2F-A7F6D42AA6B1}"/>
              </a:ext>
            </a:extLst>
          </p:cNvPr>
          <p:cNvSpPr>
            <a:spLocks noGrp="1"/>
          </p:cNvSpPr>
          <p:nvPr>
            <p:ph sz="quarter" idx="4"/>
            <p:custDataLst>
              <p:tags r:id="rId2"/>
            </p:custDataLst>
          </p:nvPr>
        </p:nvSpPr>
        <p:spPr>
          <a:xfrm>
            <a:off x="6338316" y="3143250"/>
            <a:ext cx="4253484" cy="2596776"/>
          </a:xfrm>
        </p:spPr>
        <p:txBody>
          <a:bodyPr/>
          <a:lstStyle/>
          <a:p>
            <a:r>
              <a:rPr lang="en-US" dirty="0">
                <a:latin typeface="Consolas" panose="020B0609020204030204" pitchFamily="49" charset="0"/>
              </a:rPr>
              <a:t>Person* s2 = new Star(...);</a:t>
            </a:r>
          </a:p>
          <a:p>
            <a:r>
              <a:rPr lang="en-US" dirty="0">
                <a:latin typeface="Consolas" panose="020B0609020204030204" pitchFamily="49" charset="0"/>
              </a:rPr>
              <a:t>function(Person* new(star(…));</a:t>
            </a:r>
          </a:p>
        </p:txBody>
      </p:sp>
      <p:sp>
        <p:nvSpPr>
          <p:cNvPr id="8" name="Text Placeholder 7">
            <a:extLst>
              <a:ext uri="{FF2B5EF4-FFF2-40B4-BE49-F238E27FC236}">
                <a16:creationId xmlns:a16="http://schemas.microsoft.com/office/drawing/2014/main" id="{75E2AD6F-292C-1B87-C780-774E7B13F90D}"/>
              </a:ext>
            </a:extLst>
          </p:cNvPr>
          <p:cNvSpPr>
            <a:spLocks noGrp="1"/>
          </p:cNvSpPr>
          <p:nvPr>
            <p:ph type="body" sz="quarter" idx="13"/>
            <p:custDataLst>
              <p:tags r:id="rId3"/>
            </p:custDataLst>
          </p:nvPr>
        </p:nvSpPr>
        <p:spPr>
          <a:xfrm>
            <a:off x="6338316" y="2313433"/>
            <a:ext cx="4270248" cy="704087"/>
          </a:xfrm>
        </p:spPr>
        <p:txBody>
          <a:bodyPr/>
          <a:lstStyle/>
          <a:p>
            <a:r>
              <a:rPr lang="en-US" dirty="0"/>
              <a:t>Client</a:t>
            </a:r>
          </a:p>
        </p:txBody>
      </p:sp>
      <p:sp>
        <p:nvSpPr>
          <p:cNvPr id="2" name="Title 1">
            <a:extLst>
              <a:ext uri="{FF2B5EF4-FFF2-40B4-BE49-F238E27FC236}">
                <a16:creationId xmlns:a16="http://schemas.microsoft.com/office/drawing/2014/main" id="{CA241EBA-3FA3-F262-AF50-F5249CADA587}"/>
              </a:ext>
            </a:extLst>
          </p:cNvPr>
          <p:cNvSpPr>
            <a:spLocks noGrp="1"/>
          </p:cNvSpPr>
          <p:nvPr>
            <p:ph type="title"/>
            <p:custDataLst>
              <p:tags r:id="rId4"/>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Satisfying Polymorphism Requirements</a:t>
            </a:r>
          </a:p>
        </p:txBody>
      </p:sp>
    </p:spTree>
    <p:extLst>
      <p:ext uri="{BB962C8B-B14F-4D97-AF65-F5344CB8AC3E}">
        <p14:creationId xmlns:p14="http://schemas.microsoft.com/office/powerpoint/2010/main" val="497353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88DC8-C711-2B87-CC79-9C1E264A4C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5E68FE-28AE-9D06-82F9-5EE99F3852E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virtual</a:t>
            </a:r>
            <a:r>
              <a:rPr lang="en-US" dirty="0"/>
              <a:t>: the final requirement</a:t>
            </a:r>
          </a:p>
        </p:txBody>
      </p:sp>
      <p:pic>
        <p:nvPicPr>
          <p:cNvPr id="5" name="Content Placeholder 4">
            <a:extLst>
              <a:ext uri="{FF2B5EF4-FFF2-40B4-BE49-F238E27FC236}">
                <a16:creationId xmlns:a16="http://schemas.microsoft.com/office/drawing/2014/main" id="{6371DA23-1F8C-8BB4-4844-967F5EB27140}"/>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1892718" y="2638425"/>
            <a:ext cx="3648827" cy="3101975"/>
          </a:xfrm>
        </p:spPr>
      </p:pic>
      <p:sp>
        <p:nvSpPr>
          <p:cNvPr id="6" name="Content Placeholder 5">
            <a:extLst>
              <a:ext uri="{FF2B5EF4-FFF2-40B4-BE49-F238E27FC236}">
                <a16:creationId xmlns:a16="http://schemas.microsoft.com/office/drawing/2014/main" id="{E98A8682-5A9C-53BF-AAC8-44101C33791F}"/>
              </a:ext>
            </a:extLst>
          </p:cNvPr>
          <p:cNvSpPr>
            <a:spLocks noGrp="1"/>
          </p:cNvSpPr>
          <p:nvPr>
            <p:ph sz="half" idx="2"/>
            <p:custDataLst>
              <p:tags r:id="rId2"/>
            </p:custDataLst>
          </p:nvPr>
        </p:nvSpPr>
        <p:spPr>
          <a:xfrm>
            <a:off x="6338315" y="2638044"/>
            <a:ext cx="4270247" cy="3101982"/>
          </a:xfrm>
        </p:spPr>
        <p:txBody>
          <a:bodyPr/>
          <a:lstStyle/>
          <a:p>
            <a:pPr marL="0" indent="0">
              <a:spcBef>
                <a:spcPts val="0"/>
              </a:spcBef>
              <a:buNone/>
            </a:pPr>
            <a:r>
              <a:rPr lang="en-US" dirty="0">
                <a:solidFill>
                  <a:srgbClr val="FF0000"/>
                </a:solidFill>
                <a:latin typeface="Consolas" panose="020B0609020204030204" pitchFamily="49" charset="0"/>
              </a:rPr>
              <a:t>virtual</a:t>
            </a:r>
            <a:r>
              <a:rPr lang="en-US" dirty="0">
                <a:latin typeface="Consolas" panose="020B0609020204030204" pitchFamily="49" charset="0"/>
              </a:rPr>
              <a:t> void display()</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cout &lt;&lt; name &lt;&lt; endl;</a:t>
            </a:r>
          </a:p>
          <a:p>
            <a:pPr marL="0" indent="0">
              <a:spcBef>
                <a:spcPts val="0"/>
              </a:spcBef>
              <a:buNone/>
            </a:pPr>
            <a:r>
              <a:rPr lang="en-US" dirty="0">
                <a:latin typeface="Consolas" panose="020B0609020204030204" pitchFamily="49" charset="0"/>
              </a:rPr>
              <a:t>	addr.display();</a:t>
            </a:r>
          </a:p>
          <a:p>
            <a:pPr marL="0" indent="0">
              <a:spcBef>
                <a:spcPts val="0"/>
              </a:spcBef>
              <a:buNone/>
            </a:pPr>
            <a:r>
              <a:rPr lang="en-US" dirty="0">
                <a:latin typeface="Consolas" panose="020B0609020204030204" pitchFamily="49" charset="0"/>
              </a:rPr>
              <a:t>	if (date != nullptr)</a:t>
            </a:r>
          </a:p>
          <a:p>
            <a:pPr marL="0" indent="0">
              <a:spcBef>
                <a:spcPts val="0"/>
              </a:spcBef>
              <a:buNone/>
            </a:pPr>
            <a:r>
              <a:rPr lang="en-US" dirty="0">
                <a:latin typeface="Consolas" panose="020B0609020204030204" pitchFamily="49" charset="0"/>
              </a:rPr>
              <a:t>		date-&gt;display();</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680538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D7D94-7CE5-EF6F-8875-37CD10AC231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Polymorphic vs. non-polymorphic</a:t>
            </a:r>
            <a:br>
              <a:rPr lang="en-US" dirty="0"/>
            </a:br>
            <a:r>
              <a:rPr lang="en-US" dirty="0"/>
              <a:t>Behavior</a:t>
            </a:r>
          </a:p>
        </p:txBody>
      </p:sp>
      <p:sp>
        <p:nvSpPr>
          <p:cNvPr id="3" name="Content Placeholder 2">
            <a:extLst>
              <a:ext uri="{FF2B5EF4-FFF2-40B4-BE49-F238E27FC236}">
                <a16:creationId xmlns:a16="http://schemas.microsoft.com/office/drawing/2014/main" id="{7055FB1E-2F7B-E218-F2CB-DD2BDE60F033}"/>
              </a:ext>
            </a:extLst>
          </p:cNvPr>
          <p:cNvSpPr>
            <a:spLocks noGrp="1"/>
          </p:cNvSpPr>
          <p:nvPr>
            <p:ph idx="1"/>
            <p:custDataLst>
              <p:tags r:id="rId2"/>
            </p:custDataLst>
          </p:nvPr>
        </p:nvSpPr>
        <p:spPr>
          <a:xfrm>
            <a:off x="2231136" y="2380594"/>
            <a:ext cx="7729728" cy="3699640"/>
          </a:xfrm>
        </p:spPr>
        <p:txBody>
          <a:bodyPr>
            <a:normAutofit/>
          </a:bodyPr>
          <a:lstStyle/>
          <a:p>
            <a:pPr marL="0" indent="0">
              <a:spcBef>
                <a:spcPts val="0"/>
              </a:spcBef>
              <a:buNone/>
            </a:pPr>
            <a:r>
              <a:rPr lang="en-US" dirty="0">
                <a:latin typeface="Consolas" panose="020B0609020204030204" pitchFamily="49" charset="0"/>
              </a:rPr>
              <a:t>int main()</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Person* s2 =</a:t>
            </a:r>
          </a:p>
          <a:p>
            <a:pPr marL="0" indent="0">
              <a:spcBef>
                <a:spcPts val="0"/>
              </a:spcBef>
              <a:buNone/>
            </a:pPr>
            <a:r>
              <a:rPr lang="en-US" dirty="0">
                <a:latin typeface="Consolas" panose="020B0609020204030204" pitchFamily="49" charset="0"/>
              </a:rPr>
              <a:t>        new Star("John Wayne", "Cranston Snort", 50000000,</a:t>
            </a:r>
          </a:p>
          <a:p>
            <a:pPr marL="0" indent="0">
              <a:spcBef>
                <a:spcPts val="0"/>
              </a:spcBef>
              <a:buNone/>
            </a:pPr>
            <a:r>
              <a:rPr lang="en-US" dirty="0">
                <a:latin typeface="Consolas" panose="020B0609020204030204" pitchFamily="49" charset="0"/>
              </a:rPr>
              <a:t>        "123 Palm Springs", "California");</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s2-&gt;setDate(1960, 12, 25);</a:t>
            </a:r>
          </a:p>
          <a:p>
            <a:pPr marL="0" indent="0">
              <a:spcBef>
                <a:spcPts val="0"/>
              </a:spcBef>
              <a:buNone/>
            </a:pPr>
            <a:r>
              <a:rPr lang="en-US" dirty="0">
                <a:latin typeface="Consolas" panose="020B0609020204030204" pitchFamily="49" charset="0"/>
              </a:rPr>
              <a:t>    s2-&gt;display();</a:t>
            </a:r>
          </a:p>
          <a:p>
            <a:pPr marL="0" indent="0">
              <a:spcBef>
                <a:spcPts val="0"/>
              </a:spcBef>
              <a:buNone/>
            </a:pPr>
            <a:r>
              <a:rPr lang="en-US" dirty="0">
                <a:latin typeface="Consolas" panose="020B0609020204030204" pitchFamily="49" charset="0"/>
              </a:rPr>
              <a:t>    cout &lt;&lt; endl;</a:t>
            </a:r>
          </a:p>
          <a:p>
            <a:pPr marL="0" indent="0">
              <a:spcBef>
                <a:spcPts val="0"/>
              </a:spcBef>
              <a:buNone/>
            </a:pPr>
            <a:r>
              <a:rPr lang="en-US" dirty="0">
                <a:latin typeface="Consolas" panose="020B0609020204030204" pitchFamily="49" charset="0"/>
              </a:rPr>
              <a:t>    cout &lt;&lt; *s2 &lt;&lt; endl;</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0;</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954854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B62A7-CF70-83F5-D1F9-9334436632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811549-6728-78AC-5976-D1A67A0094FF}"/>
              </a:ext>
            </a:extLst>
          </p:cNvPr>
          <p:cNvSpPr>
            <a:spLocks noGrp="1"/>
          </p:cNvSpPr>
          <p:nvPr>
            <p:ph type="title"/>
            <p:custDataLst>
              <p:tags r:id="rId1"/>
            </p:custDataLst>
          </p:nvPr>
        </p:nvSpPr>
        <p:spPr bwMode="black">
          <a:xfrm>
            <a:off x="6096000" y="964692"/>
            <a:ext cx="3864864" cy="1188720"/>
          </a:xfrm>
          <a:prstGeom prst="rect">
            <a:avLst/>
          </a:prstGeom>
          <a:solidFill>
            <a:srgbClr val="FFFFFF"/>
          </a:solidFill>
          <a:ln w="31750" cap="sq">
            <a:solidFill>
              <a:srgbClr val="404040"/>
            </a:solidFill>
            <a:miter lim="800000"/>
          </a:ln>
        </p:spPr>
        <p:txBody>
          <a:bodyPr>
            <a:normAutofit fontScale="90000"/>
          </a:bodyPr>
          <a:lstStyle/>
          <a:p>
            <a:r>
              <a:rPr lang="en-US" dirty="0"/>
              <a:t>An extended polymorphism example</a:t>
            </a:r>
          </a:p>
        </p:txBody>
      </p:sp>
      <p:sp>
        <p:nvSpPr>
          <p:cNvPr id="3" name="Content Placeholder 2">
            <a:extLst>
              <a:ext uri="{FF2B5EF4-FFF2-40B4-BE49-F238E27FC236}">
                <a16:creationId xmlns:a16="http://schemas.microsoft.com/office/drawing/2014/main" id="{EEEC4001-0A8D-B162-D0C6-EEB27E422DF1}"/>
              </a:ext>
            </a:extLst>
          </p:cNvPr>
          <p:cNvSpPr>
            <a:spLocks noGrp="1"/>
          </p:cNvSpPr>
          <p:nvPr>
            <p:ph idx="1"/>
            <p:custDataLst>
              <p:tags r:id="rId2"/>
            </p:custDataLst>
          </p:nvPr>
        </p:nvSpPr>
        <p:spPr>
          <a:xfrm>
            <a:off x="2231136" y="964692"/>
            <a:ext cx="3864864" cy="3101983"/>
          </a:xfrm>
        </p:spPr>
        <p:txBody>
          <a:bodyPr>
            <a:normAutofit lnSpcReduction="10000"/>
          </a:bodyPr>
          <a:lstStyle/>
          <a:p>
            <a:pPr marL="0" indent="0">
              <a:spcBef>
                <a:spcPts val="0"/>
              </a:spcBef>
              <a:buNone/>
            </a:pPr>
            <a:r>
              <a:rPr lang="en-US" dirty="0">
                <a:latin typeface="Consolas" panose="020B0609020204030204" pitchFamily="49" charset="0"/>
              </a:rPr>
              <a:t>CList	people;</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Star* s = new Star(...);</a:t>
            </a:r>
          </a:p>
          <a:p>
            <a:pPr marL="0" indent="0">
              <a:spcBef>
                <a:spcPts val="0"/>
              </a:spcBef>
              <a:buNone/>
            </a:pPr>
            <a:r>
              <a:rPr lang="en-US" dirty="0">
                <a:latin typeface="Consolas" panose="020B0609020204030204" pitchFamily="49" charset="0"/>
              </a:rPr>
              <a:t>people.insert(s);</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Actor* a = new Actor(...);</a:t>
            </a:r>
          </a:p>
          <a:p>
            <a:pPr marL="0" indent="0">
              <a:spcBef>
                <a:spcPts val="0"/>
              </a:spcBef>
              <a:buNone/>
            </a:pPr>
            <a:r>
              <a:rPr lang="en-US" dirty="0">
                <a:latin typeface="Consolas" panose="020B0609020204030204" pitchFamily="49" charset="0"/>
              </a:rPr>
              <a:t>people.insert(a);</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Person* p = new Person(...);</a:t>
            </a:r>
          </a:p>
          <a:p>
            <a:pPr marL="0" indent="0">
              <a:spcBef>
                <a:spcPts val="0"/>
              </a:spcBef>
              <a:buNone/>
            </a:pPr>
            <a:r>
              <a:rPr lang="en-US" dirty="0">
                <a:latin typeface="Consolas" panose="020B0609020204030204" pitchFamily="49" charset="0"/>
              </a:rPr>
              <a:t>people.insert(p);</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people.list();</a:t>
            </a:r>
          </a:p>
        </p:txBody>
      </p:sp>
      <p:pic>
        <p:nvPicPr>
          <p:cNvPr id="4" name="Content Placeholder 4">
            <a:extLst>
              <a:ext uri="{FF2B5EF4-FFF2-40B4-BE49-F238E27FC236}">
                <a16:creationId xmlns:a16="http://schemas.microsoft.com/office/drawing/2014/main" id="{7018DCB2-B41D-95B4-378C-CA1905E056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89177" y="4704589"/>
            <a:ext cx="8013646" cy="1025968"/>
          </a:xfrm>
          <a:prstGeom prst="rect">
            <a:avLst/>
          </a:prstGeom>
        </p:spPr>
      </p:pic>
    </p:spTree>
    <p:extLst>
      <p:ext uri="{BB962C8B-B14F-4D97-AF65-F5344CB8AC3E}">
        <p14:creationId xmlns:p14="http://schemas.microsoft.com/office/powerpoint/2010/main" val="15954674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DUMMYTAG" val="&lt;DummyForForceWrite&gt;&lt;/DummyForForceWrite&gt;"/>
  <p:tag name="HTML_SHAPEINFO" val="&lt;ThreeDShapeInfo&gt;&lt;uuid val=&quot;{58051AA4-1AC6-4B10-A99E-B0EE608C6531}&quot;/&gt;&lt;isInvalidForFieldText val=&quot;0&quot;/&gt;&lt;Image&gt;&lt;filename val=&quot;C:\Users\delroy\AppData\Local\Temp\CP24980146609Session\CPTrustFolder24980146625\PPTImport249802324984\data\asimages\{58051AA4-1AC6-4B10-A99E-B0EE608C6531}_1.png&quot;/&gt;&lt;left val=&quot;167&quot;/&gt;&lt;top val=&quot;249&quot;/&gt;&lt;width val=&quot;945&quot;/&gt;&lt;height val=&quot;174&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PRESENTER_DUMMYTAG" val="&lt;DummyForForceWrite&gt;&lt;/DummyForForceWrite&gt;"/>
  <p:tag name="HTML_SHAPEINFO" val="&lt;ThreeDShapeInfo&gt;&lt;uuid val=&quot;{316BEC5F-5DEA-47E8-B3DA-4942E3251B03}&quot;/&gt;&lt;isInvalidForFieldText val=&quot;0&quot;/&gt;&lt;Image&gt;&lt;filename val=&quot;C:\Users\delroy\AppData\Local\Temp\CP24980146609Session\CPTrustFolder24980146625\PPTImport249802324984\data\asimages\{316BEC5F-5DEA-47E8-B3DA-4942E3251B03}_1.png&quot;/&gt;&lt;left val=&quot;282&quot;/&gt;&lt;top val=&quot;452&quot;/&gt;&lt;width val=&quot;715&quot;/&gt;&lt;height val=&quot;135&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EA6707E2-14E2-480C-9AC3-1EEC722D1032}&quot;/&gt;&lt;isInvalidForFieldText val=&quot;0&quot;/&gt;&lt;Image&gt;&lt;filename val=&quot;C:\Users\delroy\AppData\Local\Temp\CP24980146609Session\CPTrustFolder24980146625\PPTImport249802324984\data\asimages\{EA6707E2-14E2-480C-9AC3-1EEC722D1032}_1.png&quot;/&gt;&lt;left val=&quot;167&quot;/&gt;&lt;top val=&quot;647&quot;/&gt;&lt;width val=&quot;159&quot;/&gt;&lt;height val=&quot;35&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HTML_SHAPEINFO" val="&lt;ThreeDShapeInfo&gt;&lt;uuid val=&quot;{CFB91B52-F96E-4903-9BCE-B098B377232D}&quot;/&gt;&lt;isInvalidForFieldText val=&quot;0&quot;/&gt;&lt;Image&gt;&lt;filename val=&quot;C:\Users\delroy\AppData\Local\Temp\CP24980146609Session\CPTrustFolder24980146625\PPTImport249802324984\data\asimages\{CFB91B52-F96E-4903-9BCE-B098B377232D}_2.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16&quot;/&gt;&lt;lineCharCount val=&quot;24&quot;/&gt;&lt;lineCharCount val=&quot;36&quot;/&gt;&lt;lineCharCount val=&quot;14&quot;/&gt;&lt;lineCharCount val=&quot;34&quot;/&gt;&lt;/TableIndex&gt;&lt;/ShapeTextInfo&gt;"/>
  <p:tag name="HTML_SHAPEINFO" val="&lt;ThreeDShapeInfo&gt;&lt;uuid val=&quot;{F67CC62C-FD31-4712-9FB1-2DBA44F174B9}&quot;/&gt;&lt;isInvalidForFieldText val=&quot;0&quot;/&gt;&lt;Image&gt;&lt;filename val=&quot;C:\Users\delroy\AppData\Local\Temp\CP24980146609Session\CPTrustFolder24980146625\PPTImport249802324984\data\asimages\{F67CC62C-FD31-4712-9FB1-2DBA44F174B9}_2.png&quot;/&gt;&lt;left val=&quot;229&quot;/&gt;&lt;top val=&quot;273&quot;/&gt;&lt;width val=&quot;817&quot;/&gt;&lt;height val=&quot;329&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C860F0F3-82A8-418D-9318-395FAF4C05C6}&quot;/&gt;&lt;isInvalidForFieldText val=&quot;0&quot;/&gt;&lt;Image&gt;&lt;filename val=&quot;C:\Users\delroy\AppData\Local\Temp\CP24980146609Session\CPTrustFolder24980146625\PPTImport249802324984\data\asimages\{C860F0F3-82A8-418D-9318-395FAF4C05C6}_3.png&quot;/&gt;&lt;left val=&quot;165&quot;/&gt;&lt;top val=&quot;242&quot;/&gt;&lt;width val=&quot;449&quot;/&gt;&lt;height val=&quot;85&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8&quot;/&gt;&lt;lineCharCount val=&quot;30&quot;/&gt;&lt;/TableIndex&gt;&lt;/ShapeTextInfo&gt;"/>
  <p:tag name="HTML_SHAPEINFO" val="&lt;ThreeDShapeInfo&gt;&lt;uuid val=&quot;{3EE645DD-A51E-4D66-BE7B-AA5439935818}&quot;/&gt;&lt;isInvalidForFieldText val=&quot;0&quot;/&gt;&lt;Image&gt;&lt;filename val=&quot;C:\Users\delroy\AppData\Local\Temp\CP24980146609Session\CPTrustFolder24980146625\PPTImport249802324984\data\asimages\{3EE645DD-A51E-4D66-BE7B-AA5439935818}_3.png&quot;/&gt;&lt;left val=&quot;660&quot;/&gt;&lt;top val=&quot;326&quot;/&gt;&lt;width val=&quot;452&quot;/&gt;&lt;height val=&quot;27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quot;/&gt;&lt;/TableIndex&gt;&lt;/ShapeTextInfo&gt;"/>
  <p:tag name="HTML_SHAPEINFO" val="&lt;ThreeDShapeInfo&gt;&lt;uuid val=&quot;{5CA6817F-46BB-45C8-997E-83E278AA4017}&quot;/&gt;&lt;isInvalidForFieldText val=&quot;0&quot;/&gt;&lt;Image&gt;&lt;filename val=&quot;C:\Users\delroy\AppData\Local\Temp\CP24980146609Session\CPTrustFolder24980146625\PPTImport249802324984\data\asimages\{5CA6817F-46BB-45C8-997E-83E278AA4017}_3.png&quot;/&gt;&lt;left val=&quot;664&quot;/&gt;&lt;top val=&quot;242&quot;/&gt;&lt;width val=&quot;449&quot;/&gt;&lt;height val=&quot;85&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4&quot;/&gt;&lt;lineCharCount val=&quot;12&quot;/&gt;&lt;/TableIndex&gt;&lt;/ShapeTextInfo&gt;"/>
  <p:tag name="HTML_SHAPEINFO" val="&lt;ThreeDShapeInfo&gt;&lt;uuid val=&quot;{E6707081-4E03-4FBA-98AD-6B32FCD9EC10}&quot;/&gt;&lt;isInvalidForFieldText val=&quot;0&quot;/&gt;&lt;Image&gt;&lt;filename val=&quot;C:\Users\delroy\AppData\Local\Temp\CP24980146609Session\CPTrustFolder24980146625\PPTImport249802324984\data\asimages\{E6707081-4E03-4FBA-98AD-6B32FCD9EC10}_3.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HTML_SHAPEINFO" val="&lt;ThreeDShapeInfo&gt;&lt;uuid val=&quot;{A65B85F6-2E0D-41AC-B06B-A46D63BEDFA7}&quot;/&gt;&lt;isInvalidForFieldText val=&quot;0&quot;/&gt;&lt;Image&gt;&lt;filename val=&quot;C:\Users\delroy\AppData\Local\Temp\CP24980146609Session\CPTrustFolder24980146625\PPTImport249802324984\data\asimages\{A65B85F6-2E0D-41AC-B06B-A46D63BEDFA7}_4.png&quot;/&gt;&lt;left val=&quot;233&quot;/&gt;&lt;top val=&quot;100&quot;/&gt;&lt;width val=&quot;813&quot;/&gt;&lt;height val=&quot;126&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3&quot;/&gt;&lt;lineCharCount val=&quot;2&quot;/&gt;&lt;lineCharCount val=&quot;23&quot;/&gt;&lt;lineCharCount val=&quot;17&quot;/&gt;&lt;lineCharCount val=&quot;22&quot;/&gt;&lt;lineCharCount val=&quot;19&quot;/&gt;&lt;lineCharCount val=&quot;1&quot;/&gt;&lt;/TableIndex&gt;&lt;/ShapeTextInfo&gt;"/>
  <p:tag name="HTML_SHAPEINFO" val="&lt;ThreeDShapeInfo&gt;&lt;uuid val=&quot;{6BAC0543-0269-463F-8C35-4BCE0CE3842A}&quot;/&gt;&lt;isInvalidForFieldText val=&quot;0&quot;/&gt;&lt;Image&gt;&lt;filename val=&quot;C:\Users\delroy\AppData\Local\Temp\CP24980146609Session\CPTrustFolder24980146625\PPTImport249802324984\data\asimages\{6BAC0543-0269-463F-8C35-4BCE0CE3842A}_4.png&quot;/&gt;&lt;left val=&quot;659&quot;/&gt;&lt;top val=&quot;273&quot;/&gt;&lt;width val=&quot;454&quot;/&gt;&lt;height val=&quot;329&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2&quot;/&gt;&lt;lineCharCount val=&quot;8&quot;/&gt;&lt;/TableIndex&gt;&lt;/ShapeTextInfo&gt;"/>
  <p:tag name="HTML_SHAPEINFO" val="&lt;ThreeDShapeInfo&gt;&lt;uuid val=&quot;{CDBCD009-97CA-4F72-85DC-96F6D2C6C654}&quot;/&gt;&lt;isInvalidForFieldText val=&quot;0&quot;/&gt;&lt;Image&gt;&lt;filename val=&quot;C:\Users\delroy\AppData\Local\Temp\CP24980146609Session\CPTrustFolder24980146625\PPTImport249802324984\data\asimages\{CDBCD009-97CA-4F72-85DC-96F6D2C6C654}_5.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11&quot;/&gt;&lt;lineCharCount val=&quot;2&quot;/&gt;&lt;lineCharCount val=&quot;17&quot;/&gt;&lt;lineCharCount val=&quot;59&quot;/&gt;&lt;lineCharCount val=&quot;43&quot;/&gt;&lt;lineCharCount val=&quot;1&quot;/&gt;&lt;lineCharCount val=&quot;31&quot;/&gt;&lt;lineCharCount val=&quot;19&quot;/&gt;&lt;lineCharCount val=&quot;18&quot;/&gt;&lt;lineCharCount val=&quot;25&quot;/&gt;&lt;lineCharCount val=&quot;1&quot;/&gt;&lt;lineCharCount val=&quot;14&quot;/&gt;&lt;lineCharCount val=&quot;1&quot;/&gt;&lt;/TableIndex&gt;&lt;/ShapeTextInfo&gt;"/>
  <p:tag name="HTML_SHAPEINFO" val="&lt;ThreeDShapeInfo&gt;&lt;uuid val=&quot;{08461D13-9157-4BF6-B7F3-28E28F510777}&quot;/&gt;&lt;isInvalidForFieldText val=&quot;0&quot;/&gt;&lt;Image&gt;&lt;filename val=&quot;C:\Users\delroy\AppData\Local\Temp\CP24980146609Session\CPTrustFolder24980146625\PPTImport249802324984\data\asimages\{08461D13-9157-4BF6-B7F3-28E28F510777}_5.png&quot;/&gt;&lt;left val=&quot;228&quot;/&gt;&lt;top val=&quot;246&quot;/&gt;&lt;width val=&quot;818&quot;/&gt;&lt;height val=&quot;397&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2&quot;/&gt;&lt;lineCharCount val=&quot;13&quot;/&gt;&lt;lineCharCount val=&quot;7&quot;/&gt;&lt;/TableIndex&gt;&lt;/ShapeTextInfo&gt;"/>
  <p:tag name="HTML_SHAPEINFO" val="&lt;ThreeDShapeInfo&gt;&lt;uuid val=&quot;{DD84B1D2-45C4-4A24-BB5A-AA93B1EC6C56}&quot;/&gt;&lt;isInvalidForFieldText val=&quot;0&quot;/&gt;&lt;Image&gt;&lt;filename val=&quot;C:\Users\delroy\AppData\Local\Temp\CP24980146609Session\CPTrustFolder24980146625\PPTImport249802324984\data\asimages\{DD84B1D2-45C4-4A24-BB5A-AA93B1EC6C56}_6.png&quot;/&gt;&lt;left val=&quot;639&quot;/&gt;&lt;top val=&quot;94&quot;/&gt;&lt;width val=&quot;407&quot;/&gt;&lt;height val=&quot;143&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14&quot;/&gt;&lt;lineCharCount val=&quot;1&quot;/&gt;&lt;lineCharCount val=&quot;25&quot;/&gt;&lt;lineCharCount val=&quot;18&quot;/&gt;&lt;lineCharCount val=&quot;1&quot;/&gt;&lt;lineCharCount val=&quot;27&quot;/&gt;&lt;lineCharCount val=&quot;18&quot;/&gt;&lt;lineCharCount val=&quot;1&quot;/&gt;&lt;lineCharCount val=&quot;29&quot;/&gt;&lt;lineCharCount val=&quot;18&quot;/&gt;&lt;lineCharCount val=&quot;1&quot;/&gt;&lt;lineCharCount val=&quot;14&quot;/&gt;&lt;/TableIndex&gt;&lt;/ShapeTextInfo&gt;"/>
  <p:tag name="HTML_SHAPEINFO" val="&lt;ThreeDShapeInfo&gt;&lt;uuid val=&quot;{89A225D4-19FB-4F20-BD39-B111005566A7}&quot;/&gt;&lt;isInvalidForFieldText val=&quot;0&quot;/&gt;&lt;Image&gt;&lt;filename val=&quot;C:\Users\delroy\AppData\Local\Temp\CP24980146609Session\CPTrustFolder24980146625\PPTImport249802324984\data\asimages\{89A225D4-19FB-4F20-BD39-B111005566A7}_6.png&quot;/&gt;&lt;left val=&quot;228&quot;/&gt;&lt;top val=&quot;95&quot;/&gt;&lt;width val=&quot;412&quot;/&gt;&lt;height val=&quot;337&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936</TotalTime>
  <Words>937</Words>
  <Application>Microsoft Office PowerPoint</Application>
  <PresentationFormat>Widescreen</PresentationFormat>
  <Paragraphs>64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Consolas</vt:lpstr>
      <vt:lpstr>Gill Sans MT</vt:lpstr>
      <vt:lpstr>Parcel</vt:lpstr>
      <vt:lpstr>Actor 5</vt:lpstr>
      <vt:lpstr>Polymorphism Requirements</vt:lpstr>
      <vt:lpstr>Satisfying Polymorphism Requirements</vt:lpstr>
      <vt:lpstr>virtual: the final requirement</vt:lpstr>
      <vt:lpstr>Polymorphic vs. non-polymorphic Behavior</vt:lpstr>
      <vt:lpstr>An extended polymorphism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Actor 5</dc:title>
  <dc:creator>Delroy Brinkerhoff</dc:creator>
  <cp:lastModifiedBy>delroy</cp:lastModifiedBy>
  <cp:revision>25</cp:revision>
  <dcterms:created xsi:type="dcterms:W3CDTF">2016-07-13T22:03:45Z</dcterms:created>
  <dcterms:modified xsi:type="dcterms:W3CDTF">2024-10-28T16:29:50Z</dcterms:modified>
</cp:coreProperties>
</file>