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3.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4.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5.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6.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7.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8.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5E48D8-A650-4388-9FC9-FCBEB34C544F}" type="datetimeFigureOut">
              <a:rPr lang="en-US" smtClean="0"/>
              <a:t>5/7/2025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642EA3-E02F-4F2F-8342-1E8A2D5C88EA}" type="slidenum">
              <a:rPr lang="en-US" smtClean="0"/>
              <a:t>‹#›</a:t>
            </a:fld>
            <a:endParaRPr lang="en-US"/>
          </a:p>
        </p:txBody>
      </p:sp>
    </p:spTree>
    <p:extLst>
      <p:ext uri="{BB962C8B-B14F-4D97-AF65-F5344CB8AC3E}">
        <p14:creationId xmlns:p14="http://schemas.microsoft.com/office/powerpoint/2010/main" val="3945441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Operating systems provide a host environment for running programs, including access to files and the file system. Some aspects of file access depend on the operating system, not a programming language. These include how programs locate files and, in some cases, any distinction between text and binary files.</a:t>
            </a:r>
          </a:p>
          <a:p>
            <a:endParaRPr lang="en-US" dirty="0"/>
          </a:p>
        </p:txBody>
      </p:sp>
      <p:sp>
        <p:nvSpPr>
          <p:cNvPr id="4" name="Slide Number Placeholder 3"/>
          <p:cNvSpPr>
            <a:spLocks noGrp="1"/>
          </p:cNvSpPr>
          <p:nvPr>
            <p:ph type="sldNum" sz="quarter" idx="5"/>
          </p:nvPr>
        </p:nvSpPr>
        <p:spPr/>
        <p:txBody>
          <a:bodyPr/>
          <a:lstStyle/>
          <a:p>
            <a:fld id="{21642EA3-E02F-4F2F-8342-1E8A2D5C88EA}" type="slidenum">
              <a:rPr lang="en-US" smtClean="0"/>
              <a:t>1</a:t>
            </a:fld>
            <a:endParaRPr lang="en-US"/>
          </a:p>
        </p:txBody>
      </p:sp>
    </p:spTree>
    <p:extLst>
      <p:ext uri="{BB962C8B-B14F-4D97-AF65-F5344CB8AC3E}">
        <p14:creationId xmlns:p14="http://schemas.microsoft.com/office/powerpoint/2010/main" val="3050721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file system consists of files linked together to form a hierarchy or tree, with the root at the top. Files provide persistent storage for data and programs. Directories are specialized files with distinct behaviors and purposes, so we use the term “directory” to avoid confusion with “regular” files. Some operating systems also treat hardware like files, such as the console, disk drives, or network connections.</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Linux and similar operating systems use the / character as the root’s name, while Windows uses the \ character. Interior tree nodes with children or subtrees (shaded blue) are directories (aka folders). Leaves are the nodes at the bottom without subtrees (shaded green); they are files or logically empty directories.</a:t>
            </a:r>
          </a:p>
          <a:p>
            <a:endParaRPr lang="en-US" dirty="0"/>
          </a:p>
        </p:txBody>
      </p:sp>
      <p:sp>
        <p:nvSpPr>
          <p:cNvPr id="4" name="Slide Number Placeholder 3"/>
          <p:cNvSpPr>
            <a:spLocks noGrp="1"/>
          </p:cNvSpPr>
          <p:nvPr>
            <p:ph type="sldNum" sz="quarter" idx="5"/>
          </p:nvPr>
        </p:nvSpPr>
        <p:spPr/>
        <p:txBody>
          <a:bodyPr/>
          <a:lstStyle/>
          <a:p>
            <a:fld id="{21642EA3-E02F-4F2F-8342-1E8A2D5C88EA}" type="slidenum">
              <a:rPr lang="en-US" smtClean="0"/>
              <a:t>2</a:t>
            </a:fld>
            <a:endParaRPr lang="en-US"/>
          </a:p>
        </p:txBody>
      </p:sp>
    </p:spTree>
    <p:extLst>
      <p:ext uri="{BB962C8B-B14F-4D97-AF65-F5344CB8AC3E}">
        <p14:creationId xmlns:p14="http://schemas.microsoft.com/office/powerpoint/2010/main" val="2947235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Part of the hosting environment is a program’s “current working directory” – its apparent location in the file system. The single “.” represents the current directory, and while we can use it as part of any file’s name, we use it most frequently when starting programs from a command-line interface like bash or power shell. The choice between the forward and backward slash depends on the hosting operating system.</a:t>
            </a:r>
          </a:p>
          <a:p>
            <a:endParaRPr lang="en-US" dirty="0"/>
          </a:p>
        </p:txBody>
      </p:sp>
      <p:sp>
        <p:nvSpPr>
          <p:cNvPr id="4" name="Slide Number Placeholder 3"/>
          <p:cNvSpPr>
            <a:spLocks noGrp="1"/>
          </p:cNvSpPr>
          <p:nvPr>
            <p:ph type="sldNum" sz="quarter" idx="5"/>
          </p:nvPr>
        </p:nvSpPr>
        <p:spPr/>
        <p:txBody>
          <a:bodyPr/>
          <a:lstStyle/>
          <a:p>
            <a:fld id="{21642EA3-E02F-4F2F-8342-1E8A2D5C88EA}" type="slidenum">
              <a:rPr lang="en-US" smtClean="0"/>
              <a:t>3</a:t>
            </a:fld>
            <a:endParaRPr lang="en-US"/>
          </a:p>
        </p:txBody>
      </p:sp>
    </p:spTree>
    <p:extLst>
      <p:ext uri="{BB962C8B-B14F-4D97-AF65-F5344CB8AC3E}">
        <p14:creationId xmlns:p14="http://schemas.microsoft.com/office/powerpoint/2010/main" val="514569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When programs access files, either reading from or writing to them, they must specify the file’s name. If the file and program are not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colocated</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 if the file is not in the CWD – the program must specify a path through the file system to the desired file.</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An absolute or full path always begins at the root (which may include a drive letter on some systems) and describes a unique path to a file, G in this example. The same character naming the root also forms the “file path separator.” The separator divides or delimits the directory and file names, marking branch points as a program descends the file system tree.</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Programs typically use absolute path names when data files have a fixed location and various programs or people access them.</a:t>
            </a:r>
          </a:p>
          <a:p>
            <a:endParaRPr lang="en-US" dirty="0"/>
          </a:p>
        </p:txBody>
      </p:sp>
      <p:sp>
        <p:nvSpPr>
          <p:cNvPr id="4" name="Slide Number Placeholder 3"/>
          <p:cNvSpPr>
            <a:spLocks noGrp="1"/>
          </p:cNvSpPr>
          <p:nvPr>
            <p:ph type="sldNum" sz="quarter" idx="5"/>
          </p:nvPr>
        </p:nvSpPr>
        <p:spPr/>
        <p:txBody>
          <a:bodyPr/>
          <a:lstStyle/>
          <a:p>
            <a:fld id="{21642EA3-E02F-4F2F-8342-1E8A2D5C88EA}" type="slidenum">
              <a:rPr lang="en-US" smtClean="0"/>
              <a:t>4</a:t>
            </a:fld>
            <a:endParaRPr lang="en-US"/>
          </a:p>
        </p:txBody>
      </p:sp>
    </p:spTree>
    <p:extLst>
      <p:ext uri="{BB962C8B-B14F-4D97-AF65-F5344CB8AC3E}">
        <p14:creationId xmlns:p14="http://schemas.microsoft.com/office/powerpoint/2010/main" val="2134194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Relative path names are an alternative to absolute paths. These paths are relative to a program’s CWD and take many forms. This version begins with a directory one or more levels below the root. It descends the file tree, uniquely naming a file, G. The path separator separating the path elements depends on the hosting operating system.</a:t>
            </a:r>
          </a:p>
          <a:p>
            <a:endParaRPr lang="en-US" dirty="0"/>
          </a:p>
        </p:txBody>
      </p:sp>
      <p:sp>
        <p:nvSpPr>
          <p:cNvPr id="4" name="Slide Number Placeholder 3"/>
          <p:cNvSpPr>
            <a:spLocks noGrp="1"/>
          </p:cNvSpPr>
          <p:nvPr>
            <p:ph type="sldNum" sz="quarter" idx="5"/>
          </p:nvPr>
        </p:nvSpPr>
        <p:spPr/>
        <p:txBody>
          <a:bodyPr/>
          <a:lstStyle/>
          <a:p>
            <a:fld id="{21642EA3-E02F-4F2F-8342-1E8A2D5C88EA}" type="slidenum">
              <a:rPr lang="en-US" smtClean="0"/>
              <a:t>5</a:t>
            </a:fld>
            <a:endParaRPr lang="en-US"/>
          </a:p>
        </p:txBody>
      </p:sp>
    </p:spTree>
    <p:extLst>
      <p:ext uri="{BB962C8B-B14F-4D97-AF65-F5344CB8AC3E}">
        <p14:creationId xmlns:p14="http://schemas.microsoft.com/office/powerpoint/2010/main" val="250598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Sometimes, there isn’t a direct path from the CWD to the accessed file, making it necessary for the program to ascend the tree and descend a different branch. The name “..” represents a file’s parent – the directory one level up in the file system tree. The figure illustrates a program with E as its CWD. For the program to access file G, it must ascend the tree to B before descending to G. Programs can use “..” alone to access a parent directory or repeat it to ascend multiple levels.</a:t>
            </a:r>
          </a:p>
          <a:p>
            <a:endParaRPr lang="en-US" dirty="0"/>
          </a:p>
        </p:txBody>
      </p:sp>
      <p:sp>
        <p:nvSpPr>
          <p:cNvPr id="4" name="Slide Number Placeholder 3"/>
          <p:cNvSpPr>
            <a:spLocks noGrp="1"/>
          </p:cNvSpPr>
          <p:nvPr>
            <p:ph type="sldNum" sz="quarter" idx="5"/>
          </p:nvPr>
        </p:nvSpPr>
        <p:spPr/>
        <p:txBody>
          <a:bodyPr/>
          <a:lstStyle/>
          <a:p>
            <a:fld id="{21642EA3-E02F-4F2F-8342-1E8A2D5C88EA}" type="slidenum">
              <a:rPr lang="en-US" smtClean="0"/>
              <a:t>6</a:t>
            </a:fld>
            <a:endParaRPr lang="en-US"/>
          </a:p>
        </p:txBody>
      </p:sp>
    </p:spTree>
    <p:extLst>
      <p:ext uri="{BB962C8B-B14F-4D97-AF65-F5344CB8AC3E}">
        <p14:creationId xmlns:p14="http://schemas.microsoft.com/office/powerpoint/2010/main" val="942940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Finally, a file or directory name, by itself, is a relative pathname. This example assumes that D is a program’s CWD, allowing it to access file G without additional path names or separators. The example programs accessing files in the previous chapters used this relative path notation.</a:t>
            </a:r>
          </a:p>
          <a:p>
            <a:endParaRPr lang="en-US" dirty="0"/>
          </a:p>
        </p:txBody>
      </p:sp>
      <p:sp>
        <p:nvSpPr>
          <p:cNvPr id="4" name="Slide Number Placeholder 3"/>
          <p:cNvSpPr>
            <a:spLocks noGrp="1"/>
          </p:cNvSpPr>
          <p:nvPr>
            <p:ph type="sldNum" sz="quarter" idx="5"/>
          </p:nvPr>
        </p:nvSpPr>
        <p:spPr/>
        <p:txBody>
          <a:bodyPr/>
          <a:lstStyle/>
          <a:p>
            <a:fld id="{21642EA3-E02F-4F2F-8342-1E8A2D5C88EA}" type="slidenum">
              <a:rPr lang="en-US" smtClean="0"/>
              <a:t>7</a:t>
            </a:fld>
            <a:endParaRPr lang="en-US"/>
          </a:p>
        </p:txBody>
      </p:sp>
    </p:spTree>
    <p:extLst>
      <p:ext uri="{BB962C8B-B14F-4D97-AF65-F5344CB8AC3E}">
        <p14:creationId xmlns:p14="http://schemas.microsoft.com/office/powerpoint/2010/main" val="2509963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final system-dependent feature C++ programmers must contend with is files containing lines of text, like program source-code files. Bell Labs created the C and C++ programming languages on Unix systems, which separate the lines with a single ASCII line-feed character or newline. Later, all POSIX systems adopted this convention. However, DOS and later Windows separate the lines with a pair of characters: the ASCII carriage return and line-feed.</a:t>
            </a:r>
          </a:p>
          <a:p>
            <a:endParaRPr lang="en-US" dirty="0"/>
          </a:p>
        </p:txBody>
      </p:sp>
      <p:sp>
        <p:nvSpPr>
          <p:cNvPr id="4" name="Slide Number Placeholder 3"/>
          <p:cNvSpPr>
            <a:spLocks noGrp="1"/>
          </p:cNvSpPr>
          <p:nvPr>
            <p:ph type="sldNum" sz="quarter" idx="5"/>
          </p:nvPr>
        </p:nvSpPr>
        <p:spPr/>
        <p:txBody>
          <a:bodyPr/>
          <a:lstStyle/>
          <a:p>
            <a:fld id="{21642EA3-E02F-4F2F-8342-1E8A2D5C88EA}" type="slidenum">
              <a:rPr lang="en-US" smtClean="0"/>
              <a:t>8</a:t>
            </a:fld>
            <a:endParaRPr lang="en-US"/>
          </a:p>
        </p:txBody>
      </p:sp>
    </p:spTree>
    <p:extLst>
      <p:ext uri="{BB962C8B-B14F-4D97-AF65-F5344CB8AC3E}">
        <p14:creationId xmlns:p14="http://schemas.microsoft.com/office/powerpoint/2010/main" val="3376706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different conventions only cause problems when programmers port or move a program between systems. Imagine that a program searches for a \n to process a file by lines. Moving from a POSIX system to Windows is problematic, potentially leaving a \r unprocessed. Although searching for a pair of characters is more difficult and less efficient, the most significant problem arises when moving a program from Windows to a POSIX system: the program never finds the \r\n pair, failing to detect the line break!</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Windows programs solve the problem by mapping a \r\n pair to a single \n on input and map a \n to a \r\n pair on output. However, this mapping can corrupt binary files like images, audio, and video that don’t contain lines or even textual characters. The solution to the secondary problem is allowing programs to specify how to open a file. Text mode is the default, but programs can specify binary mode with a flag, detailed in the next section. POSIX systems ignore the flag, improving program portability.</a:t>
            </a:r>
          </a:p>
          <a:p>
            <a:endParaRPr lang="en-US" dirty="0"/>
          </a:p>
        </p:txBody>
      </p:sp>
      <p:sp>
        <p:nvSpPr>
          <p:cNvPr id="4" name="Slide Number Placeholder 3"/>
          <p:cNvSpPr>
            <a:spLocks noGrp="1"/>
          </p:cNvSpPr>
          <p:nvPr>
            <p:ph type="sldNum" sz="quarter" idx="5"/>
          </p:nvPr>
        </p:nvSpPr>
        <p:spPr/>
        <p:txBody>
          <a:bodyPr/>
          <a:lstStyle/>
          <a:p>
            <a:fld id="{21642EA3-E02F-4F2F-8342-1E8A2D5C88EA}" type="slidenum">
              <a:rPr lang="en-US" smtClean="0"/>
              <a:t>9</a:t>
            </a:fld>
            <a:endParaRPr lang="en-US"/>
          </a:p>
        </p:txBody>
      </p:sp>
    </p:spTree>
    <p:extLst>
      <p:ext uri="{BB962C8B-B14F-4D97-AF65-F5344CB8AC3E}">
        <p14:creationId xmlns:p14="http://schemas.microsoft.com/office/powerpoint/2010/main" val="4723406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4.xml"/><Relationship Id="rId3" Type="http://schemas.openxmlformats.org/officeDocument/2006/relationships/tags" Target="../tags/tag19.xml"/><Relationship Id="rId7" Type="http://schemas.openxmlformats.org/officeDocument/2006/relationships/tags" Target="../tags/tag23.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5/7/2025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5/7/2025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5/7/2025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0FB4B4-2185-4162-9846-7C5876CD7D32}" type="datetimeFigureOut">
              <a:rPr lang="en-US" smtClean="0"/>
              <a:t>5/7/2025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5/7/2025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5/7/2025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custDataLst>
              <p:tags r:id="rId1"/>
            </p:custDataLst>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custDataLst>
              <p:tags r:id="rId2"/>
            </p:custDataLst>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custDataLst>
              <p:tags r:id="rId3"/>
            </p:custDataLst>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custDataLst>
              <p:tags r:id="rId4"/>
            </p:custDataLst>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custDataLst>
              <p:tags r:id="rId5"/>
            </p:custDataLst>
          </p:nvPr>
        </p:nvSpPr>
        <p:spPr/>
        <p:txBody>
          <a:bodyPr/>
          <a:lstStyle/>
          <a:p>
            <a:fld id="{B40FB4B4-2185-4162-9846-7C5876CD7D32}" type="datetimeFigureOut">
              <a:rPr lang="en-US" smtClean="0"/>
              <a:t>5/7/2025</a:t>
            </a:fld>
            <a:endParaRPr lang="en-US" dirty="0"/>
          </a:p>
        </p:txBody>
      </p:sp>
      <p:sp>
        <p:nvSpPr>
          <p:cNvPr id="8" name="Footer Placeholder 7"/>
          <p:cNvSpPr>
            <a:spLocks noGrp="1"/>
          </p:cNvSpPr>
          <p:nvPr>
            <p:ph type="ftr" sz="quarter" idx="11"/>
            <p:custDataLst>
              <p:tags r:id="rId6"/>
            </p:custDataLst>
          </p:nvPr>
        </p:nvSpPr>
        <p:spPr/>
        <p:txBody>
          <a:bodyPr/>
          <a:lstStyle/>
          <a:p>
            <a:endParaRPr lang="en-US" dirty="0"/>
          </a:p>
        </p:txBody>
      </p:sp>
      <p:sp>
        <p:nvSpPr>
          <p:cNvPr id="9" name="Slide Number Placeholder 8"/>
          <p:cNvSpPr>
            <a:spLocks noGrp="1"/>
          </p:cNvSpPr>
          <p:nvPr>
            <p:ph type="sldNum" sz="quarter" idx="12"/>
            <p:custDataLst>
              <p:tags r:id="rId7"/>
            </p:custDataLst>
          </p:nvPr>
        </p:nvSpPr>
        <p:spPr/>
        <p:txBody>
          <a:bodyPr/>
          <a:lstStyle/>
          <a:p>
            <a:fld id="{BD0C1318-927F-4BC9-B599-DD0BEB3764AB}" type="slidenum">
              <a:rPr lang="en-US" smtClean="0"/>
              <a:t>‹#›</a:t>
            </a:fld>
            <a:endParaRPr lang="en-US" dirty="0"/>
          </a:p>
        </p:txBody>
      </p:sp>
      <p:sp>
        <p:nvSpPr>
          <p:cNvPr id="10" name="Title 9"/>
          <p:cNvSpPr>
            <a:spLocks noGrp="1"/>
          </p:cNvSpPr>
          <p:nvPr>
            <p:ph type="title"/>
            <p:custDataLst>
              <p:tags r:id="rId8"/>
            </p:custDataLst>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5/7/2025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5/7/2025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5/7/2025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5/7/2025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5/7/2025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image" Target="../media/image1.pn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image" Target="../media/image2.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image" Target="../media/image3.pn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image" Target="../media/image4.pn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image" Target="../media/image5.png"/><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6.png"/><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tags" Target="../tags/tag42.xml"/><Relationship Id="rId7" Type="http://schemas.openxmlformats.org/officeDocument/2006/relationships/notesSlide" Target="../notesSlides/notesSlide8.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slideLayout" Target="../slideLayouts/slideLayout5.xml"/><Relationship Id="rId5" Type="http://schemas.openxmlformats.org/officeDocument/2006/relationships/tags" Target="../tags/tag44.xml"/><Relationship Id="rId4" Type="http://schemas.openxmlformats.org/officeDocument/2006/relationships/tags" Target="../tags/tag43.xml"/></Relationships>
</file>

<file path=ppt/slides/_rels/slide9.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notesSlide" Target="../notesSlides/notesSlide9.xml"/><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File I/O Prerequisites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Operating system features impacting programs</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2BC46-0B82-0505-41DA-B0D73FC9D18F}"/>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Fundamental file system features</a:t>
            </a:r>
          </a:p>
        </p:txBody>
      </p:sp>
      <p:sp>
        <p:nvSpPr>
          <p:cNvPr id="3" name="Content Placeholder 2">
            <a:extLst>
              <a:ext uri="{FF2B5EF4-FFF2-40B4-BE49-F238E27FC236}">
                <a16:creationId xmlns:a16="http://schemas.microsoft.com/office/drawing/2014/main" id="{3C90B889-7678-766F-A547-A98FCEF7F09E}"/>
              </a:ext>
            </a:extLst>
          </p:cNvPr>
          <p:cNvSpPr>
            <a:spLocks noGrp="1"/>
          </p:cNvSpPr>
          <p:nvPr>
            <p:ph sz="half" idx="1"/>
            <p:custDataLst>
              <p:tags r:id="rId2"/>
            </p:custDataLst>
          </p:nvPr>
        </p:nvSpPr>
        <p:spPr>
          <a:xfrm>
            <a:off x="1581912" y="2638044"/>
            <a:ext cx="4514088" cy="3101853"/>
          </a:xfrm>
        </p:spPr>
        <p:txBody>
          <a:bodyPr>
            <a:normAutofit/>
          </a:bodyPr>
          <a:lstStyle/>
          <a:p>
            <a:r>
              <a:rPr lang="en-US" dirty="0"/>
              <a:t> Directories (Folders) vs. Files</a:t>
            </a:r>
          </a:p>
          <a:p>
            <a:pPr lvl="1"/>
            <a:r>
              <a:rPr lang="en-US" dirty="0"/>
              <a:t>Files contain data and programs</a:t>
            </a:r>
          </a:p>
          <a:p>
            <a:pPr lvl="1"/>
            <a:r>
              <a:rPr lang="en-US" dirty="0"/>
              <a:t>Directories are specialized files</a:t>
            </a:r>
          </a:p>
          <a:p>
            <a:r>
              <a:rPr lang="en-US" dirty="0"/>
              <a:t>Tree structure</a:t>
            </a:r>
          </a:p>
          <a:p>
            <a:pPr lvl="1"/>
            <a:r>
              <a:rPr lang="en-US" dirty="0"/>
              <a:t>Root at the top: </a:t>
            </a:r>
            <a:r>
              <a:rPr lang="en-US" dirty="0">
                <a:solidFill>
                  <a:srgbClr val="FF0000"/>
                </a:solidFill>
                <a:latin typeface="Consolas" panose="020B0609020204030204" pitchFamily="49" charset="0"/>
              </a:rPr>
              <a:t>/</a:t>
            </a:r>
            <a:r>
              <a:rPr lang="en-US" dirty="0"/>
              <a:t> or </a:t>
            </a:r>
            <a:r>
              <a:rPr lang="en-US" dirty="0">
                <a:solidFill>
                  <a:srgbClr val="FF0000"/>
                </a:solidFill>
                <a:latin typeface="Consolas" panose="020B0609020204030204" pitchFamily="49" charset="0"/>
              </a:rPr>
              <a:t>\</a:t>
            </a:r>
          </a:p>
          <a:p>
            <a:pPr lvl="1"/>
            <a:r>
              <a:rPr lang="en-US" dirty="0"/>
              <a:t>Leaves at the bottom (no subtrees) are files</a:t>
            </a:r>
          </a:p>
          <a:p>
            <a:pPr lvl="1"/>
            <a:r>
              <a:rPr lang="en-US" dirty="0"/>
              <a:t>Directories may or may not be logically empty</a:t>
            </a:r>
          </a:p>
        </p:txBody>
      </p:sp>
      <p:pic>
        <p:nvPicPr>
          <p:cNvPr id="6" name="Content Placeholder 5">
            <a:extLst>
              <a:ext uri="{FF2B5EF4-FFF2-40B4-BE49-F238E27FC236}">
                <a16:creationId xmlns:a16="http://schemas.microsoft.com/office/drawing/2014/main" id="{3B9EBC08-2EF5-4725-7824-A6D499FCAC0E}"/>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516679" y="2455649"/>
            <a:ext cx="2233903" cy="3034107"/>
          </a:xfrm>
        </p:spPr>
      </p:pic>
    </p:spTree>
    <p:extLst>
      <p:ext uri="{BB962C8B-B14F-4D97-AF65-F5344CB8AC3E}">
        <p14:creationId xmlns:p14="http://schemas.microsoft.com/office/powerpoint/2010/main" val="187361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46640-B350-205E-88EA-61BA87E7BEFB}"/>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Current working directory</a:t>
            </a:r>
          </a:p>
        </p:txBody>
      </p:sp>
      <p:sp>
        <p:nvSpPr>
          <p:cNvPr id="3" name="Content Placeholder 2">
            <a:extLst>
              <a:ext uri="{FF2B5EF4-FFF2-40B4-BE49-F238E27FC236}">
                <a16:creationId xmlns:a16="http://schemas.microsoft.com/office/drawing/2014/main" id="{1C406585-7AE3-A1BA-D96D-35A9D42E88DE}"/>
              </a:ext>
            </a:extLst>
          </p:cNvPr>
          <p:cNvSpPr>
            <a:spLocks noGrp="1"/>
          </p:cNvSpPr>
          <p:nvPr>
            <p:ph sz="half" idx="1"/>
            <p:custDataLst>
              <p:tags r:id="rId2"/>
            </p:custDataLst>
          </p:nvPr>
        </p:nvSpPr>
        <p:spPr>
          <a:xfrm>
            <a:off x="1581912" y="2638044"/>
            <a:ext cx="4271771" cy="3101982"/>
          </a:xfrm>
        </p:spPr>
        <p:txBody>
          <a:bodyPr>
            <a:normAutofit/>
          </a:bodyPr>
          <a:lstStyle/>
          <a:p>
            <a:r>
              <a:rPr lang="en-US" dirty="0"/>
              <a:t>A program’s host environment includes its current working directory (CWD)</a:t>
            </a:r>
          </a:p>
          <a:p>
            <a:pPr lvl="1"/>
            <a:r>
              <a:rPr lang="en-US" dirty="0"/>
              <a:t>Apparent location of a running program in the file system</a:t>
            </a:r>
          </a:p>
          <a:p>
            <a:pPr lvl="1"/>
            <a:r>
              <a:rPr lang="en-US" b="1" dirty="0">
                <a:latin typeface="Consolas" panose="020B0609020204030204" pitchFamily="49" charset="0"/>
              </a:rPr>
              <a:t>. </a:t>
            </a:r>
            <a:r>
              <a:rPr lang="en-US" dirty="0"/>
              <a:t>represents the CWD</a:t>
            </a:r>
          </a:p>
          <a:p>
            <a:pPr lvl="1"/>
            <a:r>
              <a:rPr lang="en-US" dirty="0">
                <a:latin typeface="Consolas" panose="020B0609020204030204" pitchFamily="49" charset="0"/>
              </a:rPr>
              <a:t>./program</a:t>
            </a:r>
          </a:p>
          <a:p>
            <a:pPr lvl="1"/>
            <a:r>
              <a:rPr lang="en-US" dirty="0">
                <a:latin typeface="Consolas" panose="020B0609020204030204" pitchFamily="49" charset="0"/>
              </a:rPr>
              <a:t>.\program</a:t>
            </a:r>
          </a:p>
          <a:p>
            <a:pPr lvl="1"/>
            <a:r>
              <a:rPr lang="en-US" dirty="0"/>
              <a:t>Starting location for finding resources</a:t>
            </a:r>
          </a:p>
        </p:txBody>
      </p:sp>
      <p:pic>
        <p:nvPicPr>
          <p:cNvPr id="6" name="Content Placeholder 5">
            <a:extLst>
              <a:ext uri="{FF2B5EF4-FFF2-40B4-BE49-F238E27FC236}">
                <a16:creationId xmlns:a16="http://schemas.microsoft.com/office/drawing/2014/main" id="{4289FBA2-B488-0F0E-16C3-5904BE28891B}"/>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516679" y="2453489"/>
            <a:ext cx="2235494" cy="3036268"/>
          </a:xfrm>
        </p:spPr>
      </p:pic>
    </p:spTree>
    <p:extLst>
      <p:ext uri="{BB962C8B-B14F-4D97-AF65-F5344CB8AC3E}">
        <p14:creationId xmlns:p14="http://schemas.microsoft.com/office/powerpoint/2010/main" val="4278575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A959E-4709-78FC-2849-4F02961EC415}"/>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Absolute file path name</a:t>
            </a:r>
          </a:p>
        </p:txBody>
      </p:sp>
      <p:sp>
        <p:nvSpPr>
          <p:cNvPr id="3" name="Content Placeholder 2">
            <a:extLst>
              <a:ext uri="{FF2B5EF4-FFF2-40B4-BE49-F238E27FC236}">
                <a16:creationId xmlns:a16="http://schemas.microsoft.com/office/drawing/2014/main" id="{8CCC76D7-7A49-5A34-0438-6E9A0C82F752}"/>
              </a:ext>
            </a:extLst>
          </p:cNvPr>
          <p:cNvSpPr>
            <a:spLocks noGrp="1"/>
          </p:cNvSpPr>
          <p:nvPr>
            <p:ph sz="half" idx="1"/>
            <p:custDataLst>
              <p:tags r:id="rId2"/>
            </p:custDataLst>
          </p:nvPr>
        </p:nvSpPr>
        <p:spPr>
          <a:xfrm>
            <a:off x="1581912" y="2638044"/>
            <a:ext cx="4271771" cy="3101982"/>
          </a:xfrm>
        </p:spPr>
        <p:txBody>
          <a:bodyPr>
            <a:normAutofit lnSpcReduction="10000"/>
          </a:bodyPr>
          <a:lstStyle/>
          <a:p>
            <a:r>
              <a:rPr lang="en-US" dirty="0"/>
              <a:t>Always begins at the root (may include a drive letter)</a:t>
            </a:r>
          </a:p>
          <a:p>
            <a:r>
              <a:rPr lang="en-US" dirty="0"/>
              <a:t>A unique path to a file or directory</a:t>
            </a:r>
          </a:p>
          <a:p>
            <a:r>
              <a:rPr lang="en-US" dirty="0"/>
              <a:t>Independent of the program’s CWD</a:t>
            </a:r>
          </a:p>
          <a:p>
            <a:r>
              <a:rPr lang="en-US" dirty="0"/>
              <a:t>The same symbol naming the root is used for the file path separator</a:t>
            </a:r>
          </a:p>
          <a:p>
            <a:pPr lvl="1"/>
            <a:r>
              <a:rPr lang="en-US" dirty="0">
                <a:solidFill>
                  <a:srgbClr val="FF0000"/>
                </a:solidFill>
                <a:latin typeface="Consolas" panose="020B0609020204030204" pitchFamily="49" charset="0"/>
              </a:rPr>
              <a:t>/</a:t>
            </a:r>
            <a:r>
              <a:rPr lang="en-US" dirty="0">
                <a:latin typeface="Consolas" panose="020B0609020204030204" pitchFamily="49" charset="0"/>
              </a:rPr>
              <a:t>B</a:t>
            </a:r>
            <a:r>
              <a:rPr lang="en-US" dirty="0">
                <a:solidFill>
                  <a:srgbClr val="FF0000"/>
                </a:solidFill>
                <a:latin typeface="Consolas" panose="020B0609020204030204" pitchFamily="49" charset="0"/>
              </a:rPr>
              <a:t>/</a:t>
            </a:r>
            <a:r>
              <a:rPr lang="en-US" dirty="0">
                <a:latin typeface="Consolas" panose="020B0609020204030204" pitchFamily="49" charset="0"/>
              </a:rPr>
              <a:t>D</a:t>
            </a:r>
            <a:r>
              <a:rPr lang="en-US" dirty="0">
                <a:solidFill>
                  <a:srgbClr val="FF0000"/>
                </a:solidFill>
                <a:latin typeface="Consolas" panose="020B0609020204030204" pitchFamily="49" charset="0"/>
              </a:rPr>
              <a:t>/</a:t>
            </a:r>
            <a:r>
              <a:rPr lang="en-US" dirty="0">
                <a:latin typeface="Consolas" panose="020B0609020204030204" pitchFamily="49" charset="0"/>
              </a:rPr>
              <a:t>G</a:t>
            </a:r>
          </a:p>
          <a:p>
            <a:pPr lvl="1"/>
            <a:r>
              <a:rPr lang="en-US" dirty="0">
                <a:solidFill>
                  <a:srgbClr val="FF0000"/>
                </a:solidFill>
                <a:latin typeface="Consolas" panose="020B0609020204030204" pitchFamily="49" charset="0"/>
              </a:rPr>
              <a:t>\</a:t>
            </a:r>
            <a:r>
              <a:rPr lang="en-US" dirty="0">
                <a:latin typeface="Consolas" panose="020B0609020204030204" pitchFamily="49" charset="0"/>
              </a:rPr>
              <a:t>B</a:t>
            </a:r>
            <a:r>
              <a:rPr lang="en-US" dirty="0">
                <a:solidFill>
                  <a:srgbClr val="FF0000"/>
                </a:solidFill>
                <a:latin typeface="Consolas" panose="020B0609020204030204" pitchFamily="49" charset="0"/>
              </a:rPr>
              <a:t>\</a:t>
            </a:r>
            <a:r>
              <a:rPr lang="en-US" dirty="0">
                <a:latin typeface="Consolas" panose="020B0609020204030204" pitchFamily="49" charset="0"/>
              </a:rPr>
              <a:t>D</a:t>
            </a:r>
            <a:r>
              <a:rPr lang="en-US" dirty="0">
                <a:solidFill>
                  <a:srgbClr val="FF0000"/>
                </a:solidFill>
                <a:latin typeface="Consolas" panose="020B0609020204030204" pitchFamily="49" charset="0"/>
              </a:rPr>
              <a:t>\</a:t>
            </a:r>
            <a:r>
              <a:rPr lang="en-US" dirty="0">
                <a:latin typeface="Consolas" panose="020B0609020204030204" pitchFamily="49" charset="0"/>
              </a:rPr>
              <a:t>G</a:t>
            </a:r>
          </a:p>
          <a:p>
            <a:pPr lvl="1"/>
            <a:r>
              <a:rPr lang="en-US" dirty="0">
                <a:latin typeface="Consolas" panose="020B0609020204030204" pitchFamily="49" charset="0"/>
              </a:rPr>
              <a:t>C:</a:t>
            </a:r>
            <a:r>
              <a:rPr lang="en-US" dirty="0">
                <a:solidFill>
                  <a:srgbClr val="FF0000"/>
                </a:solidFill>
                <a:latin typeface="Consolas" panose="020B0609020204030204" pitchFamily="49" charset="0"/>
              </a:rPr>
              <a:t>\</a:t>
            </a:r>
            <a:r>
              <a:rPr lang="en-US" dirty="0">
                <a:latin typeface="Consolas" panose="020B0609020204030204" pitchFamily="49" charset="0"/>
              </a:rPr>
              <a:t>B</a:t>
            </a:r>
            <a:r>
              <a:rPr lang="en-US" dirty="0">
                <a:solidFill>
                  <a:srgbClr val="FF0000"/>
                </a:solidFill>
                <a:latin typeface="Consolas" panose="020B0609020204030204" pitchFamily="49" charset="0"/>
              </a:rPr>
              <a:t>\</a:t>
            </a:r>
            <a:r>
              <a:rPr lang="en-US" dirty="0">
                <a:latin typeface="Consolas" panose="020B0609020204030204" pitchFamily="49" charset="0"/>
              </a:rPr>
              <a:t>D</a:t>
            </a:r>
            <a:r>
              <a:rPr lang="en-US" dirty="0">
                <a:solidFill>
                  <a:srgbClr val="FF0000"/>
                </a:solidFill>
                <a:latin typeface="Consolas" panose="020B0609020204030204" pitchFamily="49" charset="0"/>
              </a:rPr>
              <a:t>\</a:t>
            </a:r>
            <a:r>
              <a:rPr lang="en-US" dirty="0">
                <a:latin typeface="Consolas" panose="020B0609020204030204" pitchFamily="49" charset="0"/>
              </a:rPr>
              <a:t>G</a:t>
            </a:r>
          </a:p>
        </p:txBody>
      </p:sp>
      <p:pic>
        <p:nvPicPr>
          <p:cNvPr id="6" name="Content Placeholder 5">
            <a:extLst>
              <a:ext uri="{FF2B5EF4-FFF2-40B4-BE49-F238E27FC236}">
                <a16:creationId xmlns:a16="http://schemas.microsoft.com/office/drawing/2014/main" id="{B7F62BC5-B30B-F701-2997-98FAFE490E93}"/>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516677" y="2455647"/>
            <a:ext cx="2233905" cy="3034110"/>
          </a:xfrm>
        </p:spPr>
      </p:pic>
    </p:spTree>
    <p:extLst>
      <p:ext uri="{BB962C8B-B14F-4D97-AF65-F5344CB8AC3E}">
        <p14:creationId xmlns:p14="http://schemas.microsoft.com/office/powerpoint/2010/main" val="675711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0E037-F66B-94EE-5474-552DD1A169A2}"/>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Relative file path name (1)</a:t>
            </a:r>
          </a:p>
        </p:txBody>
      </p:sp>
      <p:sp>
        <p:nvSpPr>
          <p:cNvPr id="3" name="Content Placeholder 2">
            <a:extLst>
              <a:ext uri="{FF2B5EF4-FFF2-40B4-BE49-F238E27FC236}">
                <a16:creationId xmlns:a16="http://schemas.microsoft.com/office/drawing/2014/main" id="{B2A0878B-E1BB-A286-FD46-1F3356447B1D}"/>
              </a:ext>
            </a:extLst>
          </p:cNvPr>
          <p:cNvSpPr>
            <a:spLocks noGrp="1"/>
          </p:cNvSpPr>
          <p:nvPr>
            <p:ph sz="half" idx="1"/>
            <p:custDataLst>
              <p:tags r:id="rId2"/>
            </p:custDataLst>
          </p:nvPr>
        </p:nvSpPr>
        <p:spPr>
          <a:xfrm>
            <a:off x="1581912" y="2638044"/>
            <a:ext cx="4271771" cy="3101982"/>
          </a:xfrm>
        </p:spPr>
        <p:txBody>
          <a:bodyPr/>
          <a:lstStyle/>
          <a:p>
            <a:r>
              <a:rPr lang="en-US" dirty="0"/>
              <a:t>Access or visibility relative to the program’s CWD</a:t>
            </a:r>
          </a:p>
          <a:p>
            <a:r>
              <a:rPr lang="en-US" dirty="0"/>
              <a:t>Represents the path’s starting and ending</a:t>
            </a:r>
          </a:p>
          <a:p>
            <a:pPr lvl="1"/>
            <a:r>
              <a:rPr lang="en-US" dirty="0">
                <a:latin typeface="Consolas" panose="020B0609020204030204" pitchFamily="49" charset="0"/>
              </a:rPr>
              <a:t>B/D/G</a:t>
            </a:r>
          </a:p>
          <a:p>
            <a:pPr lvl="1"/>
            <a:r>
              <a:rPr lang="en-US" dirty="0">
                <a:latin typeface="Consolas" panose="020B0609020204030204" pitchFamily="49" charset="0"/>
              </a:rPr>
              <a:t>B\D\G</a:t>
            </a:r>
          </a:p>
          <a:p>
            <a:pPr lvl="1"/>
            <a:r>
              <a:rPr lang="en-US" dirty="0"/>
              <a:t>Inaccessible or invisible from A or C</a:t>
            </a:r>
          </a:p>
        </p:txBody>
      </p:sp>
      <p:pic>
        <p:nvPicPr>
          <p:cNvPr id="6" name="Content Placeholder 5">
            <a:extLst>
              <a:ext uri="{FF2B5EF4-FFF2-40B4-BE49-F238E27FC236}">
                <a16:creationId xmlns:a16="http://schemas.microsoft.com/office/drawing/2014/main" id="{82EA1B38-DB35-94C8-1E60-C6BD77C318AD}"/>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516678" y="2453489"/>
            <a:ext cx="2235493" cy="3036267"/>
          </a:xfrm>
        </p:spPr>
      </p:pic>
    </p:spTree>
    <p:extLst>
      <p:ext uri="{BB962C8B-B14F-4D97-AF65-F5344CB8AC3E}">
        <p14:creationId xmlns:p14="http://schemas.microsoft.com/office/powerpoint/2010/main" val="3874746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FE78B-D182-6AA1-B2E3-F8B4D737DC50}"/>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Relative file path name (2)</a:t>
            </a:r>
          </a:p>
        </p:txBody>
      </p:sp>
      <p:sp>
        <p:nvSpPr>
          <p:cNvPr id="3" name="Content Placeholder 2">
            <a:extLst>
              <a:ext uri="{FF2B5EF4-FFF2-40B4-BE49-F238E27FC236}">
                <a16:creationId xmlns:a16="http://schemas.microsoft.com/office/drawing/2014/main" id="{912ACCB1-C3EB-D36E-06A4-223180C616BE}"/>
              </a:ext>
            </a:extLst>
          </p:cNvPr>
          <p:cNvSpPr>
            <a:spLocks noGrp="1"/>
          </p:cNvSpPr>
          <p:nvPr>
            <p:ph sz="half" idx="1"/>
            <p:custDataLst>
              <p:tags r:id="rId2"/>
            </p:custDataLst>
          </p:nvPr>
        </p:nvSpPr>
        <p:spPr>
          <a:xfrm>
            <a:off x="1581912" y="2638044"/>
            <a:ext cx="4514088" cy="3101982"/>
          </a:xfrm>
        </p:spPr>
        <p:txBody>
          <a:bodyPr/>
          <a:lstStyle/>
          <a:p>
            <a:r>
              <a:rPr lang="en-US" dirty="0"/>
              <a:t>Backtracking: going up before going down</a:t>
            </a:r>
          </a:p>
          <a:p>
            <a:r>
              <a:rPr lang="en-US" b="1" dirty="0">
                <a:latin typeface="Consolas" panose="020B0609020204030204" pitchFamily="49" charset="0"/>
              </a:rPr>
              <a:t>..</a:t>
            </a:r>
            <a:r>
              <a:rPr lang="en-US" dirty="0"/>
              <a:t> represents the parent or super directory</a:t>
            </a:r>
          </a:p>
          <a:p>
            <a:pPr lvl="1"/>
            <a:r>
              <a:rPr lang="en-US" dirty="0">
                <a:latin typeface="Consolas" panose="020B0609020204030204" pitchFamily="49" charset="0"/>
              </a:rPr>
              <a:t>../D/G</a:t>
            </a:r>
          </a:p>
          <a:p>
            <a:pPr lvl="1"/>
            <a:r>
              <a:rPr lang="en-US" dirty="0">
                <a:latin typeface="Consolas" panose="020B0609020204030204" pitchFamily="49" charset="0"/>
              </a:rPr>
              <a:t>..\D\G</a:t>
            </a:r>
          </a:p>
          <a:p>
            <a:pPr lvl="1"/>
            <a:r>
              <a:rPr lang="en-US" dirty="0">
                <a:latin typeface="Consolas" panose="020B0609020204030204" pitchFamily="49" charset="0"/>
              </a:rPr>
              <a:t>..</a:t>
            </a:r>
          </a:p>
          <a:p>
            <a:pPr lvl="1"/>
            <a:r>
              <a:rPr lang="en-US" dirty="0"/>
              <a:t>Can climb multiple levels</a:t>
            </a:r>
          </a:p>
          <a:p>
            <a:pPr lvl="2"/>
            <a:r>
              <a:rPr lang="en-US" dirty="0">
                <a:latin typeface="Consolas" panose="020B0609020204030204" pitchFamily="49" charset="0"/>
              </a:rPr>
              <a:t>../../../x</a:t>
            </a:r>
          </a:p>
          <a:p>
            <a:pPr lvl="2"/>
            <a:r>
              <a:rPr lang="en-US" dirty="0">
                <a:latin typeface="Consolas" panose="020B0609020204030204" pitchFamily="49" charset="0"/>
              </a:rPr>
              <a:t>..\..\..\x</a:t>
            </a:r>
          </a:p>
        </p:txBody>
      </p:sp>
      <p:pic>
        <p:nvPicPr>
          <p:cNvPr id="6" name="Content Placeholder 5">
            <a:extLst>
              <a:ext uri="{FF2B5EF4-FFF2-40B4-BE49-F238E27FC236}">
                <a16:creationId xmlns:a16="http://schemas.microsoft.com/office/drawing/2014/main" id="{60DA4529-29FB-984E-CB14-70DB648E9EE8}"/>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516678" y="2455649"/>
            <a:ext cx="2233903" cy="3034107"/>
          </a:xfrm>
        </p:spPr>
      </p:pic>
    </p:spTree>
    <p:extLst>
      <p:ext uri="{BB962C8B-B14F-4D97-AF65-F5344CB8AC3E}">
        <p14:creationId xmlns:p14="http://schemas.microsoft.com/office/powerpoint/2010/main" val="1019349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6471-C468-CBAA-88C8-C377EF698605}"/>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Relative file path name (3)</a:t>
            </a:r>
          </a:p>
        </p:txBody>
      </p:sp>
      <p:sp>
        <p:nvSpPr>
          <p:cNvPr id="3" name="Content Placeholder 2">
            <a:extLst>
              <a:ext uri="{FF2B5EF4-FFF2-40B4-BE49-F238E27FC236}">
                <a16:creationId xmlns:a16="http://schemas.microsoft.com/office/drawing/2014/main" id="{9EB6168F-02A3-6B18-17C3-E83C2FE9FCA3}"/>
              </a:ext>
            </a:extLst>
          </p:cNvPr>
          <p:cNvSpPr>
            <a:spLocks noGrp="1"/>
          </p:cNvSpPr>
          <p:nvPr>
            <p:ph sz="half" idx="1"/>
            <p:custDataLst>
              <p:tags r:id="rId2"/>
            </p:custDataLst>
          </p:nvPr>
        </p:nvSpPr>
        <p:spPr>
          <a:xfrm>
            <a:off x="1581912" y="2638044"/>
            <a:ext cx="4271771" cy="3101982"/>
          </a:xfrm>
        </p:spPr>
        <p:txBody>
          <a:bodyPr/>
          <a:lstStyle/>
          <a:p>
            <a:r>
              <a:rPr lang="en-US" dirty="0"/>
              <a:t>A relative path can consist of a single name</a:t>
            </a:r>
          </a:p>
          <a:p>
            <a:pPr lvl="1"/>
            <a:r>
              <a:rPr lang="en-US" dirty="0"/>
              <a:t>File</a:t>
            </a:r>
          </a:p>
          <a:p>
            <a:pPr lvl="1"/>
            <a:r>
              <a:rPr lang="en-US" dirty="0"/>
              <a:t>Directory</a:t>
            </a:r>
          </a:p>
          <a:p>
            <a:pPr lvl="2"/>
            <a:r>
              <a:rPr lang="en-US" dirty="0">
                <a:latin typeface="Consolas" panose="020B0609020204030204" pitchFamily="49" charset="0"/>
              </a:rPr>
              <a:t>G</a:t>
            </a:r>
          </a:p>
        </p:txBody>
      </p:sp>
      <p:pic>
        <p:nvPicPr>
          <p:cNvPr id="10" name="Content Placeholder 9">
            <a:extLst>
              <a:ext uri="{FF2B5EF4-FFF2-40B4-BE49-F238E27FC236}">
                <a16:creationId xmlns:a16="http://schemas.microsoft.com/office/drawing/2014/main" id="{EAC16C97-CAA6-E528-E21A-4D6B5BC371A6}"/>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516678" y="2455649"/>
            <a:ext cx="2233903" cy="3034107"/>
          </a:xfrm>
        </p:spPr>
      </p:pic>
    </p:spTree>
    <p:extLst>
      <p:ext uri="{BB962C8B-B14F-4D97-AF65-F5344CB8AC3E}">
        <p14:creationId xmlns:p14="http://schemas.microsoft.com/office/powerpoint/2010/main" val="4218745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A69A9B-97E1-C8CC-DFE2-AE0CB5ACE95C}"/>
              </a:ext>
            </a:extLst>
          </p:cNvPr>
          <p:cNvSpPr>
            <a:spLocks noGrp="1"/>
          </p:cNvSpPr>
          <p:nvPr>
            <p:ph type="body" idx="1"/>
            <p:custDataLst>
              <p:tags r:id="rId1"/>
            </p:custDataLst>
          </p:nvPr>
        </p:nvSpPr>
        <p:spPr>
          <a:xfrm>
            <a:off x="1583436" y="2313433"/>
            <a:ext cx="4270248" cy="704087"/>
          </a:xfrm>
        </p:spPr>
        <p:txBody>
          <a:bodyPr/>
          <a:lstStyle/>
          <a:p>
            <a:r>
              <a:rPr lang="en-US" dirty="0"/>
              <a:t>POSIX (e.g., Linux)</a:t>
            </a:r>
          </a:p>
        </p:txBody>
      </p:sp>
      <p:sp>
        <p:nvSpPr>
          <p:cNvPr id="3" name="Content Placeholder 2">
            <a:extLst>
              <a:ext uri="{FF2B5EF4-FFF2-40B4-BE49-F238E27FC236}">
                <a16:creationId xmlns:a16="http://schemas.microsoft.com/office/drawing/2014/main" id="{AFFBE357-8BC6-F2A3-26E0-8CAA844EE4CB}"/>
              </a:ext>
            </a:extLst>
          </p:cNvPr>
          <p:cNvSpPr>
            <a:spLocks noGrp="1"/>
          </p:cNvSpPr>
          <p:nvPr>
            <p:ph sz="half" idx="2"/>
            <p:custDataLst>
              <p:tags r:id="rId2"/>
            </p:custDataLst>
          </p:nvPr>
        </p:nvSpPr>
        <p:spPr>
          <a:xfrm>
            <a:off x="1583436" y="3143250"/>
            <a:ext cx="4270248" cy="2596776"/>
          </a:xfrm>
        </p:spPr>
        <p:txBody>
          <a:bodyPr/>
          <a:lstStyle/>
          <a:p>
            <a:pPr marL="0" indent="0">
              <a:spcBef>
                <a:spcPts val="0"/>
              </a:spcBef>
              <a:buNone/>
            </a:pPr>
            <a:r>
              <a:rPr lang="en-US" dirty="0">
                <a:latin typeface="Consolas" panose="020B0609020204030204" pitchFamily="49" charset="0"/>
              </a:rPr>
              <a:t>See the quick</a:t>
            </a:r>
            <a:r>
              <a:rPr lang="en-US" dirty="0">
                <a:solidFill>
                  <a:srgbClr val="FF0000"/>
                </a:solidFill>
                <a:latin typeface="Consolas" panose="020B0609020204030204" pitchFamily="49" charset="0"/>
              </a:rPr>
              <a:t>\n</a:t>
            </a:r>
          </a:p>
          <a:p>
            <a:pPr marL="0" indent="0">
              <a:spcBef>
                <a:spcPts val="0"/>
              </a:spcBef>
              <a:buNone/>
            </a:pPr>
            <a:r>
              <a:rPr lang="en-US" dirty="0">
                <a:latin typeface="Consolas" panose="020B0609020204030204" pitchFamily="49" charset="0"/>
              </a:rPr>
              <a:t>red fox jump</a:t>
            </a:r>
            <a:r>
              <a:rPr lang="en-US" dirty="0">
                <a:solidFill>
                  <a:srgbClr val="FF0000"/>
                </a:solidFill>
                <a:latin typeface="Consolas" panose="020B0609020204030204" pitchFamily="49" charset="0"/>
              </a:rPr>
              <a:t>\n</a:t>
            </a:r>
          </a:p>
          <a:p>
            <a:pPr marL="0" indent="0">
              <a:spcBef>
                <a:spcPts val="0"/>
              </a:spcBef>
              <a:buNone/>
            </a:pPr>
            <a:r>
              <a:rPr lang="en-US" dirty="0">
                <a:latin typeface="Consolas" panose="020B0609020204030204" pitchFamily="49" charset="0"/>
              </a:rPr>
              <a:t>over the lazy</a:t>
            </a:r>
            <a:r>
              <a:rPr lang="en-US" dirty="0">
                <a:solidFill>
                  <a:srgbClr val="FF0000"/>
                </a:solidFill>
                <a:latin typeface="Consolas" panose="020B0609020204030204" pitchFamily="49" charset="0"/>
              </a:rPr>
              <a:t>\n</a:t>
            </a:r>
          </a:p>
          <a:p>
            <a:pPr marL="0" indent="0">
              <a:spcBef>
                <a:spcPts val="0"/>
              </a:spcBef>
              <a:buNone/>
            </a:pPr>
            <a:r>
              <a:rPr lang="en-US" dirty="0">
                <a:latin typeface="Consolas" panose="020B0609020204030204" pitchFamily="49" charset="0"/>
              </a:rPr>
              <a:t>brown dog.</a:t>
            </a:r>
            <a:r>
              <a:rPr lang="en-US" dirty="0">
                <a:solidFill>
                  <a:srgbClr val="FF0000"/>
                </a:solidFill>
                <a:latin typeface="Consolas" panose="020B0609020204030204" pitchFamily="49" charset="0"/>
              </a:rPr>
              <a:t>\n</a:t>
            </a:r>
            <a:endParaRPr lang="en-US" dirty="0">
              <a:latin typeface="Consolas" panose="020B0609020204030204" pitchFamily="49" charset="0"/>
            </a:endParaRPr>
          </a:p>
        </p:txBody>
      </p:sp>
      <p:sp>
        <p:nvSpPr>
          <p:cNvPr id="4" name="Content Placeholder 3">
            <a:extLst>
              <a:ext uri="{FF2B5EF4-FFF2-40B4-BE49-F238E27FC236}">
                <a16:creationId xmlns:a16="http://schemas.microsoft.com/office/drawing/2014/main" id="{D64FC8D9-DC59-B719-2691-6B6172E64EEC}"/>
              </a:ext>
            </a:extLst>
          </p:cNvPr>
          <p:cNvSpPr>
            <a:spLocks noGrp="1"/>
          </p:cNvSpPr>
          <p:nvPr>
            <p:ph sz="quarter" idx="4"/>
            <p:custDataLst>
              <p:tags r:id="rId3"/>
            </p:custDataLst>
          </p:nvPr>
        </p:nvSpPr>
        <p:spPr>
          <a:xfrm>
            <a:off x="6338316" y="3143250"/>
            <a:ext cx="4253484" cy="2596776"/>
          </a:xfrm>
        </p:spPr>
        <p:txBody>
          <a:bodyPr/>
          <a:lstStyle/>
          <a:p>
            <a:pPr marL="0" indent="0">
              <a:spcBef>
                <a:spcPts val="0"/>
              </a:spcBef>
              <a:buNone/>
            </a:pPr>
            <a:r>
              <a:rPr lang="en-US" dirty="0">
                <a:latin typeface="Consolas" panose="020B0609020204030204" pitchFamily="49" charset="0"/>
              </a:rPr>
              <a:t>See the quick</a:t>
            </a:r>
            <a:r>
              <a:rPr lang="en-US" dirty="0">
                <a:solidFill>
                  <a:srgbClr val="FF0000"/>
                </a:solidFill>
                <a:latin typeface="Consolas" panose="020B0609020204030204" pitchFamily="49" charset="0"/>
              </a:rPr>
              <a:t>\r\n</a:t>
            </a:r>
          </a:p>
          <a:p>
            <a:pPr marL="0" indent="0">
              <a:spcBef>
                <a:spcPts val="0"/>
              </a:spcBef>
              <a:buNone/>
            </a:pPr>
            <a:r>
              <a:rPr lang="en-US" dirty="0">
                <a:latin typeface="Consolas" panose="020B0609020204030204" pitchFamily="49" charset="0"/>
              </a:rPr>
              <a:t>red fox jump</a:t>
            </a:r>
            <a:r>
              <a:rPr lang="en-US" dirty="0">
                <a:solidFill>
                  <a:srgbClr val="FF0000"/>
                </a:solidFill>
                <a:latin typeface="Consolas" panose="020B0609020204030204" pitchFamily="49" charset="0"/>
              </a:rPr>
              <a:t>\r\n</a:t>
            </a:r>
          </a:p>
          <a:p>
            <a:pPr marL="0" indent="0">
              <a:spcBef>
                <a:spcPts val="0"/>
              </a:spcBef>
              <a:buNone/>
            </a:pPr>
            <a:r>
              <a:rPr lang="en-US" dirty="0">
                <a:latin typeface="Consolas" panose="020B0609020204030204" pitchFamily="49" charset="0"/>
              </a:rPr>
              <a:t>over the lazy</a:t>
            </a:r>
            <a:r>
              <a:rPr lang="en-US" dirty="0">
                <a:solidFill>
                  <a:srgbClr val="FF0000"/>
                </a:solidFill>
                <a:latin typeface="Consolas" panose="020B0609020204030204" pitchFamily="49" charset="0"/>
              </a:rPr>
              <a:t>\r\n</a:t>
            </a:r>
          </a:p>
          <a:p>
            <a:pPr marL="0" indent="0">
              <a:spcBef>
                <a:spcPts val="0"/>
              </a:spcBef>
              <a:buNone/>
            </a:pPr>
            <a:r>
              <a:rPr lang="en-US" dirty="0">
                <a:latin typeface="Consolas" panose="020B0609020204030204" pitchFamily="49" charset="0"/>
              </a:rPr>
              <a:t>brown dog.</a:t>
            </a:r>
            <a:r>
              <a:rPr lang="en-US" dirty="0">
                <a:solidFill>
                  <a:srgbClr val="FF0000"/>
                </a:solidFill>
                <a:latin typeface="Consolas" panose="020B0609020204030204" pitchFamily="49" charset="0"/>
              </a:rPr>
              <a:t>\r\n</a:t>
            </a:r>
          </a:p>
        </p:txBody>
      </p:sp>
      <p:sp>
        <p:nvSpPr>
          <p:cNvPr id="5" name="Text Placeholder 4">
            <a:extLst>
              <a:ext uri="{FF2B5EF4-FFF2-40B4-BE49-F238E27FC236}">
                <a16:creationId xmlns:a16="http://schemas.microsoft.com/office/drawing/2014/main" id="{EADBD72B-E4C6-4CAF-A748-D8940738FE1C}"/>
              </a:ext>
            </a:extLst>
          </p:cNvPr>
          <p:cNvSpPr>
            <a:spLocks noGrp="1"/>
          </p:cNvSpPr>
          <p:nvPr>
            <p:ph type="body" sz="quarter" idx="13"/>
            <p:custDataLst>
              <p:tags r:id="rId4"/>
            </p:custDataLst>
          </p:nvPr>
        </p:nvSpPr>
        <p:spPr>
          <a:xfrm>
            <a:off x="6338316" y="2313433"/>
            <a:ext cx="4270248" cy="704087"/>
          </a:xfrm>
        </p:spPr>
        <p:txBody>
          <a:bodyPr/>
          <a:lstStyle/>
          <a:p>
            <a:r>
              <a:rPr lang="en-US" dirty="0"/>
              <a:t>Windows</a:t>
            </a:r>
          </a:p>
        </p:txBody>
      </p:sp>
      <p:sp>
        <p:nvSpPr>
          <p:cNvPr id="6" name="Title 5">
            <a:extLst>
              <a:ext uri="{FF2B5EF4-FFF2-40B4-BE49-F238E27FC236}">
                <a16:creationId xmlns:a16="http://schemas.microsoft.com/office/drawing/2014/main" id="{6E3FC028-E5C0-943E-4056-A2732FF3F0AB}"/>
              </a:ext>
            </a:extLst>
          </p:cNvPr>
          <p:cNvSpPr>
            <a:spLocks noGrp="1"/>
          </p:cNvSpPr>
          <p:nvPr>
            <p:ph type="title"/>
            <p:custDataLst>
              <p:tags r:id="rId5"/>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Line separator (terminator)</a:t>
            </a:r>
          </a:p>
        </p:txBody>
      </p:sp>
    </p:spTree>
    <p:extLst>
      <p:ext uri="{BB962C8B-B14F-4D97-AF65-F5344CB8AC3E}">
        <p14:creationId xmlns:p14="http://schemas.microsoft.com/office/powerpoint/2010/main" val="1129617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7EFBA-E85B-47FE-5AB6-92F729165168}"/>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Text vs. Binary Files</a:t>
            </a:r>
          </a:p>
        </p:txBody>
      </p:sp>
      <p:sp>
        <p:nvSpPr>
          <p:cNvPr id="3" name="Content Placeholder 2">
            <a:extLst>
              <a:ext uri="{FF2B5EF4-FFF2-40B4-BE49-F238E27FC236}">
                <a16:creationId xmlns:a16="http://schemas.microsoft.com/office/drawing/2014/main" id="{CC8C9E39-6D26-B405-5AF6-192A1AA537B7}"/>
              </a:ext>
            </a:extLst>
          </p:cNvPr>
          <p:cNvSpPr>
            <a:spLocks noGrp="1"/>
          </p:cNvSpPr>
          <p:nvPr>
            <p:ph sz="half" idx="1"/>
            <p:custDataLst>
              <p:tags r:id="rId2"/>
            </p:custDataLst>
          </p:nvPr>
        </p:nvSpPr>
        <p:spPr>
          <a:xfrm>
            <a:off x="1581912" y="2638044"/>
            <a:ext cx="4271771" cy="3101982"/>
          </a:xfrm>
        </p:spPr>
        <p:txBody>
          <a:bodyPr/>
          <a:lstStyle/>
          <a:p>
            <a:r>
              <a:rPr lang="en-US" dirty="0"/>
              <a:t>if (c == ‘\n’)</a:t>
            </a:r>
          </a:p>
          <a:p>
            <a:r>
              <a:rPr lang="en-US" dirty="0"/>
              <a:t>Windows (text files)</a:t>
            </a:r>
          </a:p>
          <a:p>
            <a:pPr lvl="1"/>
            <a:r>
              <a:rPr lang="en-US" dirty="0"/>
              <a:t>Input:  </a:t>
            </a:r>
            <a:r>
              <a:rPr lang="en-US" dirty="0">
                <a:latin typeface="Consolas" panose="020B0609020204030204" pitchFamily="49" charset="0"/>
              </a:rPr>
              <a:t>\r\n </a:t>
            </a:r>
            <a:r>
              <a:rPr lang="en-US" dirty="0">
                <a:latin typeface="Consolas" panose="020B0609020204030204" pitchFamily="49" charset="0"/>
                <a:cs typeface="Calibri" panose="020F0502020204030204" pitchFamily="34" charset="0"/>
              </a:rPr>
              <a:t>→ \n</a:t>
            </a:r>
          </a:p>
          <a:p>
            <a:pPr lvl="1"/>
            <a:r>
              <a:rPr lang="en-US" dirty="0">
                <a:latin typeface="Calibri" panose="020F0502020204030204" pitchFamily="34" charset="0"/>
                <a:cs typeface="Calibri" panose="020F0502020204030204" pitchFamily="34" charset="0"/>
              </a:rPr>
              <a:t>Output: </a:t>
            </a:r>
            <a:r>
              <a:rPr lang="en-US" dirty="0">
                <a:latin typeface="Consolas" panose="020B0609020204030204" pitchFamily="49" charset="0"/>
                <a:cs typeface="Calibri" panose="020F0502020204030204" pitchFamily="34" charset="0"/>
              </a:rPr>
              <a:t>\n → \r\n</a:t>
            </a:r>
          </a:p>
          <a:p>
            <a:pPr lvl="1"/>
            <a:r>
              <a:rPr lang="en-US" dirty="0">
                <a:latin typeface="Calibri" panose="020F0502020204030204" pitchFamily="34" charset="0"/>
                <a:cs typeface="Calibri" panose="020F0502020204030204" pitchFamily="34" charset="0"/>
              </a:rPr>
              <a:t>What about binary data (e.g., images, audio, video)?</a:t>
            </a:r>
          </a:p>
          <a:p>
            <a:pPr lvl="1"/>
            <a:r>
              <a:rPr lang="en-US" dirty="0">
                <a:latin typeface="Calibri" panose="020F0502020204030204" pitchFamily="34" charset="0"/>
                <a:cs typeface="Calibri" panose="020F0502020204030204" pitchFamily="34" charset="0"/>
              </a:rPr>
              <a:t>Opens files in text mode by default</a:t>
            </a:r>
            <a:endParaRPr lang="en-US" dirty="0"/>
          </a:p>
        </p:txBody>
      </p:sp>
      <p:sp>
        <p:nvSpPr>
          <p:cNvPr id="4" name="Content Placeholder 3">
            <a:extLst>
              <a:ext uri="{FF2B5EF4-FFF2-40B4-BE49-F238E27FC236}">
                <a16:creationId xmlns:a16="http://schemas.microsoft.com/office/drawing/2014/main" id="{6BDBB2C2-6895-D973-A946-F7326E7E5F2B}"/>
              </a:ext>
            </a:extLst>
          </p:cNvPr>
          <p:cNvSpPr>
            <a:spLocks noGrp="1"/>
          </p:cNvSpPr>
          <p:nvPr>
            <p:ph sz="half" idx="2"/>
            <p:custDataLst>
              <p:tags r:id="rId3"/>
            </p:custDataLst>
          </p:nvPr>
        </p:nvSpPr>
        <p:spPr>
          <a:xfrm>
            <a:off x="6096001" y="2638044"/>
            <a:ext cx="5075975" cy="3101982"/>
          </a:xfrm>
        </p:spPr>
        <p:txBody>
          <a:bodyPr/>
          <a:lstStyle/>
          <a:p>
            <a:r>
              <a:rPr lang="en-US" dirty="0">
                <a:latin typeface="Consolas" panose="020B0609020204030204" pitchFamily="49" charset="0"/>
              </a:rPr>
              <a:t>ifstream in("filename", </a:t>
            </a:r>
            <a:r>
              <a:rPr lang="en-US" dirty="0">
                <a:solidFill>
                  <a:srgbClr val="FF0000"/>
                </a:solidFill>
                <a:latin typeface="Consolas" panose="020B0609020204030204" pitchFamily="49" charset="0"/>
              </a:rPr>
              <a:t>ios::binary</a:t>
            </a:r>
            <a:r>
              <a:rPr lang="en-US" dirty="0">
                <a:latin typeface="Consolas" panose="020B0609020204030204" pitchFamily="49" charset="0"/>
              </a:rPr>
              <a:t>);</a:t>
            </a:r>
          </a:p>
          <a:p>
            <a:endParaRPr lang="en-US" dirty="0"/>
          </a:p>
          <a:p>
            <a:r>
              <a:rPr lang="en-US" dirty="0">
                <a:latin typeface="Consolas" panose="020B0609020204030204" pitchFamily="49" charset="0"/>
              </a:rPr>
              <a:t>ifstream in;</a:t>
            </a:r>
          </a:p>
          <a:p>
            <a:pPr marL="0" indent="0">
              <a:buNone/>
            </a:pPr>
            <a:r>
              <a:rPr lang="en-US" dirty="0">
                <a:latin typeface="Consolas" panose="020B0609020204030204" pitchFamily="49" charset="0"/>
              </a:rPr>
              <a:t>  in.open("filename", </a:t>
            </a:r>
            <a:r>
              <a:rPr lang="en-US" dirty="0">
                <a:solidFill>
                  <a:srgbClr val="FF0000"/>
                </a:solidFill>
                <a:latin typeface="Consolas" panose="020B0609020204030204" pitchFamily="49" charset="0"/>
              </a:rPr>
              <a:t>ios::binary</a:t>
            </a:r>
            <a:r>
              <a:rPr lang="en-US" dirty="0">
                <a:latin typeface="Consolas" panose="020B0609020204030204" pitchFamily="49" charset="0"/>
              </a:rPr>
              <a:t>);</a:t>
            </a:r>
          </a:p>
        </p:txBody>
      </p:sp>
    </p:spTree>
    <p:extLst>
      <p:ext uri="{BB962C8B-B14F-4D97-AF65-F5344CB8AC3E}">
        <p14:creationId xmlns:p14="http://schemas.microsoft.com/office/powerpoint/2010/main" val="25992023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2&quot;/&gt;&lt;/TableIndex&gt;&lt;/ShapeTextInfo&gt;"/>
  <p:tag name="PRESENTER_DUMMYTAG" val="&lt;DummyForForceWrite&gt;&lt;/DummyForForceWrite&gt;"/>
  <p:tag name="HTML_SHAPEINFO" val="&lt;ThreeDShapeInfo&gt;&lt;uuid val=&quot;{9C067C5A-9499-4E30-92C2-E4F87C758EE2}&quot;/&gt;&lt;isInvalidForFieldText val=&quot;0&quot;/&gt;&lt;Image&gt;&lt;filename val=&quot;C:\Users\delroy\AppData\Local\Temp\CP208164076515Session\CPTrustFolder208164076531\PPTImport208166296734\data\asimages\{9C067C5A-9499-4E30-92C2-E4F87C758EE2}_1.png&quot;/&gt;&lt;left val=&quot;167&quot;/&gt;&lt;top val=&quot;249&quot;/&gt;&lt;width val=&quot;945&quot;/&gt;&lt;height val=&quot;174&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4&quot;/&gt;&lt;/TableIndex&gt;&lt;/ShapeTextInfo&gt;"/>
  <p:tag name="PRESENTER_DUMMYTAG" val="&lt;DummyForForceWrite&gt;&lt;/DummyForForceWrite&gt;"/>
  <p:tag name="HTML_SHAPEINFO" val="&lt;ThreeDShapeInfo&gt;&lt;uuid val=&quot;{9EF0BF1B-4A93-4D8E-978E-76753017C1FA}&quot;/&gt;&lt;isInvalidForFieldText val=&quot;0&quot;/&gt;&lt;Image&gt;&lt;filename val=&quot;C:\Users\delroy\AppData\Local\Temp\CP208164076515Session\CPTrustFolder208164076531\PPTImport208166296734\data\asimages\{9EF0BF1B-4A93-4D8E-978E-76753017C1FA}_1.png&quot;/&gt;&lt;left val=&quot;282&quot;/&gt;&lt;top val=&quot;452&quot;/&gt;&lt;width val=&quot;715&quot;/&gt;&lt;height val=&quot;135&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E1A86CF3-6632-4734-A4BB-F6B618D60E5D}&quot;/&gt;&lt;isInvalidForFieldText val=&quot;0&quot;/&gt;&lt;Image&gt;&lt;filename val=&quot;C:\Users\delroy\AppData\Local\Temp\CP208164076515Session\CPTrustFolder208164076531\PPTImport208166296734\data\asimages\{E1A86CF3-6632-4734-A4BB-F6B618D60E5D}_1.png&quot;/&gt;&lt;left val=&quot;167&quot;/&gt;&lt;top val=&quot;647&quot;/&gt;&lt;width val=&quot;159&quot;/&gt;&lt;height val=&quot;35&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 name="HTML_SHAPEINFO" val="&lt;ThreeDShapeInfo&gt;&lt;uuid val=&quot;{45EBF660-AA23-4A2A-B649-A63576E6B99C}&quot;/&gt;&lt;isInvalidForFieldText val=&quot;0&quot;/&gt;&lt;Image&gt;&lt;filename val=&quot;C:\Users\delroy\AppData\Local\Temp\CP208164076515Session\CPTrustFolder208164076531\PPTImport208166296734\data\asimages\{45EBF660-AA23-4A2A-B649-A63576E6B99C}_2.png&quot;/&gt;&lt;left val=&quot;233&quot;/&gt;&lt;top val=&quot;100&quot;/&gt;&lt;width val=&quot;813&quot;/&gt;&lt;height val=&quot;126&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3&quot;/&gt;&lt;lineCharCount val=&quot;32&quot;/&gt;&lt;lineCharCount val=&quot;34&quot;/&gt;&lt;lineCharCount val=&quot;15&quot;/&gt;&lt;lineCharCount val=&quot;24&quot;/&gt;&lt;lineCharCount val=&quot;45&quot;/&gt;&lt;lineCharCount val=&quot;45&quot;/&gt;&lt;/TableIndex&gt;&lt;/ShapeTextInfo&gt;"/>
  <p:tag name="HTML_SHAPEINFO" val="&lt;ThreeDShapeInfo&gt;&lt;uuid val=&quot;{5B28D3D3-2191-4428-9CE7-EF22BC1CC227}&quot;/&gt;&lt;isInvalidForFieldText val=&quot;0&quot;/&gt;&lt;Image&gt;&lt;filename val=&quot;C:\Users\delroy\AppData\Local\Temp\CP208164076515Session\CPTrustFolder208164076531\PPTImport208166296734\data\asimages\{5B28D3D3-2191-4428-9CE7-EF22BC1CC227}_2.png&quot;/&gt;&lt;left val=&quot;161&quot;/&gt;&lt;top val=&quot;273&quot;/&gt;&lt;width val=&quot;479&quot;/&gt;&lt;height val=&quot;329&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HTML_SHAPEINFO" val="&lt;ThreeDShapeInfo&gt;&lt;uuid val=&quot;{3E5EAA3C-F265-47FE-B149-96EC20C42562}&quot;/&gt;&lt;isInvalidForFieldText val=&quot;0&quot;/&gt;&lt;Image&gt;&lt;filename val=&quot;C:\Users\delroy\AppData\Local\Temp\CP208164076515Session\CPTrustFolder208164076531\PPTImport208166296734\data\asimages\{3E5EAA3C-F265-47FE-B149-96EC20C42562}_3.png&quot;/&gt;&lt;left val=&quot;233&quot;/&gt;&lt;top val=&quot;100&quot;/&gt;&lt;width val=&quot;813&quot;/&gt;&lt;height val=&quot;126&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8&quot;/&gt;&lt;lineCharCount val=&quot;36&quot;/&gt;&lt;lineCharCount val=&quot;42&quot;/&gt;&lt;lineCharCount val=&quot;16&quot;/&gt;&lt;lineCharCount val=&quot;21&quot;/&gt;&lt;lineCharCount val=&quot;10&quot;/&gt;&lt;lineCharCount val=&quot;10&quot;/&gt;&lt;lineCharCount val=&quot;39&quot;/&gt;&lt;/TableIndex&gt;&lt;/ShapeTextInfo&gt;"/>
  <p:tag name="HTML_SHAPEINFO" val="&lt;ThreeDShapeInfo&gt;&lt;uuid val=&quot;{E918E530-7D86-4688-AFF7-DBC0FF2DC89F}&quot;/&gt;&lt;isInvalidForFieldText val=&quot;0&quot;/&gt;&lt;Image&gt;&lt;filename val=&quot;C:\Users\delroy\AppData\Local\Temp\CP208164076515Session\CPTrustFolder208164076531\PPTImport208166296734\data\asimages\{E918E530-7D86-4688-AFF7-DBC0FF2DC89F}_3.png&quot;/&gt;&lt;left val=&quot;161&quot;/&gt;&lt;top val=&quot;273&quot;/&gt;&lt;width val=&quot;453&quot;/&gt;&lt;height val=&quot;329&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26697D0A-7D37-44B6-ACDF-4C4763676A14}&quot;/&gt;&lt;isInvalidForFieldText val=&quot;0&quot;/&gt;&lt;Image&gt;&lt;filename val=&quot;C:\Users\delroy\AppData\Local\Temp\CP208164076515Session\CPTrustFolder208164076531\PPTImport208166296734\data\asimages\{26697D0A-7D37-44B6-ACDF-4C4763676A14}_4.png&quot;/&gt;&lt;left val=&quot;233&quot;/&gt;&lt;top val=&quot;100&quot;/&gt;&lt;width val=&quot;813&quot;/&gt;&lt;height val=&quot;126&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41&quot;/&gt;&lt;lineCharCount val=&quot;14&quot;/&gt;&lt;lineCharCount val=&quot;37&quot;/&gt;&lt;lineCharCount val=&quot;33&quot;/&gt;&lt;lineCharCount val=&quot;40&quot;/&gt;&lt;lineCharCount val=&quot;28&quot;/&gt;&lt;lineCharCount val=&quot;7&quot;/&gt;&lt;lineCharCount val=&quot;7&quot;/&gt;&lt;lineCharCount val=&quot;8&quot;/&gt;&lt;/TableIndex&gt;&lt;/ShapeTextInfo&gt;"/>
  <p:tag name="HTML_SHAPEINFO" val="&lt;ThreeDShapeInfo&gt;&lt;uuid val=&quot;{5FFE52FE-26F8-4D6D-AF7F-F47CDED2A8D1}&quot;/&gt;&lt;isInvalidForFieldText val=&quot;0&quot;/&gt;&lt;Image&gt;&lt;filename val=&quot;C:\Users\delroy\AppData\Local\Temp\CP208164076515Session\CPTrustFolder208164076531\PPTImport208166296734\data\asimages\{5FFE52FE-26F8-4D6D-AF7F-F47CDED2A8D1}_4.png&quot;/&gt;&lt;left val=&quot;161&quot;/&gt;&lt;top val=&quot;270&quot;/&gt;&lt;width val=&quot;465&quot;/&gt;&lt;height val=&quot;332&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7&quot;/&gt;&lt;/TableIndex&gt;&lt;/ShapeTextInfo&gt;"/>
  <p:tag name="HTML_SHAPEINFO" val="&lt;ThreeDShapeInfo&gt;&lt;uuid val=&quot;{E4D9A873-CF78-4081-8583-F5C3BA5D23F7}&quot;/&gt;&lt;isInvalidForFieldText val=&quot;0&quot;/&gt;&lt;Image&gt;&lt;filename val=&quot;C:\Users\delroy\AppData\Local\Temp\CP208164076515Session\CPTrustFolder208164076531\PPTImport208166296734\data\asimages\{E4D9A873-CF78-4081-8583-F5C3BA5D23F7}_5.png&quot;/&gt;&lt;left val=&quot;233&quot;/&gt;&lt;top val=&quot;100&quot;/&gt;&lt;width val=&quot;813&quot;/&gt;&lt;height val=&quot;126&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7&quot;/&gt;&lt;lineCharCount val=&quot;14&quot;/&gt;&lt;lineCharCount val=&quot;42&quot;/&gt;&lt;lineCharCount val=&quot;6&quot;/&gt;&lt;lineCharCount val=&quot;6&quot;/&gt;&lt;lineCharCount val=&quot;37&quot;/&gt;&lt;/TableIndex&gt;&lt;/ShapeTextInfo&gt;"/>
  <p:tag name="HTML_SHAPEINFO" val="&lt;ThreeDShapeInfo&gt;&lt;uuid val=&quot;{4C752A8C-E7C3-4911-BFF1-F1FD93C5EB1A}&quot;/&gt;&lt;isInvalidForFieldText val=&quot;0&quot;/&gt;&lt;Image&gt;&lt;filename val=&quot;C:\Users\delroy\AppData\Local\Temp\CP208164076515Session\CPTrustFolder208164076531\PPTImport208166296734\data\asimages\{4C752A8C-E7C3-4911-BFF1-F1FD93C5EB1A}_5.png&quot;/&gt;&lt;left val=&quot;161&quot;/&gt;&lt;top val=&quot;273&quot;/&gt;&lt;width val=&quot;453&quot;/&gt;&lt;height val=&quot;329&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7&quot;/&gt;&lt;/TableIndex&gt;&lt;/ShapeTextInfo&gt;"/>
  <p:tag name="HTML_SHAPEINFO" val="&lt;ThreeDShapeInfo&gt;&lt;uuid val=&quot;{3E067036-82CF-4ABD-B4C4-A9FCE9C008E5}&quot;/&gt;&lt;isInvalidForFieldText val=&quot;0&quot;/&gt;&lt;Image&gt;&lt;filename val=&quot;C:\Users\delroy\AppData\Local\Temp\CP208164076515Session\CPTrustFolder208164076531\PPTImport208166296734\data\asimages\{3E067036-82CF-4ABD-B4C4-A9FCE9C008E5}_6.png&quot;/&gt;&lt;left val=&quot;233&quot;/&gt;&lt;top val=&quot;100&quot;/&gt;&lt;width val=&quot;813&quot;/&gt;&lt;height val=&quot;126&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1&quot;/&gt;&lt;lineCharCount val=&quot;44&quot;/&gt;&lt;lineCharCount val=&quot;7&quot;/&gt;&lt;lineCharCount val=&quot;7&quot;/&gt;&lt;lineCharCount val=&quot;3&quot;/&gt;&lt;lineCharCount val=&quot;26&quot;/&gt;&lt;lineCharCount val=&quot;11&quot;/&gt;&lt;lineCharCount val=&quot;10&quot;/&gt;&lt;/TableIndex&gt;&lt;/ShapeTextInfo&gt;"/>
  <p:tag name="HTML_SHAPEINFO" val="&lt;ThreeDShapeInfo&gt;&lt;uuid val=&quot;{FF7821E5-2CD4-43BA-8EBC-69C8BD0BC364}&quot;/&gt;&lt;isInvalidForFieldText val=&quot;0&quot;/&gt;&lt;Image&gt;&lt;filename val=&quot;C:\Users\delroy\AppData\Local\Temp\CP208164076515Session\CPTrustFolder208164076531\PPTImport208166296734\data\asimages\{FF7821E5-2CD4-43BA-8EBC-69C8BD0BC364}_6.png&quot;/&gt;&lt;left val=&quot;161&quot;/&gt;&lt;top val=&quot;273&quot;/&gt;&lt;width val=&quot;484&quot;/&gt;&lt;height val=&quot;329&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7&quot;/&gt;&lt;/TableIndex&gt;&lt;/ShapeTextInfo&gt;"/>
  <p:tag name="HTML_SHAPEINFO" val="&lt;ThreeDShapeInfo&gt;&lt;uuid val=&quot;{53F53BFF-699E-464A-BF15-D9E4967591D1}&quot;/&gt;&lt;isInvalidForFieldText val=&quot;0&quot;/&gt;&lt;Image&gt;&lt;filename val=&quot;C:\Users\delroy\AppData\Local\Temp\CP208164076515Session\CPTrustFolder208164076531\PPTImport208166296734\data\asimages\{53F53BFF-699E-464A-BF15-D9E4967591D1}_7.png&quot;/&gt;&lt;left val=&quot;233&quot;/&gt;&lt;top val=&quot;100&quot;/&gt;&lt;width val=&quot;813&quot;/&gt;&lt;height val=&quot;126&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5&quot;/&gt;&lt;lineCharCount val=&quot;5&quot;/&gt;&lt;lineCharCount val=&quot;10&quot;/&gt;&lt;lineCharCount val=&quot;1&quot;/&gt;&lt;/TableIndex&gt;&lt;/ShapeTextInfo&gt;"/>
  <p:tag name="HTML_SHAPEINFO" val="&lt;ThreeDShapeInfo&gt;&lt;uuid val=&quot;{9A001EB9-9B45-4209-8327-A26927737598}&quot;/&gt;&lt;isInvalidForFieldText val=&quot;0&quot;/&gt;&lt;Image&gt;&lt;filename val=&quot;C:\Users\delroy\AppData\Local\Temp\CP208164076515Session\CPTrustFolder208164076531\PPTImport208166296734\data\asimages\{9A001EB9-9B45-4209-8327-A26927737598}_7.png&quot;/&gt;&lt;left val=&quot;161&quot;/&gt;&lt;top val=&quot;273&quot;/&gt;&lt;width val=&quot;453&quot;/&gt;&lt;height val=&quot;329&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9&quot;/&gt;&lt;/TableIndex&gt;&lt;/ShapeTextInfo&gt;"/>
  <p:tag name="HTML_SHAPEINFO" val="&lt;ThreeDShapeInfo&gt;&lt;uuid val=&quot;{0F583139-8952-43F7-98C5-4C5CCAA46656}&quot;/&gt;&lt;isInvalidForFieldText val=&quot;0&quot;/&gt;&lt;Image&gt;&lt;filename val=&quot;C:\Users\delroy\AppData\Local\Temp\CP208164076515Session\CPTrustFolder208164076531\PPTImport208166296734\data\asimages\{0F583139-8952-43F7-98C5-4C5CCAA46656}_8.png&quot;/&gt;&lt;left val=&quot;165&quot;/&gt;&lt;top val=&quot;242&quot;/&gt;&lt;width val=&quot;449&quot;/&gt;&lt;height val=&quot;85&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6&quot;/&gt;&lt;lineCharCount val=&quot;15&quot;/&gt;&lt;lineCharCount val=&quot;16&quot;/&gt;&lt;lineCharCount val=&quot;12&quot;/&gt;&lt;/TableIndex&gt;&lt;/ShapeTextInfo&gt;"/>
  <p:tag name="HTML_SHAPEINFO" val="&lt;ThreeDShapeInfo&gt;&lt;uuid val=&quot;{5E9BF6FC-D027-4FEA-B6F4-CA33DD56D14E}&quot;/&gt;&lt;isInvalidForFieldText val=&quot;0&quot;/&gt;&lt;Image&gt;&lt;filename val=&quot;C:\Users\delroy\AppData\Local\Temp\CP208164076515Session\CPTrustFolder208164076531\PPTImport208166296734\data\asimages\{5E9BF6FC-D027-4FEA-B6F4-CA33DD56D14E}_8.png&quot;/&gt;&lt;left val=&quot;160&quot;/&gt;&lt;top val=&quot;326&quot;/&gt;&lt;width val=&quot;454&quot;/&gt;&lt;height val=&quot;276&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8&quot;/&gt;&lt;lineCharCount val=&quot;17&quot;/&gt;&lt;lineCharCount val=&quot;18&quot;/&gt;&lt;lineCharCount val=&quot;14&quot;/&gt;&lt;/TableIndex&gt;&lt;/ShapeTextInfo&gt;"/>
  <p:tag name="HTML_SHAPEINFO" val="&lt;ThreeDShapeInfo&gt;&lt;uuid val=&quot;{3FAEE88C-7DF0-4CB2-AA74-F148C6029A52}&quot;/&gt;&lt;isInvalidForFieldText val=&quot;0&quot;/&gt;&lt;Image&gt;&lt;filename val=&quot;C:\Users\delroy\AppData\Local\Temp\CP208164076515Session\CPTrustFolder208164076531\PPTImport208166296734\data\asimages\{3FAEE88C-7DF0-4CB2-AA74-F148C6029A52}_8.png&quot;/&gt;&lt;left val=&quot;659&quot;/&gt;&lt;top val=&quot;326&quot;/&gt;&lt;width val=&quot;452&quot;/&gt;&lt;height val=&quot;276&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HTML_SHAPEINFO" val="&lt;ThreeDShapeInfo&gt;&lt;uuid val=&quot;{84BF3F59-203F-474B-93B2-772935D9E5C7}&quot;/&gt;&lt;isInvalidForFieldText val=&quot;0&quot;/&gt;&lt;Image&gt;&lt;filename val=&quot;C:\Users\delroy\AppData\Local\Temp\CP208164076515Session\CPTrustFolder208164076531\PPTImport208166296734\data\asimages\{84BF3F59-203F-474B-93B2-772935D9E5C7}_8.png&quot;/&gt;&lt;left val=&quot;664&quot;/&gt;&lt;top val=&quot;242&quot;/&gt;&lt;width val=&quot;449&quot;/&gt;&lt;height val=&quot;85&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7&quot;/&gt;&lt;/TableIndex&gt;&lt;/ShapeTextInfo&gt;"/>
  <p:tag name="HTML_SHAPEINFO" val="&lt;ThreeDShapeInfo&gt;&lt;uuid val=&quot;{B852F21D-CA5D-47D8-AF87-2B39F3FF83E8}&quot;/&gt;&lt;isInvalidForFieldText val=&quot;0&quot;/&gt;&lt;Image&gt;&lt;filename val=&quot;C:\Users\delroy\AppData\Local\Temp\CP208164076515Session\CPTrustFolder208164076531\PPTImport208166296734\data\asimages\{B852F21D-CA5D-47D8-AF87-2B39F3FF83E8}_8.png&quot;/&gt;&lt;left val=&quot;233&quot;/&gt;&lt;top val=&quot;100&quot;/&gt;&lt;width val=&quot;813&quot;/&gt;&lt;height val=&quot;126&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13334F81-1105-4AA4-9F46-6D78A3C4F197}&quot;/&gt;&lt;isInvalidForFieldText val=&quot;0&quot;/&gt;&lt;Image&gt;&lt;filename val=&quot;C:\Users\delroy\AppData\Local\Temp\CP208164076515Session\CPTrustFolder208164076531\PPTImport208166296734\data\asimages\{13334F81-1105-4AA4-9F46-6D78A3C4F197}_9.png&quot;/&gt;&lt;left val=&quot;233&quot;/&gt;&lt;top val=&quot;100&quot;/&gt;&lt;width val=&quot;813&quot;/&gt;&lt;height val=&quot;126&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15&quot;/&gt;&lt;lineCharCount val=&quot;21&quot;/&gt;&lt;lineCharCount val=&quot;18&quot;/&gt;&lt;lineCharCount val=&quot;18&quot;/&gt;&lt;lineCharCount val=&quot;38&quot;/&gt;&lt;lineCharCount val=&quot;15&quot;/&gt;&lt;lineCharCount val=&quot;35&quot;/&gt;&lt;/TableIndex&gt;&lt;/ShapeTextInfo&gt;"/>
  <p:tag name="HTML_SHAPEINFO" val="&lt;ThreeDShapeInfo&gt;&lt;uuid val=&quot;{57F50114-9025-4718-9362-1D67927F61B0}&quot;/&gt;&lt;isInvalidForFieldText val=&quot;0&quot;/&gt;&lt;Image&gt;&lt;filename val=&quot;C:\Users\delroy\AppData\Local\Temp\CP208164076515Session\CPTrustFolder208164076531\PPTImport208166296734\data\asimages\{57F50114-9025-4718-9362-1D67927F61B0}_9.png&quot;/&gt;&lt;left val=&quot;161&quot;/&gt;&lt;top val=&quot;273&quot;/&gt;&lt;width val=&quot;453&quot;/&gt;&lt;height val=&quot;329&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38&quot;/&gt;&lt;lineCharCount val=&quot;1&quot;/&gt;&lt;lineCharCount val=&quot;13&quot;/&gt;&lt;lineCharCount val=&quot;35&quot;/&gt;&lt;/TableIndex&gt;&lt;/ShapeTextInfo&gt;"/>
  <p:tag name="HTML_SHAPEINFO" val="&lt;ThreeDShapeInfo&gt;&lt;uuid val=&quot;{4D143DAB-135F-43F1-BBF0-20B1456F8353}&quot;/&gt;&lt;isInvalidForFieldText val=&quot;0&quot;/&gt;&lt;Image&gt;&lt;filename val=&quot;C:\Users\delroy\AppData\Local\Temp\CP208164076515Session\CPTrustFolder208164076531\PPTImport208166296734\data\asimages\{4D143DAB-135F-43F1-BBF0-20B1456F8353}_9.png&quot;/&gt;&lt;left val=&quot;635&quot;/&gt;&lt;top val=&quot;273&quot;/&gt;&lt;width val=&quot;540&quot;/&gt;&lt;height val=&quot;329&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537</TotalTime>
  <Words>1323</Words>
  <Application>Microsoft Office PowerPoint</Application>
  <PresentationFormat>Widescreen</PresentationFormat>
  <Paragraphs>90</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Consolas</vt:lpstr>
      <vt:lpstr>Gill Sans MT</vt:lpstr>
      <vt:lpstr>Parcel</vt:lpstr>
      <vt:lpstr>File I/O Prerequisites</vt:lpstr>
      <vt:lpstr>Fundamental file system features</vt:lpstr>
      <vt:lpstr>Current working directory</vt:lpstr>
      <vt:lpstr>Absolute file path name</vt:lpstr>
      <vt:lpstr>Relative file path name (1)</vt:lpstr>
      <vt:lpstr>Relative file path name (2)</vt:lpstr>
      <vt:lpstr>Relative file path name (3)</vt:lpstr>
      <vt:lpstr>Line separator (terminator)</vt:lpstr>
      <vt:lpstr>Text vs. Binary Files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 I/O Prerequsites</dc:title>
  <dc:creator>Delroy Brinkerhoff</dc:creator>
  <cp:lastModifiedBy>delroy</cp:lastModifiedBy>
  <cp:revision>22</cp:revision>
  <dcterms:created xsi:type="dcterms:W3CDTF">2016-07-13T22:03:45Z</dcterms:created>
  <dcterms:modified xsi:type="dcterms:W3CDTF">2025-05-07T15:54:57Z</dcterms:modified>
</cp:coreProperties>
</file>