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heme/theme2.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4.xml" ContentType="application/vnd.openxmlformats-officedocument.presentationml.notesSlide+xml"/>
  <Override PartName="/ppt/tags/tag37.xml" ContentType="application/vnd.openxmlformats-officedocument.presentationml.tags+xml"/>
  <Override PartName="/ppt/notesSlides/notesSlide5.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6.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7.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8.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9.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0.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67" r:id="rId3"/>
    <p:sldId id="268" r:id="rId4"/>
    <p:sldId id="269" r:id="rId5"/>
    <p:sldId id="270" r:id="rId6"/>
    <p:sldId id="258" r:id="rId7"/>
    <p:sldId id="271" r:id="rId8"/>
    <p:sldId id="272" r:id="rId9"/>
    <p:sldId id="273" r:id="rId10"/>
    <p:sldId id="260" r:id="rId11"/>
    <p:sldId id="262"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EC2A42-D93E-4AAE-85FC-D9C917B65A61}" type="datetimeFigureOut">
              <a:rPr lang="en-US" smtClean="0"/>
              <a:t>8/18/2026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A3B37B-0758-477B-91A3-090226B0B708}" type="slidenum">
              <a:rPr lang="en-US" smtClean="0"/>
              <a:t>‹#›</a:t>
            </a:fld>
            <a:endParaRPr lang="en-US" dirty="0"/>
          </a:p>
        </p:txBody>
      </p:sp>
    </p:spTree>
    <p:extLst>
      <p:ext uri="{BB962C8B-B14F-4D97-AF65-F5344CB8AC3E}">
        <p14:creationId xmlns:p14="http://schemas.microsoft.com/office/powerpoint/2010/main" val="3892730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seems reasonable that if debugging takes bugs out of a program, programming must put bugs into a program. This video introduces six bug classes and suggests how programmers locate and correct two of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8A3B37B-0758-477B-91A3-090226B0B708}" type="slidenum">
              <a:rPr lang="en-US" smtClean="0"/>
              <a:t>1</a:t>
            </a:fld>
            <a:endParaRPr lang="en-US" dirty="0"/>
          </a:p>
        </p:txBody>
      </p:sp>
    </p:spTree>
    <p:extLst>
      <p:ext uri="{BB962C8B-B14F-4D97-AF65-F5344CB8AC3E}">
        <p14:creationId xmlns:p14="http://schemas.microsoft.com/office/powerpoint/2010/main" val="3436275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Windows calls the last component in the compiler system the “linker,” while Linux and Unix-derived operating systems call it the “loader.” Regardless of the name, this final component combines various files to create the executable version of a program. Although “linker error” or “loader error” are more common, the textbook uses “assembly error” to generalize the error across different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8A3B37B-0758-477B-91A3-090226B0B708}" type="slidenum">
              <a:rPr lang="en-US" smtClean="0"/>
              <a:t>10</a:t>
            </a:fld>
            <a:endParaRPr lang="en-US" dirty="0"/>
          </a:p>
        </p:txBody>
      </p:sp>
    </p:spTree>
    <p:extLst>
      <p:ext uri="{BB962C8B-B14F-4D97-AF65-F5344CB8AC3E}">
        <p14:creationId xmlns:p14="http://schemas.microsoft.com/office/powerpoint/2010/main" val="4284330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kern="1200" dirty="0">
                <a:solidFill>
                  <a:schemeClr val="tx1"/>
                </a:solidFill>
                <a:effectLst/>
                <a:latin typeface="+mn-lt"/>
                <a:ea typeface="+mn-ea"/>
                <a:cs typeface="+mn-cs"/>
              </a:rPr>
              <a:t>Assembly errors generally arise when programs span two or more source code files. Chapter 6 describes the general problem and the steps programmers take to avoid and solve it. This video concludes by describing a special case that only occurs on Windows systems. Windows does not allow a user to delete a “busy” file - a file opened and in use by a program. If we compile and run a program from Studio, it opens a console window to display the program output. If we modify and rebuild the executable without closing the console, the executable file is still “busy,” so the linker can’t delete it and can’t create a new executable file. The associated diagnostic is extensive and cryptic, but the key information is the “LNK” message announcing that the linker detected the error and that it can’t open or access an executable file.</a:t>
            </a:r>
          </a:p>
          <a:p>
            <a:pPr marL="0" marR="0">
              <a:lnSpc>
                <a:spcPct val="107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8A3B37B-0758-477B-91A3-090226B0B708}" type="slidenum">
              <a:rPr lang="en-US" smtClean="0"/>
              <a:t>11</a:t>
            </a:fld>
            <a:endParaRPr lang="en-US" dirty="0"/>
          </a:p>
        </p:txBody>
      </p:sp>
    </p:spTree>
    <p:extLst>
      <p:ext uri="{BB962C8B-B14F-4D97-AF65-F5344CB8AC3E}">
        <p14:creationId xmlns:p14="http://schemas.microsoft.com/office/powerpoint/2010/main" val="2672851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 incorrect sequence of keywords, punctuation, symbols, and identifiers causes syntax errors. Programmers must correct these errors before any others. Assembly errors arise when the compiler cannot assemble the machine-code-level components into an executable. The video concludes by discussing these errors.</a:t>
            </a:r>
          </a:p>
          <a:p>
            <a:r>
              <a:rPr lang="en-US" sz="1200" kern="1200" dirty="0">
                <a:solidFill>
                  <a:schemeClr val="tx1"/>
                </a:solidFill>
                <a:effectLst/>
                <a:latin typeface="+mn-lt"/>
                <a:ea typeface="+mn-ea"/>
                <a:cs typeface="+mn-cs"/>
              </a:rPr>
              <a:t>Logical and run-time errors occur while the program executes. Programs that run to completion but produce incorrect results have a logical error. Those that abort or fail to end have a run-time error. Subsequent videos suggest how to find these errors. The last two classes are beyond the scope of the textbook and videos.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8A3B37B-0758-477B-91A3-090226B0B708}" type="slidenum">
              <a:rPr lang="en-US" smtClean="0"/>
              <a:t>2</a:t>
            </a:fld>
            <a:endParaRPr lang="en-US" dirty="0"/>
          </a:p>
        </p:txBody>
      </p:sp>
    </p:spTree>
    <p:extLst>
      <p:ext uri="{BB962C8B-B14F-4D97-AF65-F5344CB8AC3E}">
        <p14:creationId xmlns:p14="http://schemas.microsoft.com/office/powerpoint/2010/main" val="302375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Programs follow a specific pattern of keywords, symbols, and programmer-created identifiers or names. The rules that specify the allowable sequences of these elements make up a programming language’s syntax. A syntax error is a sequence of elements that violates these rules. Elements may be in the wrong order, missing, or have extraneous elements inserted. The compiler component detects and reports syntax errors.</a:t>
            </a:r>
          </a:p>
          <a:p>
            <a:endParaRPr lang="en-US" dirty="0"/>
          </a:p>
        </p:txBody>
      </p:sp>
      <p:sp>
        <p:nvSpPr>
          <p:cNvPr id="4" name="Slide Number Placeholder 3"/>
          <p:cNvSpPr>
            <a:spLocks noGrp="1"/>
          </p:cNvSpPr>
          <p:nvPr>
            <p:ph type="sldNum" sz="quarter" idx="5"/>
          </p:nvPr>
        </p:nvSpPr>
        <p:spPr/>
        <p:txBody>
          <a:bodyPr/>
          <a:lstStyle/>
          <a:p>
            <a:fld id="{D8A3B37B-0758-477B-91A3-090226B0B708}" type="slidenum">
              <a:rPr lang="en-US" smtClean="0"/>
              <a:t>3</a:t>
            </a:fld>
            <a:endParaRPr lang="en-US" dirty="0"/>
          </a:p>
        </p:txBody>
      </p:sp>
    </p:spTree>
    <p:extLst>
      <p:ext uri="{BB962C8B-B14F-4D97-AF65-F5344CB8AC3E}">
        <p14:creationId xmlns:p14="http://schemas.microsoft.com/office/powerpoint/2010/main" val="3450510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Various compilers report syntax errors differently, but they generally provide the same information. The example deliberately omits a semicolon at the end of a statement to illustrate what a typical diagnostic message contains. The g++ command-line compiler produced the error diagnostic illustrated here. The diagnostic gives the programmer information to help locate the error, including the function name where the compiler detected it, the file containing the function, the line and column number, the specific syntax error, and where syntax checking stopped.</a:t>
            </a:r>
          </a:p>
          <a:p>
            <a:endParaRPr lang="en-US" dirty="0"/>
          </a:p>
        </p:txBody>
      </p:sp>
      <p:sp>
        <p:nvSpPr>
          <p:cNvPr id="4" name="Slide Number Placeholder 3"/>
          <p:cNvSpPr>
            <a:spLocks noGrp="1"/>
          </p:cNvSpPr>
          <p:nvPr>
            <p:ph type="sldNum" sz="quarter" idx="5"/>
          </p:nvPr>
        </p:nvSpPr>
        <p:spPr/>
        <p:txBody>
          <a:bodyPr/>
          <a:lstStyle/>
          <a:p>
            <a:fld id="{D8A3B37B-0758-477B-91A3-090226B0B708}" type="slidenum">
              <a:rPr lang="en-US" smtClean="0"/>
              <a:t>4</a:t>
            </a:fld>
            <a:endParaRPr lang="en-US" dirty="0"/>
          </a:p>
        </p:txBody>
      </p:sp>
    </p:spTree>
    <p:extLst>
      <p:ext uri="{BB962C8B-B14F-4D97-AF65-F5344CB8AC3E}">
        <p14:creationId xmlns:p14="http://schemas.microsoft.com/office/powerpoint/2010/main" val="33751444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Integrated development environments like Visual Studio provide similar diagnostic information, but also offer superior code navigation. Studio’s “Output” window displays the diagnostic resulting from the omitted semicolon. Depending on the output window size and the amount of diagnostic information, you may need to scroll to the top of the window. The window shows the file name, line number, and the exact error. The IDE diagnostic may seem to provide less information than the command-line version, but double-clicking the blue-highlighted message opens the correct file in the editor and automatically scrolls to the correct function and line number. It also marks the line with a pointer in the left margin. However, the marker and line number indicate the line after the omission. This observation leads to four steps for debugging syntax errors.</a:t>
            </a:r>
          </a:p>
          <a:p>
            <a:endParaRPr lang="en-US" dirty="0"/>
          </a:p>
        </p:txBody>
      </p:sp>
      <p:sp>
        <p:nvSpPr>
          <p:cNvPr id="4" name="Slide Number Placeholder 3"/>
          <p:cNvSpPr>
            <a:spLocks noGrp="1"/>
          </p:cNvSpPr>
          <p:nvPr>
            <p:ph type="sldNum" sz="quarter" idx="5"/>
          </p:nvPr>
        </p:nvSpPr>
        <p:spPr/>
        <p:txBody>
          <a:bodyPr/>
          <a:lstStyle/>
          <a:p>
            <a:fld id="{D8A3B37B-0758-477B-91A3-090226B0B708}" type="slidenum">
              <a:rPr lang="en-US" smtClean="0"/>
              <a:t>5</a:t>
            </a:fld>
            <a:endParaRPr lang="en-US" dirty="0"/>
          </a:p>
        </p:txBody>
      </p:sp>
    </p:spTree>
    <p:extLst>
      <p:ext uri="{BB962C8B-B14F-4D97-AF65-F5344CB8AC3E}">
        <p14:creationId xmlns:p14="http://schemas.microsoft.com/office/powerpoint/2010/main" val="793678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kern="1200" dirty="0">
                <a:solidFill>
                  <a:schemeClr val="tx1"/>
                </a:solidFill>
                <a:effectLst/>
                <a:latin typeface="+mn-lt"/>
                <a:ea typeface="+mn-ea"/>
                <a:cs typeface="+mn-cs"/>
              </a:rPr>
              <a:t>Diagnostic messages often identify a specific syntax error and its location. The accuracy of the identification varies from correct to vague and misleading to missing. The location information is often more reliable, but not infallible. The compiler reports where it </a:t>
            </a:r>
            <a:r>
              <a:rPr lang="en-US" sz="1200" i="1" kern="1200" dirty="0">
                <a:solidFill>
                  <a:schemeClr val="tx1"/>
                </a:solidFill>
                <a:effectLst/>
                <a:latin typeface="+mn-lt"/>
                <a:ea typeface="+mn-ea"/>
                <a:cs typeface="+mn-cs"/>
              </a:rPr>
              <a:t>detects</a:t>
            </a:r>
            <a:r>
              <a:rPr lang="en-US" sz="1200" kern="1200" dirty="0">
                <a:solidFill>
                  <a:schemeClr val="tx1"/>
                </a:solidFill>
                <a:effectLst/>
                <a:latin typeface="+mn-lt"/>
                <a:ea typeface="+mn-ea"/>
                <a:cs typeface="+mn-cs"/>
              </a:rPr>
              <a:t> the error, which may be past the error’s actual location. Consequently, programmers begin at the error’s reported location and search backward, never forward. Furthermore, they never rely solely on the stated error; instead, they rely on their own experience and knowledge of the language’s syntax.</a:t>
            </a:r>
          </a:p>
          <a:p>
            <a:pPr marL="0" marR="0">
              <a:lnSpc>
                <a:spcPct val="107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8A3B37B-0758-477B-91A3-090226B0B708}" type="slidenum">
              <a:rPr lang="en-US" smtClean="0"/>
              <a:t>6</a:t>
            </a:fld>
            <a:endParaRPr lang="en-US" dirty="0"/>
          </a:p>
        </p:txBody>
      </p:sp>
    </p:spTree>
    <p:extLst>
      <p:ext uri="{BB962C8B-B14F-4D97-AF65-F5344CB8AC3E}">
        <p14:creationId xmlns:p14="http://schemas.microsoft.com/office/powerpoint/2010/main" val="3728516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B1E3C-F4EB-A806-01D2-0F29778C8A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473F8F-6BC1-A288-2CC5-273907EE2B9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065E05E-4E87-2242-D666-C5104E1DB3E2}"/>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kern="1200" dirty="0">
                <a:solidFill>
                  <a:schemeClr val="tx1"/>
                </a:solidFill>
                <a:effectLst/>
                <a:latin typeface="+mn-lt"/>
                <a:ea typeface="+mn-ea"/>
                <a:cs typeface="+mn-cs"/>
              </a:rPr>
              <a:t>The compiler treats the pattern of keywords, symbols, and identifiers as signposts that guide it through a program. When it encounters a syntax error, it can become lost, and while it’s lost, it can’t generate code or continue checking the program’s syntax. So, it skips some or all of the remaining program. Sometimes, after skipping some code, it recognizes a new starting point and continues. It can’t generate more machine code, but it can continue syntax checking the remaining source code. This technique is called “error recovery.” It doesn’t correct the error but recovers enough to provide useful diagnostic information. Sometimes, correcting an error increases the error count when programmers recompile the program. Rather than adding another error, the correction lets the compiler locate existing errors it previously skipped.</a:t>
            </a:r>
          </a:p>
          <a:p>
            <a:pPr marL="0" marR="0">
              <a:lnSpc>
                <a:spcPct val="107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D130633-2D92-6087-CF8B-05CED83C3F86}"/>
              </a:ext>
            </a:extLst>
          </p:cNvPr>
          <p:cNvSpPr>
            <a:spLocks noGrp="1"/>
          </p:cNvSpPr>
          <p:nvPr>
            <p:ph type="sldNum" sz="quarter" idx="5"/>
          </p:nvPr>
        </p:nvSpPr>
        <p:spPr/>
        <p:txBody>
          <a:bodyPr/>
          <a:lstStyle/>
          <a:p>
            <a:fld id="{D8A3B37B-0758-477B-91A3-090226B0B708}" type="slidenum">
              <a:rPr lang="en-US" smtClean="0"/>
              <a:t>7</a:t>
            </a:fld>
            <a:endParaRPr lang="en-US" dirty="0"/>
          </a:p>
        </p:txBody>
      </p:sp>
    </p:spTree>
    <p:extLst>
      <p:ext uri="{BB962C8B-B14F-4D97-AF65-F5344CB8AC3E}">
        <p14:creationId xmlns:p14="http://schemas.microsoft.com/office/powerpoint/2010/main" val="1567713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81519-9D46-0785-069E-E871256386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8539BF-813E-361D-1BE8-D96E10A0F6E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75B9B1D-7DA4-9BF8-ED54-DDA108217442}"/>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kern="1200" dirty="0">
                <a:solidFill>
                  <a:schemeClr val="tx1"/>
                </a:solidFill>
                <a:effectLst/>
                <a:latin typeface="+mn-lt"/>
                <a:ea typeface="+mn-ea"/>
                <a:cs typeface="+mn-cs"/>
              </a:rPr>
              <a:t>C++ compilers use a “one-pass” processing strategy, meaning they read and process a file once, from beginning to end. Consequently, they display any error diagnostics in the order they detect them. However, a single error can produce multiple messages, and with multiple errors, their associated messages can become intermixed. Therefore, the most effective strategy for correcting syntax errors is to begin with the first one, correct it, and recompile the program. As you gain experience, you can often fix more errors before recompiling.</a:t>
            </a:r>
          </a:p>
          <a:p>
            <a:pPr marL="0" marR="0">
              <a:lnSpc>
                <a:spcPct val="107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7FCDFF2-1132-E5A7-0C2E-BCF9DD4BDD4A}"/>
              </a:ext>
            </a:extLst>
          </p:cNvPr>
          <p:cNvSpPr>
            <a:spLocks noGrp="1"/>
          </p:cNvSpPr>
          <p:nvPr>
            <p:ph type="sldNum" sz="quarter" idx="5"/>
          </p:nvPr>
        </p:nvSpPr>
        <p:spPr/>
        <p:txBody>
          <a:bodyPr/>
          <a:lstStyle/>
          <a:p>
            <a:fld id="{D8A3B37B-0758-477B-91A3-090226B0B708}" type="slidenum">
              <a:rPr lang="en-US" smtClean="0"/>
              <a:t>8</a:t>
            </a:fld>
            <a:endParaRPr lang="en-US" dirty="0"/>
          </a:p>
        </p:txBody>
      </p:sp>
    </p:spTree>
    <p:extLst>
      <p:ext uri="{BB962C8B-B14F-4D97-AF65-F5344CB8AC3E}">
        <p14:creationId xmlns:p14="http://schemas.microsoft.com/office/powerpoint/2010/main" val="2439663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423C1-08CE-CC60-A533-9FD61F209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F7D433-C834-82CC-BFE1-44B705FA285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9449E18-985A-0AB0-4794-21E863940584}"/>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kern="1200" dirty="0">
                <a:solidFill>
                  <a:schemeClr val="tx1"/>
                </a:solidFill>
                <a:effectLst/>
                <a:latin typeface="+mn-lt"/>
                <a:ea typeface="+mn-ea"/>
                <a:cs typeface="+mn-cs"/>
              </a:rPr>
              <a:t>Finally, some compilers, notably Visual Studio, include rather obscure error codes in the diagnostics. Unfortunately, the codes are not consistent between compilers or even between different versions of the same compiler. Consequently, searching for the code is generally fruitless, and learning them is even less useful. It’s more productive to learn the language’s more stable and consistent syntax. The best way to learn the syntax is to read and write code.</a:t>
            </a:r>
          </a:p>
          <a:p>
            <a:pPr marL="0" marR="0">
              <a:lnSpc>
                <a:spcPct val="107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FCD21CF-9A17-91C7-1E5F-2E12017050F3}"/>
              </a:ext>
            </a:extLst>
          </p:cNvPr>
          <p:cNvSpPr>
            <a:spLocks noGrp="1"/>
          </p:cNvSpPr>
          <p:nvPr>
            <p:ph type="sldNum" sz="quarter" idx="5"/>
          </p:nvPr>
        </p:nvSpPr>
        <p:spPr/>
        <p:txBody>
          <a:bodyPr/>
          <a:lstStyle/>
          <a:p>
            <a:fld id="{D8A3B37B-0758-477B-91A3-090226B0B708}" type="slidenum">
              <a:rPr lang="en-US" smtClean="0"/>
              <a:t>9</a:t>
            </a:fld>
            <a:endParaRPr lang="en-US" dirty="0"/>
          </a:p>
        </p:txBody>
      </p:sp>
    </p:spTree>
    <p:extLst>
      <p:ext uri="{BB962C8B-B14F-4D97-AF65-F5344CB8AC3E}">
        <p14:creationId xmlns:p14="http://schemas.microsoft.com/office/powerpoint/2010/main" val="31247967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Master" Target="../slideMasters/slideMaster1.xml"/><Relationship Id="rId5" Type="http://schemas.openxmlformats.org/officeDocument/2006/relationships/tags" Target="../tags/tag10.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slideMaster" Target="../slideMasters/slideMaster1.xml"/><Relationship Id="rId4" Type="http://schemas.openxmlformats.org/officeDocument/2006/relationships/tags" Target="../tags/tag2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custDataLst>
              <p:tags r:id="rId2"/>
            </p:custDataLst>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custDataLst>
              <p:tags r:id="rId3"/>
            </p:custDataLst>
          </p:nvPr>
        </p:nvSpPr>
        <p:spPr/>
        <p:txBody>
          <a:bodyPr/>
          <a:lstStyle/>
          <a:p>
            <a:fld id="{B40FB4B4-2185-4162-9846-7C5876CD7D32}" type="datetimeFigureOut">
              <a:rPr lang="en-US" smtClean="0"/>
              <a:t>8/18/2026</a:t>
            </a:fld>
            <a:endParaRPr lang="en-US" dirty="0"/>
          </a:p>
        </p:txBody>
      </p:sp>
      <p:sp>
        <p:nvSpPr>
          <p:cNvPr id="8" name="Footer Placeholder 7"/>
          <p:cNvSpPr>
            <a:spLocks noGrp="1"/>
          </p:cNvSpPr>
          <p:nvPr>
            <p:ph type="ftr" sz="quarter" idx="11"/>
            <p:custDataLst>
              <p:tags r:id="rId4"/>
            </p:custDataLst>
          </p:nvPr>
        </p:nvSpPr>
        <p:spPr/>
        <p:txBody>
          <a:bodyPr/>
          <a:lstStyle/>
          <a:p>
            <a:endParaRPr lang="en-US" dirty="0"/>
          </a:p>
        </p:txBody>
      </p:sp>
      <p:sp>
        <p:nvSpPr>
          <p:cNvPr id="9" name="Slide Number Placeholder 8"/>
          <p:cNvSpPr>
            <a:spLocks noGrp="1"/>
          </p:cNvSpPr>
          <p:nvPr>
            <p:ph type="sldNum" sz="quarter" idx="12"/>
            <p:custDataLst>
              <p:tags r:id="rId5"/>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0298180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13335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8/18/2026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4218505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endParaRPr lang="en-US" dirty="0"/>
          </a:p>
        </p:txBody>
      </p:sp>
      <p:sp>
        <p:nvSpPr>
          <p:cNvPr id="3" name="Content Placeholder 2"/>
          <p:cNvSpPr>
            <a:spLocks noGrp="1"/>
          </p:cNvSpPr>
          <p:nvPr>
            <p:ph idx="1"/>
            <p:custDataLst>
              <p:tags r:id="rId2"/>
            </p:custDataLst>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custDataLst>
              <p:tags r:id="rId3"/>
            </p:custDataLst>
          </p:nvPr>
        </p:nvSpPr>
        <p:spPr/>
        <p:txBody>
          <a:bodyPr/>
          <a:lstStyle/>
          <a:p>
            <a:fld id="{B40FB4B4-2185-4162-9846-7C5876CD7D32}" type="datetimeFigureOut">
              <a:rPr lang="en-US" smtClean="0"/>
              <a:t>8/18/2026</a:t>
            </a:fld>
            <a:endParaRPr lang="en-US" dirty="0"/>
          </a:p>
        </p:txBody>
      </p:sp>
      <p:sp>
        <p:nvSpPr>
          <p:cNvPr id="8" name="Footer Placeholder 7"/>
          <p:cNvSpPr>
            <a:spLocks noGrp="1"/>
          </p:cNvSpPr>
          <p:nvPr>
            <p:ph type="ftr" sz="quarter" idx="11"/>
            <p:custDataLst>
              <p:tags r:id="rId4"/>
            </p:custDataLst>
          </p:nvPr>
        </p:nvSpPr>
        <p:spPr/>
        <p:txBody>
          <a:bodyPr/>
          <a:lstStyle/>
          <a:p>
            <a:endParaRPr lang="en-US" dirty="0"/>
          </a:p>
        </p:txBody>
      </p:sp>
      <p:sp>
        <p:nvSpPr>
          <p:cNvPr id="9" name="Slide Number Placeholder 8"/>
          <p:cNvSpPr>
            <a:spLocks noGrp="1"/>
          </p:cNvSpPr>
          <p:nvPr>
            <p:ph type="sldNum" sz="quarter" idx="12"/>
            <p:custDataLst>
              <p:tags r:id="rId5"/>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86304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8/18/2026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9419623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endParaRPr lang="en-US" dirty="0"/>
          </a:p>
        </p:txBody>
      </p:sp>
      <p:sp>
        <p:nvSpPr>
          <p:cNvPr id="3" name="Content Placeholder 2"/>
          <p:cNvSpPr>
            <a:spLocks noGrp="1"/>
          </p:cNvSpPr>
          <p:nvPr>
            <p:ph sz="half" idx="1"/>
            <p:custDataLst>
              <p:tags r:id="rId2"/>
            </p:custDataLst>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custDataLst>
              <p:tags r:id="rId3"/>
            </p:custDataLst>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custDataLst>
              <p:tags r:id="rId4"/>
            </p:custDataLst>
          </p:nvPr>
        </p:nvSpPr>
        <p:spPr/>
        <p:txBody>
          <a:bodyPr/>
          <a:lstStyle/>
          <a:p>
            <a:fld id="{B40FB4B4-2185-4162-9846-7C5876CD7D32}" type="datetimeFigureOut">
              <a:rPr lang="en-US" smtClean="0"/>
              <a:t>8/18/2026</a:t>
            </a:fld>
            <a:endParaRPr lang="en-US" dirty="0"/>
          </a:p>
        </p:txBody>
      </p:sp>
      <p:sp>
        <p:nvSpPr>
          <p:cNvPr id="9" name="Footer Placeholder 8"/>
          <p:cNvSpPr>
            <a:spLocks noGrp="1"/>
          </p:cNvSpPr>
          <p:nvPr>
            <p:ph type="ftr" sz="quarter" idx="11"/>
            <p:custDataLst>
              <p:tags r:id="rId5"/>
            </p:custDataLst>
          </p:nvPr>
        </p:nvSpPr>
        <p:spPr/>
        <p:txBody>
          <a:bodyPr/>
          <a:lstStyle/>
          <a:p>
            <a:endParaRPr lang="en-US" dirty="0"/>
          </a:p>
        </p:txBody>
      </p:sp>
      <p:sp>
        <p:nvSpPr>
          <p:cNvPr id="10" name="Slide Number Placeholder 9"/>
          <p:cNvSpPr>
            <a:spLocks noGrp="1"/>
          </p:cNvSpPr>
          <p:nvPr>
            <p:ph type="sldNum" sz="quarter" idx="12"/>
            <p:custDataLst>
              <p:tags r:id="rId6"/>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24236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8/18/2026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345136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endParaRPr lang="en-US" dirty="0"/>
          </a:p>
        </p:txBody>
      </p:sp>
      <p:sp>
        <p:nvSpPr>
          <p:cNvPr id="3" name="Date Placeholder 2"/>
          <p:cNvSpPr>
            <a:spLocks noGrp="1"/>
          </p:cNvSpPr>
          <p:nvPr>
            <p:ph type="dt" sz="half" idx="10"/>
            <p:custDataLst>
              <p:tags r:id="rId2"/>
            </p:custDataLst>
          </p:nvPr>
        </p:nvSpPr>
        <p:spPr/>
        <p:txBody>
          <a:bodyPr/>
          <a:lstStyle/>
          <a:p>
            <a:fld id="{B40FB4B4-2185-4162-9846-7C5876CD7D32}" type="datetimeFigureOut">
              <a:rPr lang="en-US" smtClean="0"/>
              <a:t>8/18/2026</a:t>
            </a:fld>
            <a:endParaRPr lang="en-US" dirty="0"/>
          </a:p>
        </p:txBody>
      </p:sp>
      <p:sp>
        <p:nvSpPr>
          <p:cNvPr id="4" name="Footer Placeholder 3"/>
          <p:cNvSpPr>
            <a:spLocks noGrp="1"/>
          </p:cNvSpPr>
          <p:nvPr>
            <p:ph type="ftr" sz="quarter" idx="11"/>
            <p:custDataLst>
              <p:tags r:id="rId3"/>
            </p:custDataLst>
          </p:nvPr>
        </p:nvSpPr>
        <p:spPr/>
        <p:txBody>
          <a:bodyPr/>
          <a:lstStyle/>
          <a:p>
            <a:endParaRPr lang="en-US" dirty="0"/>
          </a:p>
        </p:txBody>
      </p:sp>
      <p:sp>
        <p:nvSpPr>
          <p:cNvPr id="5" name="Slide Number Placeholder 4"/>
          <p:cNvSpPr>
            <a:spLocks noGrp="1"/>
          </p:cNvSpPr>
          <p:nvPr>
            <p:ph type="sldNum" sz="quarter" idx="12"/>
            <p:custDataLst>
              <p:tags r:id="rId4"/>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11829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0FB4B4-2185-4162-9846-7C5876CD7D32}" type="datetimeFigureOut">
              <a:rPr lang="en-US" smtClean="0"/>
              <a:t>8/18/2026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690903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B40FB4B4-2185-4162-9846-7C5876CD7D32}" type="datetimeFigureOut">
              <a:rPr lang="en-US" smtClean="0"/>
              <a:t>8/18/2026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296919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40FB4B4-2185-4162-9846-7C5876CD7D32}" type="datetimeFigureOut">
              <a:rPr lang="en-US" smtClean="0"/>
              <a:t>8/18/2026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1059802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custDataLst>
              <p:tags r:id="rId14"/>
            </p:custDataLst>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custDataLst>
              <p:tags r:id="rId15"/>
            </p:custDataLst>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40FB4B4-2185-4162-9846-7C5876CD7D32}" type="datetimeFigureOut">
              <a:rPr lang="en-US" smtClean="0"/>
              <a:t>8/18/2026</a:t>
            </a:fld>
            <a:endParaRPr lang="en-US" dirty="0"/>
          </a:p>
        </p:txBody>
      </p:sp>
      <p:sp>
        <p:nvSpPr>
          <p:cNvPr id="5" name="Footer Placeholder 4"/>
          <p:cNvSpPr>
            <a:spLocks noGrp="1"/>
          </p:cNvSpPr>
          <p:nvPr>
            <p:ph type="ftr" sz="quarter" idx="3"/>
            <p:custDataLst>
              <p:tags r:id="rId16"/>
            </p:custDataLst>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custDataLst>
              <p:tags r:id="rId17"/>
            </p:custDataLst>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D0C1318-927F-4BC9-B599-DD0BEB3764AB}" type="slidenum">
              <a:rPr lang="en-US" smtClean="0"/>
              <a:t>‹#›</a:t>
            </a:fld>
            <a:endParaRPr lang="en-US" dirty="0"/>
          </a:p>
        </p:txBody>
      </p:sp>
    </p:spTree>
    <p:extLst>
      <p:ext uri="{BB962C8B-B14F-4D97-AF65-F5344CB8AC3E}">
        <p14:creationId xmlns:p14="http://schemas.microsoft.com/office/powerpoint/2010/main" val="2545246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3.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notesSlide" Target="../notesSlides/notesSlide10.xml"/><Relationship Id="rId5" Type="http://schemas.openxmlformats.org/officeDocument/2006/relationships/slideLayout" Target="../slideLayouts/slideLayout6.xml"/><Relationship Id="rId4" Type="http://schemas.openxmlformats.org/officeDocument/2006/relationships/tags" Target="../tags/tag4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notesSlide" Target="../notesSlides/notesSlide3.xml"/><Relationship Id="rId4"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notesSlide" Target="../notesSlides/notesSlide4.xml"/><Relationship Id="rId4"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37.xml"/><Relationship Id="rId5" Type="http://schemas.openxmlformats.org/officeDocument/2006/relationships/image" Target="../media/image2.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bwMode="blackWhite">
          <a:xfrm>
            <a:off x="1600200" y="2386744"/>
            <a:ext cx="8991600" cy="1645920"/>
          </a:xfrm>
          <a:prstGeom prst="rect">
            <a:avLst/>
          </a:prstGeom>
          <a:solidFill>
            <a:srgbClr val="FFFFFF"/>
          </a:solidFill>
          <a:ln w="38100" cap="sq">
            <a:solidFill>
              <a:srgbClr val="404040"/>
            </a:solidFill>
            <a:miter lim="800000"/>
          </a:ln>
        </p:spPr>
        <p:txBody>
          <a:bodyPr/>
          <a:lstStyle/>
          <a:p>
            <a:r>
              <a:rPr lang="en-US" dirty="0"/>
              <a:t>Bugs and Debugging</a:t>
            </a:r>
          </a:p>
        </p:txBody>
      </p:sp>
      <p:sp>
        <p:nvSpPr>
          <p:cNvPr id="3" name="Subtitle 2"/>
          <p:cNvSpPr>
            <a:spLocks noGrp="1"/>
          </p:cNvSpPr>
          <p:nvPr>
            <p:ph type="subTitle" idx="1"/>
            <p:custDataLst>
              <p:tags r:id="rId2"/>
            </p:custDataLst>
          </p:nvPr>
        </p:nvSpPr>
        <p:spPr>
          <a:xfrm>
            <a:off x="1600201" y="4352544"/>
            <a:ext cx="8991600" cy="1239894"/>
          </a:xfrm>
        </p:spPr>
        <p:txBody>
          <a:bodyPr/>
          <a:lstStyle/>
          <a:p>
            <a:r>
              <a:rPr lang="en-US" dirty="0"/>
              <a:t>If debugging takes bugs out of a program,</a:t>
            </a:r>
          </a:p>
          <a:p>
            <a:r>
              <a:rPr lang="en-US" dirty="0"/>
              <a:t>programming must put bugs into a program</a:t>
            </a:r>
          </a:p>
        </p:txBody>
      </p:sp>
      <p:sp>
        <p:nvSpPr>
          <p:cNvPr id="4" name="TextBox 3"/>
          <p:cNvSpPr txBox="1"/>
          <p:nvPr>
            <p:custDataLst>
              <p:tags r:id="rId3"/>
            </p:custDataLst>
          </p:nvPr>
        </p:nvSpPr>
        <p:spPr>
          <a:xfrm>
            <a:off x="1600200" y="6179127"/>
            <a:ext cx="1506566" cy="276999"/>
          </a:xfrm>
          <a:prstGeom prst="rect">
            <a:avLst/>
          </a:prstGeom>
          <a:noFill/>
        </p:spPr>
        <p:txBody>
          <a:bodyPr wrap="none" rtlCol="0">
            <a:spAutoFit/>
          </a:bodyPr>
          <a:lstStyle/>
          <a:p>
            <a:r>
              <a:rPr lang="en-US" sz="1200" dirty="0"/>
              <a:t>Delroy A. Brinkerhoff</a:t>
            </a:r>
          </a:p>
        </p:txBody>
      </p:sp>
    </p:spTree>
    <p:extLst>
      <p:ext uri="{BB962C8B-B14F-4D97-AF65-F5344CB8AC3E}">
        <p14:creationId xmlns:p14="http://schemas.microsoft.com/office/powerpoint/2010/main" val="2124726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2C1AE-341B-47E9-BC6F-DCD174CDA264}"/>
              </a:ext>
            </a:extLst>
          </p:cNvPr>
          <p:cNvSpPr>
            <a:spLocks noGrp="1"/>
          </p:cNvSpPr>
          <p:nvPr>
            <p:ph type="title"/>
            <p:custDataLst>
              <p:tags r:id="rId1"/>
            </p:custDataLst>
          </p:nvPr>
        </p:nvSpPr>
        <p:spPr>
          <a:xfrm>
            <a:off x="791146" y="2286000"/>
            <a:ext cx="2286000" cy="2286000"/>
          </a:xfrm>
          <a:prstGeom prst="roundRect">
            <a:avLst>
              <a:gd name="adj" fmla="val 14141"/>
            </a:avLst>
          </a:prstGeom>
          <a:solidFill>
            <a:schemeClr val="accent2"/>
          </a:solidFill>
          <a:ln>
            <a:noFill/>
          </a:ln>
        </p:spPr>
        <p:txBody>
          <a:bodyPr>
            <a:normAutofit/>
          </a:bodyPr>
          <a:lstStyle/>
          <a:p>
            <a:r>
              <a:rPr lang="en-US" sz="2400" dirty="0">
                <a:solidFill>
                  <a:srgbClr val="FFFFFF"/>
                </a:solidFill>
              </a:rPr>
              <a:t>The Compiler System</a:t>
            </a:r>
          </a:p>
        </p:txBody>
      </p:sp>
      <p:sp>
        <p:nvSpPr>
          <p:cNvPr id="8" name="Rounded Rectangle 7">
            <a:extLst>
              <a:ext uri="{FF2B5EF4-FFF2-40B4-BE49-F238E27FC236}">
                <a16:creationId xmlns:a16="http://schemas.microsoft.com/office/drawing/2014/main" id="{195A7738-D4D9-4E15-A635-CA28918C1A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626554" y="2121408"/>
            <a:ext cx="2615184" cy="2615184"/>
          </a:xfrm>
          <a:prstGeom prst="roundRect">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813E79E-894E-4011-B4B0-93B31C4E1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3878017" y="640080"/>
            <a:ext cx="7662672" cy="526313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31DDD9C-2B95-4688-9DD6-D3AC34FF9E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4"/>
            </p:custDataLst>
            <p:extLst>
              <p:ext uri="{386F3935-93C4-4BCD-93E2-E3B085C9AB24}">
                <p16:designElem xmlns:p16="http://schemas.microsoft.com/office/powerpoint/2015/main" val="1"/>
              </p:ext>
            </p:extLst>
          </p:nvPr>
        </p:nvSpPr>
        <p:spPr>
          <a:xfrm>
            <a:off x="4047181" y="802767"/>
            <a:ext cx="7324344" cy="49377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B5E057C9-1D69-FE80-8D24-6DFB6420A5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88193" y="802767"/>
            <a:ext cx="6857299" cy="4937761"/>
          </a:xfrm>
          <a:prstGeom prst="rect">
            <a:avLst/>
          </a:prstGeom>
        </p:spPr>
      </p:pic>
    </p:spTree>
    <p:extLst>
      <p:ext uri="{BB962C8B-B14F-4D97-AF65-F5344CB8AC3E}">
        <p14:creationId xmlns:p14="http://schemas.microsoft.com/office/powerpoint/2010/main" val="3800704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C1AF7-EAC9-4596-A5AA-0BC4D40AE0D3}"/>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Assembly (Windows Linker) Error</a:t>
            </a:r>
          </a:p>
        </p:txBody>
      </p:sp>
      <p:sp>
        <p:nvSpPr>
          <p:cNvPr id="6" name="TextBox 5">
            <a:extLst>
              <a:ext uri="{FF2B5EF4-FFF2-40B4-BE49-F238E27FC236}">
                <a16:creationId xmlns:a16="http://schemas.microsoft.com/office/drawing/2014/main" id="{E76F85AF-C296-46FE-9A3B-34B99214B916}"/>
              </a:ext>
            </a:extLst>
          </p:cNvPr>
          <p:cNvSpPr txBox="1"/>
          <p:nvPr>
            <p:custDataLst>
              <p:tags r:id="rId2"/>
            </p:custDataLst>
          </p:nvPr>
        </p:nvSpPr>
        <p:spPr>
          <a:xfrm>
            <a:off x="1339273" y="2974109"/>
            <a:ext cx="9485745" cy="2585323"/>
          </a:xfrm>
          <a:prstGeom prst="rect">
            <a:avLst/>
          </a:prstGeom>
          <a:noFill/>
        </p:spPr>
        <p:txBody>
          <a:bodyPr wrap="square" rtlCol="0">
            <a:spAutoFit/>
          </a:bodyPr>
          <a:lstStyle/>
          <a:p>
            <a:r>
              <a:rPr lang="en-US" dirty="0"/>
              <a:t>1&gt;------ Rebuild All started: Project: Error3, Configuration: Debug Win32 ------</a:t>
            </a:r>
          </a:p>
          <a:p>
            <a:r>
              <a:rPr lang="en-US" dirty="0"/>
              <a:t>1&gt;C:\Program Files (x86)\MSBuild\Microsoft.Cpp\v4.0\V110\Microsoft.CppClean.targets(75,5):</a:t>
            </a:r>
          </a:p>
          <a:p>
            <a:r>
              <a:rPr lang="en-US" dirty="0"/>
              <a:t>	warning : Access to the path 'E:\TMP\CS1410 PAST\ERROR3\DEBUG\ERROR3.EXE' is denied.</a:t>
            </a:r>
          </a:p>
          <a:p>
            <a:r>
              <a:rPr lang="en-US" dirty="0"/>
              <a:t>1&gt;C:\Program Files (x86)\MSBuild\Microsoft.Cpp\v4.0\V110\Microsoft.CppClean.targets(75,5):</a:t>
            </a:r>
          </a:p>
          <a:p>
            <a:r>
              <a:rPr lang="en-US" dirty="0"/>
              <a:t>	warning : Access to the path 'E:\tmp\cs1410 past\Error3\Debug\Error3.exe' is denied.</a:t>
            </a:r>
          </a:p>
          <a:p>
            <a:r>
              <a:rPr lang="en-US" dirty="0"/>
              <a:t>1&gt;  Error3.cpp</a:t>
            </a:r>
          </a:p>
          <a:p>
            <a:r>
              <a:rPr lang="en-US" dirty="0"/>
              <a:t>1&gt;LINK : fatal error LNK1104: cannot open file '****************.exe'</a:t>
            </a:r>
          </a:p>
          <a:p>
            <a:r>
              <a:rPr lang="en-US" dirty="0"/>
              <a:t>========== Rebuild All: 0 succeeded, 1 failed, 0 skipped ==========</a:t>
            </a:r>
          </a:p>
          <a:p>
            <a:endParaRPr lang="en-US" dirty="0"/>
          </a:p>
        </p:txBody>
      </p:sp>
    </p:spTree>
    <p:extLst>
      <p:ext uri="{BB962C8B-B14F-4D97-AF65-F5344CB8AC3E}">
        <p14:creationId xmlns:p14="http://schemas.microsoft.com/office/powerpoint/2010/main" val="3651114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FEE68-3F6F-411B-91DB-F6BF45E9892D}"/>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bug classes</a:t>
            </a:r>
          </a:p>
        </p:txBody>
      </p:sp>
      <p:sp>
        <p:nvSpPr>
          <p:cNvPr id="3" name="Content Placeholder 2">
            <a:extLst>
              <a:ext uri="{FF2B5EF4-FFF2-40B4-BE49-F238E27FC236}">
                <a16:creationId xmlns:a16="http://schemas.microsoft.com/office/drawing/2014/main" id="{24C506B9-B227-408B-B09C-C991156F416A}"/>
              </a:ext>
            </a:extLst>
          </p:cNvPr>
          <p:cNvSpPr>
            <a:spLocks noGrp="1"/>
          </p:cNvSpPr>
          <p:nvPr>
            <p:ph idx="1"/>
            <p:custDataLst>
              <p:tags r:id="rId2"/>
            </p:custDataLst>
          </p:nvPr>
        </p:nvSpPr>
        <p:spPr>
          <a:xfrm>
            <a:off x="2231136" y="2638044"/>
            <a:ext cx="7729728" cy="3101983"/>
          </a:xfrm>
        </p:spPr>
        <p:txBody>
          <a:bodyPr/>
          <a:lstStyle/>
          <a:p>
            <a:r>
              <a:rPr lang="en-US" dirty="0"/>
              <a:t>Syntax			incorrect sequence of keywords, punctuation, etc.</a:t>
            </a:r>
          </a:p>
          <a:p>
            <a:r>
              <a:rPr lang="en-US" dirty="0"/>
              <a:t>Assembly		linker or loader unable to create a final executable</a:t>
            </a:r>
          </a:p>
          <a:p>
            <a:r>
              <a:rPr lang="en-US" dirty="0"/>
              <a:t>Logical			programmer didn’t correctly solve the problem</a:t>
            </a:r>
          </a:p>
          <a:p>
            <a:r>
              <a:rPr lang="en-US" dirty="0"/>
              <a:t>Run-time		program fails by crashing or never completing</a:t>
            </a:r>
          </a:p>
          <a:p>
            <a:r>
              <a:rPr lang="en-US" dirty="0"/>
              <a:t>Task synchronization	multiple tasks do not coordinate correctly</a:t>
            </a:r>
          </a:p>
          <a:p>
            <a:r>
              <a:rPr lang="en-US" dirty="0"/>
              <a:t>Heisenbug		program behaves differently while being debugged</a:t>
            </a:r>
          </a:p>
        </p:txBody>
      </p:sp>
    </p:spTree>
    <p:extLst>
      <p:ext uri="{BB962C8B-B14F-4D97-AF65-F5344CB8AC3E}">
        <p14:creationId xmlns:p14="http://schemas.microsoft.com/office/powerpoint/2010/main" val="3452788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746D7-8D47-8371-AC62-826803EF2BFF}"/>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Syntax and syntax errors</a:t>
            </a:r>
          </a:p>
        </p:txBody>
      </p:sp>
      <p:sp>
        <p:nvSpPr>
          <p:cNvPr id="3" name="Content Placeholder 2">
            <a:extLst>
              <a:ext uri="{FF2B5EF4-FFF2-40B4-BE49-F238E27FC236}">
                <a16:creationId xmlns:a16="http://schemas.microsoft.com/office/drawing/2014/main" id="{3E11517E-6078-E6D4-1A66-CFC8816CB540}"/>
              </a:ext>
            </a:extLst>
          </p:cNvPr>
          <p:cNvSpPr>
            <a:spLocks noGrp="1"/>
          </p:cNvSpPr>
          <p:nvPr>
            <p:ph sz="half" idx="1"/>
            <p:custDataLst>
              <p:tags r:id="rId2"/>
            </p:custDataLst>
          </p:nvPr>
        </p:nvSpPr>
        <p:spPr>
          <a:xfrm>
            <a:off x="1581912" y="2638044"/>
            <a:ext cx="4271771" cy="3101982"/>
          </a:xfrm>
        </p:spPr>
        <p:txBody>
          <a:bodyPr/>
          <a:lstStyle/>
          <a:p>
            <a:r>
              <a:rPr lang="en-US" dirty="0"/>
              <a:t>Programs consist of a sequence</a:t>
            </a:r>
          </a:p>
          <a:p>
            <a:pPr lvl="1"/>
            <a:r>
              <a:rPr lang="en-US" dirty="0"/>
              <a:t>Keywords</a:t>
            </a:r>
          </a:p>
          <a:p>
            <a:pPr lvl="1"/>
            <a:r>
              <a:rPr lang="en-US" dirty="0"/>
              <a:t>Symbols</a:t>
            </a:r>
          </a:p>
          <a:p>
            <a:pPr lvl="1"/>
            <a:r>
              <a:rPr lang="en-US" dirty="0"/>
              <a:t>Identifiers</a:t>
            </a:r>
          </a:p>
          <a:p>
            <a:r>
              <a:rPr lang="en-US" dirty="0"/>
              <a:t>Syntax</a:t>
            </a:r>
          </a:p>
          <a:p>
            <a:pPr lvl="1"/>
            <a:r>
              <a:rPr lang="en-US" dirty="0"/>
              <a:t>Rules specifying the correct sequences or patterns of programming elements</a:t>
            </a:r>
          </a:p>
        </p:txBody>
      </p:sp>
      <p:sp>
        <p:nvSpPr>
          <p:cNvPr id="4" name="Content Placeholder 3">
            <a:extLst>
              <a:ext uri="{FF2B5EF4-FFF2-40B4-BE49-F238E27FC236}">
                <a16:creationId xmlns:a16="http://schemas.microsoft.com/office/drawing/2014/main" id="{97031A57-B577-986F-6E8D-3AF63FC4932D}"/>
              </a:ext>
            </a:extLst>
          </p:cNvPr>
          <p:cNvSpPr>
            <a:spLocks noGrp="1"/>
          </p:cNvSpPr>
          <p:nvPr>
            <p:ph sz="half" idx="2"/>
            <p:custDataLst>
              <p:tags r:id="rId3"/>
            </p:custDataLst>
          </p:nvPr>
        </p:nvSpPr>
        <p:spPr>
          <a:xfrm>
            <a:off x="6338315" y="2638044"/>
            <a:ext cx="4270247" cy="3101982"/>
          </a:xfrm>
        </p:spPr>
        <p:txBody>
          <a:bodyPr/>
          <a:lstStyle/>
          <a:p>
            <a:r>
              <a:rPr lang="en-US" dirty="0"/>
              <a:t>Invalid sequence or pattern of programming elements</a:t>
            </a:r>
          </a:p>
          <a:p>
            <a:pPr lvl="1"/>
            <a:r>
              <a:rPr lang="en-US" dirty="0"/>
              <a:t>Wrong order</a:t>
            </a:r>
          </a:p>
          <a:p>
            <a:pPr lvl="1"/>
            <a:r>
              <a:rPr lang="en-US" dirty="0"/>
              <a:t>Missing</a:t>
            </a:r>
          </a:p>
          <a:p>
            <a:pPr lvl="1"/>
            <a:r>
              <a:rPr lang="en-US" dirty="0"/>
              <a:t>Extraneous</a:t>
            </a:r>
          </a:p>
        </p:txBody>
      </p:sp>
    </p:spTree>
    <p:extLst>
      <p:ext uri="{BB962C8B-B14F-4D97-AF65-F5344CB8AC3E}">
        <p14:creationId xmlns:p14="http://schemas.microsoft.com/office/powerpoint/2010/main" val="1107693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C0D60-E9B1-F09B-ABD7-E059E1BDCC89}"/>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Command-line compiler</a:t>
            </a:r>
          </a:p>
        </p:txBody>
      </p:sp>
      <p:sp>
        <p:nvSpPr>
          <p:cNvPr id="3" name="Content Placeholder 2">
            <a:extLst>
              <a:ext uri="{FF2B5EF4-FFF2-40B4-BE49-F238E27FC236}">
                <a16:creationId xmlns:a16="http://schemas.microsoft.com/office/drawing/2014/main" id="{F2D9205B-D4DC-8C1E-4C89-DD6FAB9342EC}"/>
              </a:ext>
            </a:extLst>
          </p:cNvPr>
          <p:cNvSpPr>
            <a:spLocks noGrp="1"/>
          </p:cNvSpPr>
          <p:nvPr>
            <p:ph sz="half" idx="1"/>
            <p:custDataLst>
              <p:tags r:id="rId2"/>
            </p:custDataLst>
          </p:nvPr>
        </p:nvSpPr>
        <p:spPr>
          <a:xfrm>
            <a:off x="1158843" y="2638044"/>
            <a:ext cx="6636191" cy="3101982"/>
          </a:xfrm>
        </p:spPr>
        <p:txBody>
          <a:bodyPr>
            <a:normAutofit/>
          </a:bodyPr>
          <a:lstStyle/>
          <a:p>
            <a:pPr marL="0" indent="0">
              <a:spcBef>
                <a:spcPts val="0"/>
              </a:spcBef>
              <a:buNone/>
            </a:pPr>
            <a:r>
              <a:rPr lang="en-US" dirty="0">
                <a:latin typeface="Consolas" panose="020B0609020204030204" pitchFamily="49" charset="0"/>
              </a:rPr>
              <a:t>dab@Neptune:/tmp$ g++ hello.cpp</a:t>
            </a:r>
          </a:p>
          <a:p>
            <a:pPr marL="0" indent="0">
              <a:spcBef>
                <a:spcPts val="0"/>
              </a:spcBef>
              <a:buNone/>
            </a:pPr>
            <a:r>
              <a:rPr lang="en-US" dirty="0">
                <a:latin typeface="Consolas" panose="020B0609020204030204" pitchFamily="49" charset="0"/>
              </a:rPr>
              <a:t>hello.cpp: In function 'int main()':</a:t>
            </a:r>
          </a:p>
          <a:p>
            <a:pPr marL="0" indent="0">
              <a:spcBef>
                <a:spcPts val="0"/>
              </a:spcBef>
              <a:buNone/>
            </a:pPr>
            <a:r>
              <a:rPr lang="en-US" dirty="0">
                <a:latin typeface="Consolas" panose="020B0609020204030204" pitchFamily="49" charset="0"/>
              </a:rPr>
              <a:t>hello.cpp:6:40: error: expected ';' before 'return'</a:t>
            </a:r>
          </a:p>
          <a:p>
            <a:pPr marL="0" indent="0">
              <a:spcBef>
                <a:spcPts val="0"/>
              </a:spcBef>
              <a:buNone/>
            </a:pPr>
            <a:r>
              <a:rPr lang="en-US" dirty="0">
                <a:latin typeface="Consolas" panose="020B0609020204030204" pitchFamily="49" charset="0"/>
              </a:rPr>
              <a:t>    6 |         cout &lt;&lt; "Hello, World!" &lt;&lt; endl</a:t>
            </a:r>
          </a:p>
          <a:p>
            <a:pPr marL="0" indent="0">
              <a:spcBef>
                <a:spcPts val="0"/>
              </a:spcBef>
              <a:buNone/>
            </a:pPr>
            <a:r>
              <a:rPr lang="en-US" dirty="0">
                <a:latin typeface="Consolas" panose="020B0609020204030204" pitchFamily="49" charset="0"/>
              </a:rPr>
              <a:t>      |                                        ^</a:t>
            </a:r>
          </a:p>
          <a:p>
            <a:pPr marL="0" indent="0">
              <a:spcBef>
                <a:spcPts val="0"/>
              </a:spcBef>
              <a:buNone/>
            </a:pPr>
            <a:r>
              <a:rPr lang="en-US" dirty="0">
                <a:latin typeface="Consolas" panose="020B0609020204030204" pitchFamily="49" charset="0"/>
              </a:rPr>
              <a:t>      |                                        ;</a:t>
            </a:r>
          </a:p>
          <a:p>
            <a:pPr marL="0" indent="0">
              <a:spcBef>
                <a:spcPts val="0"/>
              </a:spcBef>
              <a:buNone/>
            </a:pPr>
            <a:r>
              <a:rPr lang="en-US" dirty="0">
                <a:latin typeface="Consolas" panose="020B0609020204030204" pitchFamily="49" charset="0"/>
              </a:rPr>
              <a:t>    7 |         return 0;</a:t>
            </a:r>
          </a:p>
          <a:p>
            <a:pPr marL="0" indent="0">
              <a:spcBef>
                <a:spcPts val="0"/>
              </a:spcBef>
              <a:buNone/>
            </a:pPr>
            <a:r>
              <a:rPr lang="en-US" dirty="0">
                <a:latin typeface="Consolas" panose="020B0609020204030204" pitchFamily="49" charset="0"/>
              </a:rPr>
              <a:t>      |         ~~~~~~</a:t>
            </a:r>
          </a:p>
        </p:txBody>
      </p:sp>
      <p:sp>
        <p:nvSpPr>
          <p:cNvPr id="4" name="Content Placeholder 3">
            <a:extLst>
              <a:ext uri="{FF2B5EF4-FFF2-40B4-BE49-F238E27FC236}">
                <a16:creationId xmlns:a16="http://schemas.microsoft.com/office/drawing/2014/main" id="{614DCC1C-97DF-5147-786B-D0C75837E283}"/>
              </a:ext>
            </a:extLst>
          </p:cNvPr>
          <p:cNvSpPr>
            <a:spLocks noGrp="1"/>
          </p:cNvSpPr>
          <p:nvPr>
            <p:ph sz="half" idx="2"/>
            <p:custDataLst>
              <p:tags r:id="rId3"/>
            </p:custDataLst>
          </p:nvPr>
        </p:nvSpPr>
        <p:spPr>
          <a:xfrm>
            <a:off x="8628829" y="2638044"/>
            <a:ext cx="2515974" cy="3101982"/>
          </a:xfrm>
        </p:spPr>
        <p:txBody>
          <a:bodyPr>
            <a:normAutofit/>
          </a:bodyPr>
          <a:lstStyle/>
          <a:p>
            <a:r>
              <a:rPr lang="en-US" dirty="0"/>
              <a:t>Function</a:t>
            </a:r>
          </a:p>
          <a:p>
            <a:r>
              <a:rPr lang="en-US" dirty="0"/>
              <a:t>File</a:t>
            </a:r>
          </a:p>
          <a:p>
            <a:r>
              <a:rPr lang="en-US" dirty="0"/>
              <a:t>Line and column</a:t>
            </a:r>
          </a:p>
          <a:p>
            <a:r>
              <a:rPr lang="en-US" dirty="0"/>
              <a:t>Error</a:t>
            </a:r>
          </a:p>
          <a:p>
            <a:r>
              <a:rPr lang="en-US" dirty="0"/>
              <a:t>Error location</a:t>
            </a:r>
          </a:p>
          <a:p>
            <a:r>
              <a:rPr lang="en-US" dirty="0"/>
              <a:t>Syntax checking end</a:t>
            </a:r>
          </a:p>
        </p:txBody>
      </p:sp>
    </p:spTree>
    <p:extLst>
      <p:ext uri="{BB962C8B-B14F-4D97-AF65-F5344CB8AC3E}">
        <p14:creationId xmlns:p14="http://schemas.microsoft.com/office/powerpoint/2010/main" val="142810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FA466-0C34-5053-6B05-66C7ABE9F95A}"/>
              </a:ext>
            </a:extLst>
          </p:cNvPr>
          <p:cNvSpPr>
            <a:spLocks noGrp="1"/>
          </p:cNvSpPr>
          <p:nvPr>
            <p:ph type="title"/>
            <p:custDataLst>
              <p:tags r:id="rId1"/>
            </p:custDataLst>
          </p:nvPr>
        </p:nvSpPr>
        <p:spPr bwMode="black">
          <a:xfrm>
            <a:off x="1581912" y="964692"/>
            <a:ext cx="3560456" cy="1188720"/>
          </a:xfrm>
          <a:prstGeom prst="rect">
            <a:avLst/>
          </a:prstGeom>
          <a:solidFill>
            <a:srgbClr val="FFFFFF"/>
          </a:solidFill>
          <a:ln w="31750" cap="sq">
            <a:solidFill>
              <a:srgbClr val="404040"/>
            </a:solidFill>
            <a:miter lim="800000"/>
          </a:ln>
        </p:spPr>
        <p:txBody>
          <a:bodyPr>
            <a:normAutofit/>
          </a:bodyPr>
          <a:lstStyle/>
          <a:p>
            <a:r>
              <a:rPr lang="en-US" dirty="0"/>
              <a:t>IDE</a:t>
            </a:r>
            <a:br>
              <a:rPr lang="en-US" dirty="0"/>
            </a:br>
            <a:r>
              <a:rPr lang="en-US" dirty="0"/>
              <a:t>Visual Studio</a:t>
            </a:r>
          </a:p>
        </p:txBody>
      </p:sp>
      <p:pic>
        <p:nvPicPr>
          <p:cNvPr id="8" name="Content Placeholder 7">
            <a:extLst>
              <a:ext uri="{FF2B5EF4-FFF2-40B4-BE49-F238E27FC236}">
                <a16:creationId xmlns:a16="http://schemas.microsoft.com/office/drawing/2014/main" id="{0C0ABAF8-DEBE-F888-8714-2AE3BA6694FB}"/>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1308034" y="3605210"/>
            <a:ext cx="9710034" cy="1651525"/>
          </a:xfrm>
          <a:prstGeom prst="rect">
            <a:avLst/>
          </a:prstGeom>
        </p:spPr>
      </p:pic>
      <p:pic>
        <p:nvPicPr>
          <p:cNvPr id="6" name="Content Placeholder 5">
            <a:extLst>
              <a:ext uri="{FF2B5EF4-FFF2-40B4-BE49-F238E27FC236}">
                <a16:creationId xmlns:a16="http://schemas.microsoft.com/office/drawing/2014/main" id="{F75CAE16-E5FD-7159-0629-55F40350F023}"/>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5883136" y="1057254"/>
            <a:ext cx="4867390" cy="2283468"/>
          </a:xfrm>
          <a:prstGeom prst="rect">
            <a:avLst/>
          </a:prstGeom>
        </p:spPr>
      </p:pic>
    </p:spTree>
    <p:extLst>
      <p:ext uri="{BB962C8B-B14F-4D97-AF65-F5344CB8AC3E}">
        <p14:creationId xmlns:p14="http://schemas.microsoft.com/office/powerpoint/2010/main" val="2661072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54535-EDE6-42D9-9894-34AE77F86CDF}"/>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Debugging Syntax errors</a:t>
            </a:r>
          </a:p>
        </p:txBody>
      </p:sp>
      <p:sp>
        <p:nvSpPr>
          <p:cNvPr id="3" name="Content Placeholder 2">
            <a:extLst>
              <a:ext uri="{FF2B5EF4-FFF2-40B4-BE49-F238E27FC236}">
                <a16:creationId xmlns:a16="http://schemas.microsoft.com/office/drawing/2014/main" id="{B67E54DB-BB97-4AEF-B376-4A4233EF3B1B}"/>
              </a:ext>
            </a:extLst>
          </p:cNvPr>
          <p:cNvSpPr>
            <a:spLocks noGrp="1"/>
          </p:cNvSpPr>
          <p:nvPr>
            <p:ph idx="1"/>
            <p:custDataLst>
              <p:tags r:id="rId2"/>
            </p:custDataLst>
          </p:nvPr>
        </p:nvSpPr>
        <p:spPr>
          <a:xfrm>
            <a:off x="2231136" y="2638044"/>
            <a:ext cx="7729728" cy="3101983"/>
          </a:xfrm>
        </p:spPr>
        <p:txBody>
          <a:bodyPr/>
          <a:lstStyle/>
          <a:p>
            <a:pPr marL="342900" indent="-342900">
              <a:buFont typeface="+mj-lt"/>
              <a:buAutoNum type="arabicPeriod"/>
            </a:pPr>
            <a:r>
              <a:rPr lang="en-US" dirty="0"/>
              <a:t>Use diagnostic information effectively</a:t>
            </a:r>
          </a:p>
        </p:txBody>
      </p:sp>
    </p:spTree>
    <p:extLst>
      <p:ext uri="{BB962C8B-B14F-4D97-AF65-F5344CB8AC3E}">
        <p14:creationId xmlns:p14="http://schemas.microsoft.com/office/powerpoint/2010/main" val="1863784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D705C-F627-6EE8-2B62-E8DD4C3E8C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020E00-8472-C9E0-D184-20A4B4C7C869}"/>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Debugging Syntax errors</a:t>
            </a:r>
          </a:p>
        </p:txBody>
      </p:sp>
      <p:sp>
        <p:nvSpPr>
          <p:cNvPr id="3" name="Content Placeholder 2">
            <a:extLst>
              <a:ext uri="{FF2B5EF4-FFF2-40B4-BE49-F238E27FC236}">
                <a16:creationId xmlns:a16="http://schemas.microsoft.com/office/drawing/2014/main" id="{325E9A13-9476-F5CC-2C37-57768CDA09B6}"/>
              </a:ext>
            </a:extLst>
          </p:cNvPr>
          <p:cNvSpPr>
            <a:spLocks noGrp="1"/>
          </p:cNvSpPr>
          <p:nvPr>
            <p:ph idx="1"/>
            <p:custDataLst>
              <p:tags r:id="rId2"/>
            </p:custDataLst>
          </p:nvPr>
        </p:nvSpPr>
        <p:spPr>
          <a:xfrm>
            <a:off x="2231136" y="2638044"/>
            <a:ext cx="7729728" cy="3101983"/>
          </a:xfrm>
        </p:spPr>
        <p:txBody>
          <a:bodyPr/>
          <a:lstStyle/>
          <a:p>
            <a:pPr marL="342900" indent="-342900">
              <a:buFont typeface="+mj-lt"/>
              <a:buAutoNum type="arabicPeriod"/>
            </a:pPr>
            <a:r>
              <a:rPr lang="en-US" dirty="0"/>
              <a:t>Use diagnostic information effectively</a:t>
            </a:r>
          </a:p>
          <a:p>
            <a:pPr marL="342900" indent="-342900">
              <a:buFont typeface="+mj-lt"/>
              <a:buAutoNum type="arabicPeriod"/>
            </a:pPr>
            <a:r>
              <a:rPr lang="en-US" dirty="0"/>
              <a:t>Be aware of “Error Recovery”</a:t>
            </a:r>
          </a:p>
        </p:txBody>
      </p:sp>
    </p:spTree>
    <p:extLst>
      <p:ext uri="{BB962C8B-B14F-4D97-AF65-F5344CB8AC3E}">
        <p14:creationId xmlns:p14="http://schemas.microsoft.com/office/powerpoint/2010/main" val="1240858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D0F48-49A3-E62F-4FFC-49C1AEB43C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0AE814-0290-B706-1B4F-EE0FF9178605}"/>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Debugging Syntax errors</a:t>
            </a:r>
          </a:p>
        </p:txBody>
      </p:sp>
      <p:sp>
        <p:nvSpPr>
          <p:cNvPr id="3" name="Content Placeholder 2">
            <a:extLst>
              <a:ext uri="{FF2B5EF4-FFF2-40B4-BE49-F238E27FC236}">
                <a16:creationId xmlns:a16="http://schemas.microsoft.com/office/drawing/2014/main" id="{14E52A57-EEFC-B3A5-6B4C-BE2B5D0E6D7E}"/>
              </a:ext>
            </a:extLst>
          </p:cNvPr>
          <p:cNvSpPr>
            <a:spLocks noGrp="1"/>
          </p:cNvSpPr>
          <p:nvPr>
            <p:ph idx="1"/>
            <p:custDataLst>
              <p:tags r:id="rId2"/>
            </p:custDataLst>
          </p:nvPr>
        </p:nvSpPr>
        <p:spPr>
          <a:xfrm>
            <a:off x="2231136" y="2638044"/>
            <a:ext cx="7729728" cy="3101983"/>
          </a:xfrm>
        </p:spPr>
        <p:txBody>
          <a:bodyPr/>
          <a:lstStyle/>
          <a:p>
            <a:pPr marL="342900" indent="-342900">
              <a:buFont typeface="+mj-lt"/>
              <a:buAutoNum type="arabicPeriod"/>
            </a:pPr>
            <a:r>
              <a:rPr lang="en-US" dirty="0"/>
              <a:t>Use diagnostic information effectively</a:t>
            </a:r>
          </a:p>
          <a:p>
            <a:pPr marL="342900" indent="-342900">
              <a:buFont typeface="+mj-lt"/>
              <a:buAutoNum type="arabicPeriod"/>
            </a:pPr>
            <a:r>
              <a:rPr lang="en-US" dirty="0"/>
              <a:t>Be aware of “Error Recovery”</a:t>
            </a:r>
          </a:p>
          <a:p>
            <a:pPr marL="342900" indent="-342900">
              <a:buFont typeface="+mj-lt"/>
              <a:buAutoNum type="arabicPeriod"/>
            </a:pPr>
            <a:r>
              <a:rPr lang="en-US" dirty="0"/>
              <a:t>Recognize how the compiler impacts diagnostic order and error correction</a:t>
            </a:r>
          </a:p>
        </p:txBody>
      </p:sp>
    </p:spTree>
    <p:extLst>
      <p:ext uri="{BB962C8B-B14F-4D97-AF65-F5344CB8AC3E}">
        <p14:creationId xmlns:p14="http://schemas.microsoft.com/office/powerpoint/2010/main" val="2162669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7E01C-2B0E-748D-4FA8-C08B44312D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77EC96-8B01-58B7-26BF-F688CCCFC302}"/>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Debugging Syntax errors</a:t>
            </a:r>
          </a:p>
        </p:txBody>
      </p:sp>
      <p:sp>
        <p:nvSpPr>
          <p:cNvPr id="3" name="Content Placeholder 2">
            <a:extLst>
              <a:ext uri="{FF2B5EF4-FFF2-40B4-BE49-F238E27FC236}">
                <a16:creationId xmlns:a16="http://schemas.microsoft.com/office/drawing/2014/main" id="{E6DAB032-7CEB-059B-8C3A-47DC8C5FD500}"/>
              </a:ext>
            </a:extLst>
          </p:cNvPr>
          <p:cNvSpPr>
            <a:spLocks noGrp="1"/>
          </p:cNvSpPr>
          <p:nvPr>
            <p:ph idx="1"/>
            <p:custDataLst>
              <p:tags r:id="rId2"/>
            </p:custDataLst>
          </p:nvPr>
        </p:nvSpPr>
        <p:spPr>
          <a:xfrm>
            <a:off x="2231136" y="2638044"/>
            <a:ext cx="7729728" cy="3101983"/>
          </a:xfrm>
        </p:spPr>
        <p:txBody>
          <a:bodyPr/>
          <a:lstStyle/>
          <a:p>
            <a:pPr marL="342900" indent="-342900">
              <a:buFont typeface="+mj-lt"/>
              <a:buAutoNum type="arabicPeriod"/>
            </a:pPr>
            <a:r>
              <a:rPr lang="en-US" dirty="0"/>
              <a:t>Use diagnostic information effectively</a:t>
            </a:r>
          </a:p>
          <a:p>
            <a:pPr marL="342900" indent="-342900">
              <a:buFont typeface="+mj-lt"/>
              <a:buAutoNum type="arabicPeriod"/>
            </a:pPr>
            <a:r>
              <a:rPr lang="en-US" dirty="0"/>
              <a:t>Be aware of “Error Recovery”</a:t>
            </a:r>
          </a:p>
          <a:p>
            <a:pPr marL="342900" indent="-342900">
              <a:buFont typeface="+mj-lt"/>
              <a:buAutoNum type="arabicPeriod"/>
            </a:pPr>
            <a:r>
              <a:rPr lang="en-US" dirty="0"/>
              <a:t>Recognize how the compiler impacts diagnostic order and error correction</a:t>
            </a:r>
          </a:p>
          <a:p>
            <a:pPr marL="342900" indent="-342900">
              <a:buFont typeface="+mj-lt"/>
              <a:buAutoNum type="arabicPeriod"/>
            </a:pPr>
            <a:r>
              <a:rPr lang="en-US" dirty="0"/>
              <a:t>Understand syntax rather than relying on obscure error codes</a:t>
            </a:r>
          </a:p>
        </p:txBody>
      </p:sp>
    </p:spTree>
    <p:extLst>
      <p:ext uri="{BB962C8B-B14F-4D97-AF65-F5344CB8AC3E}">
        <p14:creationId xmlns:p14="http://schemas.microsoft.com/office/powerpoint/2010/main" val="41142026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 name="PRESENTER_DUMMYTAG" val="&lt;DummyForForceWrite&gt;&lt;/DummyForForceWrite&gt;"/>
  <p:tag name="HTML_SHAPEINFO" val="&lt;ThreeDShapeInfo&gt;&lt;uuid val=&quot;{CD98099B-8A4F-4968-A73F-1DBC38954492}&quot;/&gt;&lt;isInvalidForFieldText val=&quot;0&quot;/&gt;&lt;Image&gt;&lt;filename val=&quot;C:\Users\delroy\AppData\Local\Temp\CP935214878250Session\CPTrustFolder935214878250\PPTImport935214927796\data\asimages\{CD98099B-8A4F-4968-A73F-1DBC38954492}_1.png&quot;/&gt;&lt;left val=&quot;167&quot;/&gt;&lt;top val=&quot;249&quot;/&gt;&lt;width val=&quot;945&quot;/&gt;&lt;height val=&quot;174&quot;/&gt;&lt;hasText val=&quot;1&quot;/&gt;&lt;/Image&gt;&lt;/ThreeDShape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2&quot;/&gt;&lt;lineCharCount val=&quot;40&quot;/&gt;&lt;/TableIndex&gt;&lt;/ShapeTextInfo&gt;"/>
  <p:tag name="PRESENTER_DUMMYTAG" val="&lt;DummyForForceWrite&gt;&lt;/DummyForForceWrite&gt;"/>
  <p:tag name="HTML_SHAPEINFO" val="&lt;ThreeDShapeInfo&gt;&lt;uuid val=&quot;{A6CF8FA3-984F-4BC1-9FC2-8D867CD7F516}&quot;/&gt;&lt;isInvalidForFieldText val=&quot;0&quot;/&gt;&lt;Image&gt;&lt;filename val=&quot;C:\Users\delroy\AppData\Local\Temp\CP935214878250Session\CPTrustFolder935214878250\PPTImport935214927796\data\asimages\{A6CF8FA3-984F-4BC1-9FC2-8D867CD7F516}_1.png&quot;/&gt;&lt;left val=&quot;167&quot;/&gt;&lt;top val=&quot;452&quot;/&gt;&lt;width val=&quot;945&quot;/&gt;&lt;height val=&quot;135&quot;/&gt;&lt;hasText val=&quot;1&quot;/&gt;&lt;/Image&gt;&lt;/ThreeDShape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PRESENTER_DUMMYTAG" val="&lt;DummyForForceWrite&gt;&lt;/DummyForForceWrite&gt;"/>
  <p:tag name="HTML_SHAPEINFO" val="&lt;ThreeDShapeInfo&gt;&lt;uuid val=&quot;{E9E81E9C-FE98-40FD-8705-A95EE48D8D07}&quot;/&gt;&lt;isInvalidForFieldText val=&quot;0&quot;/&gt;&lt;Image&gt;&lt;filename val=&quot;C:\Users\delroy\AppData\Local\Temp\CP935214878250Session\CPTrustFolder935214878250\PPTImport935214927796\data\asimages\{E9E81E9C-FE98-40FD-8705-A95EE48D8D07}_1.png&quot;/&gt;&lt;left val=&quot;167&quot;/&gt;&lt;top val=&quot;647&quot;/&gt;&lt;width val=&quot;159&quot;/&gt;&lt;height val=&quot;35&quot;/&gt;&lt;hasText val=&quot;1&quot;/&gt;&lt;/Image&gt;&lt;/ThreeDShape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 name="HTML_SHAPEINFO" val="&lt;ThreeDShapeInfo&gt;&lt;uuid val=&quot;{DF4FD4CB-4E86-4C91-97F9-2D1E19682A88}&quot;/&gt;&lt;isInvalidForFieldText val=&quot;0&quot;/&gt;&lt;Image&gt;&lt;filename val=&quot;C:\Users\delroy\AppData\Local\Temp\CP935214878250Session\CPTrustFolder935214878250\PPTImport935214927796\data\asimages\{DF4FD4CB-4E86-4C91-97F9-2D1E19682A88}_2.png&quot;/&gt;&lt;left val=&quot;233&quot;/&gt;&lt;top val=&quot;100&quot;/&gt;&lt;width val=&quot;813&quot;/&gt;&lt;height val=&quot;126&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59&quot;/&gt;&lt;lineCharCount val=&quot;63&quot;/&gt;&lt;lineCharCount val=&quot;56&quot;/&gt;&lt;lineCharCount val=&quot;56&quot;/&gt;&lt;lineCharCount val=&quot;64&quot;/&gt;&lt;lineCharCount val=&quot;59&quot;/&gt;&lt;/TableIndex&gt;&lt;/ShapeTextInfo&gt;"/>
  <p:tag name="HTML_SHAPEINFO" val="&lt;ThreeDShapeInfo&gt;&lt;uuid val=&quot;{D2A476B9-29DE-4B0A-8226-D9BD6E5777B8}&quot;/&gt;&lt;isInvalidForFieldText val=&quot;0&quot;/&gt;&lt;Image&gt;&lt;filename val=&quot;C:\Users\delroy\AppData\Local\Temp\CP935214878250Session\CPTrustFolder935214878250\PPTImport935214927796\data\asimages\{D2A476B9-29DE-4B0A-8226-D9BD6E5777B8}_2.png&quot;/&gt;&lt;left val=&quot;229&quot;/&gt;&lt;top val=&quot;273&quot;/&gt;&lt;width val=&quot;817&quot;/&gt;&lt;height val=&quot;329&quot;/&gt;&lt;hasText val=&quot;1&quot;/&gt;&lt;/Image&gt;&lt;/ThreeDShape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 name="HTML_SHAPEINFO" val="&lt;ThreeDShapeInfo&gt;&lt;uuid val=&quot;{21A4B091-3D42-44D6-97A1-2C91F3623EDD}&quot;/&gt;&lt;isInvalidForFieldText val=&quot;0&quot;/&gt;&lt;Image&gt;&lt;filename val=&quot;C:\Users\delroy\AppData\Local\Temp\CP935214878250Session\CPTrustFolder935214878250\PPTImport935214927796\data\asimages\{21A4B091-3D42-44D6-97A1-2C91F3623EDD}_3.png&quot;/&gt;&lt;left val=&quot;233&quot;/&gt;&lt;top val=&quot;100&quot;/&gt;&lt;width val=&quot;813&quot;/&gt;&lt;height val=&quot;126&quot;/&gt;&lt;hasText val=&quot;1&quot;/&gt;&lt;/Image&gt;&lt;/ThreeDShape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31&quot;/&gt;&lt;lineCharCount val=&quot;9&quot;/&gt;&lt;lineCharCount val=&quot;8&quot;/&gt;&lt;lineCharCount val=&quot;12&quot;/&gt;&lt;lineCharCount val=&quot;7&quot;/&gt;&lt;lineCharCount val=&quot;42&quot;/&gt;&lt;lineCharCount val=&quot;32&quot;/&gt;&lt;/TableIndex&gt;&lt;/ShapeTextInfo&gt;"/>
  <p:tag name="HTML_SHAPEINFO" val="&lt;ThreeDShapeInfo&gt;&lt;uuid val=&quot;{8BEA620A-4440-46B6-A1BD-8402338C4F93}&quot;/&gt;&lt;isInvalidForFieldText val=&quot;0&quot;/&gt;&lt;Image&gt;&lt;filename val=&quot;C:\Users\delroy\AppData\Local\Temp\CP935214878250Session\CPTrustFolder935214878250\PPTImport935214927796\data\asimages\{8BEA620A-4440-46B6-A1BD-8402338C4F93}_3.png&quot;/&gt;&lt;left val=&quot;161&quot;/&gt;&lt;top val=&quot;273&quot;/&gt;&lt;width val=&quot;453&quot;/&gt;&lt;height val=&quot;329&quot;/&gt;&lt;hasText val=&quot;1&quot;/&gt;&lt;/Image&gt;&lt;/ThreeDShape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1&quot;/&gt;&lt;lineCharCount val=&quot;21&quot;/&gt;&lt;lineCharCount val=&quot;12&quot;/&gt;&lt;lineCharCount val=&quot;8&quot;/&gt;&lt;lineCharCount val=&quot;10&quot;/&gt;&lt;/TableIndex&gt;&lt;/ShapeTextInfo&gt;"/>
  <p:tag name="HTML_SHAPEINFO" val="&lt;ThreeDShapeInfo&gt;&lt;uuid val=&quot;{4CB84EE3-006C-4C73-9021-C5BE445C3C2D}&quot;/&gt;&lt;isInvalidForFieldText val=&quot;0&quot;/&gt;&lt;Image&gt;&lt;filename val=&quot;C:\Users\delroy\AppData\Local\Temp\CP935214878250Session\CPTrustFolder935214878250\PPTImport935214927796\data\asimages\{4CB84EE3-006C-4C73-9021-C5BE445C3C2D}_3.png&quot;/&gt;&lt;left val=&quot;660&quot;/&gt;&lt;top val=&quot;273&quot;/&gt;&lt;width val=&quot;453&quot;/&gt;&lt;height val=&quot;329&quot;/&gt;&lt;hasText val=&quot;1&quot;/&gt;&lt;/Image&gt;&lt;/ThreeDShape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034DEE79-B38A-4A2F-BD3F-963CDCE43EFD}&quot;/&gt;&lt;isInvalidForFieldText val=&quot;0&quot;/&gt;&lt;Image&gt;&lt;filename val=&quot;C:\Users\delroy\AppData\Local\Temp\CP935214878250Session\CPTrustFolder935214878250\PPTImport935214927796\data\asimages\{034DEE79-B38A-4A2F-BD3F-963CDCE43EFD}_4.png&quot;/&gt;&lt;left val=&quot;233&quot;/&gt;&lt;top val=&quot;100&quot;/&gt;&lt;width val=&quot;813&quot;/&gt;&lt;height val=&quot;126&quot;/&gt;&lt;hasText val=&quot;1&quot;/&gt;&lt;/Image&gt;&lt;/ThreeDShape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2&quot;/&gt;&lt;lineCharCount val=&quot;37&quot;/&gt;&lt;lineCharCount val=&quot;52&quot;/&gt;&lt;lineCharCount val=&quot;48&quot;/&gt;&lt;lineCharCount val=&quot;49&quot;/&gt;&lt;lineCharCount val=&quot;49&quot;/&gt;&lt;lineCharCount val=&quot;26&quot;/&gt;&lt;lineCharCount val=&quot;22&quot;/&gt;&lt;/TableIndex&gt;&lt;/ShapeTextInfo&gt;"/>
  <p:tag name="HTML_SHAPEINFO" val="&lt;ThreeDShapeInfo&gt;&lt;uuid val=&quot;{BEF3BA9A-671A-4189-AD86-CF6E10E5F72D}&quot;/&gt;&lt;isInvalidForFieldText val=&quot;0&quot;/&gt;&lt;Image&gt;&lt;filename val=&quot;C:\Users\delroy\AppData\Local\Temp\CP935214878250Session\CPTrustFolder935214878250\PPTImport935214927796\data\asimages\{BEF3BA9A-671A-4189-AD86-CF6E10E5F72D}_4.png&quot;/&gt;&lt;left val=&quot;116&quot;/&gt;&lt;top val=&quot;273&quot;/&gt;&lt;width val=&quot;703&quot;/&gt;&lt;height val=&quot;329&quot;/&gt;&lt;hasText val=&quot;1&quot;/&gt;&lt;/Image&gt;&lt;/ThreeDShape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9&quot;/&gt;&lt;lineCharCount val=&quot;5&quot;/&gt;&lt;lineCharCount val=&quot;16&quot;/&gt;&lt;lineCharCount val=&quot;6&quot;/&gt;&lt;lineCharCount val=&quot;15&quot;/&gt;&lt;lineCharCount val=&quot;19&quot;/&gt;&lt;/TableIndex&gt;&lt;/ShapeTextInfo&gt;"/>
  <p:tag name="HTML_SHAPEINFO" val="&lt;ThreeDShapeInfo&gt;&lt;uuid val=&quot;{5BB1DFC5-8CB6-4B98-9838-8570B4B4A841}&quot;/&gt;&lt;isInvalidForFieldText val=&quot;0&quot;/&gt;&lt;Image&gt;&lt;filename val=&quot;C:\Users\delroy\AppData\Local\Temp\CP935214878250Session\CPTrustFolder935214878250\PPTImport935214927796\data\asimages\{5BB1DFC5-8CB6-4B98-9838-8570B4B4A841}_4.png&quot;/&gt;&lt;left val=&quot;901&quot;/&gt;&lt;top val=&quot;273&quot;/&gt;&lt;width val=&quot;269&quot;/&gt;&lt;height val=&quot;329&quot;/&gt;&lt;hasText val=&quot;1&quot;/&gt;&lt;/Image&gt;&lt;/ThreeDShape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quot;/&gt;&lt;lineCharCount val=&quot;13&quot;/&gt;&lt;/TableIndex&gt;&lt;/ShapeTextInfo&gt;"/>
  <p:tag name="HTML_SHAPEINFO" val="&lt;ThreeDShapeInfo&gt;&lt;uuid val=&quot;{8588E5D2-C478-40A5-9C6D-0AC77E06E4F5}&quot;/&gt;&lt;isInvalidForFieldText val=&quot;0&quot;/&gt;&lt;Image&gt;&lt;filename val=&quot;C:\Users\delroy\AppData\Local\Temp\CP935214878250Session\CPTrustFolder935214878250\PPTImport935214927796\data\asimages\{8588E5D2-C478-40A5-9C6D-0AC77E06E4F5}_5.png&quot;/&gt;&lt;left val=&quot;165&quot;/&gt;&lt;top val=&quot;100&quot;/&gt;&lt;width val=&quot;375&quot;/&gt;&lt;height val=&quot;126&quot;/&gt;&lt;hasText val=&quot;1&quot;/&gt;&lt;/Image&gt;&lt;/ThreeDShape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 name="HTML_SHAPEINFO" val="&lt;ThreeDShapeInfo&gt;&lt;uuid val=&quot;{480FD66D-D9FC-41C0-AB08-4E235F4A3B9D}&quot;/&gt;&lt;isInvalidForFieldText val=&quot;0&quot;/&gt;&lt;Image&gt;&lt;filename val=&quot;C:\Users\delroy\AppData\Local\Temp\CP935214878250Session\CPTrustFolder935214878250\PPTImport935214927796\data\asimages\{480FD66D-D9FC-41C0-AB08-4E235F4A3B9D}_6.png&quot;/&gt;&lt;left val=&quot;233&quot;/&gt;&lt;top val=&quot;100&quot;/&gt;&lt;width val=&quot;813&quot;/&gt;&lt;height val=&quot;126&quot;/&gt;&lt;hasText val=&quot;1&quot;/&gt;&lt;/Image&gt;&lt;/ThreeDShape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8&quot;/&gt;&lt;/TableIndex&gt;&lt;/ShapeTextInfo&gt;"/>
  <p:tag name="HTML_SHAPEINFO" val="&lt;ThreeDShapeInfo&gt;&lt;uuid val=&quot;{EA697E41-C812-455D-88D3-74A4266E0FD6}&quot;/&gt;&lt;isInvalidForFieldText val=&quot;0&quot;/&gt;&lt;Image&gt;&lt;filename val=&quot;C:\Users\delroy\AppData\Local\Temp\CP935214878250Session\CPTrustFolder935214878250\PPTImport935214927796\data\asimages\{EA697E41-C812-455D-88D3-74A4266E0FD6}_6.png&quot;/&gt;&lt;left val=&quot;228&quot;/&gt;&lt;top val=&quot;273&quot;/&gt;&lt;width val=&quot;817&quot;/&gt;&lt;height val=&quot;329&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 name="HTML_SHAPEINFO" val="&lt;ThreeDShapeInfo&gt;&lt;uuid val=&quot;{7755A33A-8295-4641-8D67-0E9F9EF5997A}&quot;/&gt;&lt;isInvalidForFieldText val=&quot;0&quot;/&gt;&lt;Image&gt;&lt;filename val=&quot;C:\Users\delroy\AppData\Local\Temp\CP935214878250Session\CPTrustFolder935214878250\PPTImport935214927796\data\asimages\{7755A33A-8295-4641-8D67-0E9F9EF5997A}_7.png&quot;/&gt;&lt;left val=&quot;233&quot;/&gt;&lt;top val=&quot;100&quot;/&gt;&lt;width val=&quot;813&quot;/&gt;&lt;height val=&quot;126&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39&quot;/&gt;&lt;lineCharCount val=&quot;28&quot;/&gt;&lt;/TableIndex&gt;&lt;/ShapeTextInfo&gt;"/>
  <p:tag name="HTML_SHAPEINFO" val="&lt;ThreeDShapeInfo&gt;&lt;uuid val=&quot;{88C00ED7-F0C4-4D3D-8E19-51B682A7245A}&quot;/&gt;&lt;isInvalidForFieldText val=&quot;0&quot;/&gt;&lt;Image&gt;&lt;filename val=&quot;C:\Users\delroy\AppData\Local\Temp\CP935214878250Session\CPTrustFolder935214878250\PPTImport935214927796\data\asimages\{88C00ED7-F0C4-4D3D-8E19-51B682A7245A}_7.png&quot;/&gt;&lt;left val=&quot;228&quot;/&gt;&lt;top val=&quot;273&quot;/&gt;&lt;width val=&quot;817&quot;/&gt;&lt;height val=&quot;329&quot;/&gt;&lt;hasText val=&quot;1&quot;/&gt;&lt;/Image&gt;&lt;/ThreeDShape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 name="HTML_SHAPEINFO" val="&lt;ThreeDShapeInfo&gt;&lt;uuid val=&quot;{D8A36D64-60AC-4502-9E20-12D777EE89C1}&quot;/&gt;&lt;isInvalidForFieldText val=&quot;0&quot;/&gt;&lt;Image&gt;&lt;filename val=&quot;C:\Users\delroy\AppData\Local\Temp\CP935214878250Session\CPTrustFolder935214878250\PPTImport935214927796\data\asimages\{D8A36D64-60AC-4502-9E20-12D777EE89C1}_8.png&quot;/&gt;&lt;left val=&quot;233&quot;/&gt;&lt;top val=&quot;100&quot;/&gt;&lt;width val=&quot;813&quot;/&gt;&lt;height val=&quot;126&quot;/&gt;&lt;hasText val=&quot;1&quot;/&gt;&lt;/Image&gt;&lt;/ThreeDShape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39&quot;/&gt;&lt;lineCharCount val=&quot;29&quot;/&gt;&lt;lineCharCount val=&quot;72&quot;/&gt;&lt;/TableIndex&gt;&lt;/ShapeTextInfo&gt;"/>
  <p:tag name="HTML_SHAPEINFO" val="&lt;ThreeDShapeInfo&gt;&lt;uuid val=&quot;{9B61CA6F-4314-4949-98E3-D4DC436C4D2B}&quot;/&gt;&lt;isInvalidForFieldText val=&quot;0&quot;/&gt;&lt;Image&gt;&lt;filename val=&quot;C:\Users\delroy\AppData\Local\Temp\CP935214878250Session\CPTrustFolder935214878250\PPTImport935214927796\data\asimages\{9B61CA6F-4314-4949-98E3-D4DC436C4D2B}_8.png&quot;/&gt;&lt;left val=&quot;228&quot;/&gt;&lt;top val=&quot;273&quot;/&gt;&lt;width val=&quot;817&quot;/&gt;&lt;height val=&quot;329&quot;/&gt;&lt;hasText val=&quot;1&quot;/&gt;&lt;/Image&gt;&lt;/ThreeDShape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 name="HTML_SHAPEINFO" val="&lt;ThreeDShapeInfo&gt;&lt;uuid val=&quot;{FEE3E272-E585-4376-A309-58E211B4A5E9}&quot;/&gt;&lt;isInvalidForFieldText val=&quot;0&quot;/&gt;&lt;Image&gt;&lt;filename val=&quot;C:\Users\delroy\AppData\Local\Temp\CP935214878250Session\CPTrustFolder935214878250\PPTImport935214927796\data\asimages\{FEE3E272-E585-4376-A309-58E211B4A5E9}_9.png&quot;/&gt;&lt;left val=&quot;233&quot;/&gt;&lt;top val=&quot;100&quot;/&gt;&lt;width val=&quot;813&quot;/&gt;&lt;height val=&quot;126&quot;/&gt;&lt;hasText val=&quot;1&quot;/&gt;&lt;/Image&gt;&lt;/ThreeDShape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39&quot;/&gt;&lt;lineCharCount val=&quot;29&quot;/&gt;&lt;lineCharCount val=&quot;73&quot;/&gt;&lt;lineCharCount val=&quot;60&quot;/&gt;&lt;/TableIndex&gt;&lt;/ShapeTextInfo&gt;"/>
  <p:tag name="HTML_SHAPEINFO" val="&lt;ThreeDShapeInfo&gt;&lt;uuid val=&quot;{99656ED5-43F3-4E7C-92E6-6CAD4848FE8B}&quot;/&gt;&lt;isInvalidForFieldText val=&quot;0&quot;/&gt;&lt;Image&gt;&lt;filename val=&quot;C:\Users\delroy\AppData\Local\Temp\CP935214878250Session\CPTrustFolder935214878250\PPTImport935214927796\data\asimages\{99656ED5-43F3-4E7C-92E6-6CAD4848FE8B}_9.png&quot;/&gt;&lt;left val=&quot;228&quot;/&gt;&lt;top val=&quot;273&quot;/&gt;&lt;width val=&quot;817&quot;/&gt;&lt;height val=&quot;329&quot;/&gt;&lt;hasText val=&quot;1&quot;/&gt;&lt;/Image&gt;&lt;/ThreeDShape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4&quot;/&gt;&lt;lineCharCount val=&quot;9&quot;/&gt;&lt;lineCharCount val=&quot;6&quot;/&gt;&lt;/TableIndex&gt;&lt;/ShapeTextInfo&gt;"/>
  <p:tag name="HTML_SHAPEINFO" val="&lt;ThreeDShapeInfo&gt;&lt;uuid val=&quot;{21F73B69-8B74-4EC7-ACDD-1D558E66A049}&quot;/&gt;&lt;isInvalidForFieldText val=&quot;0&quot;/&gt;&lt;Image&gt;&lt;filename val=&quot;C:\Users\delroy\AppData\Local\Temp\CP935214878250Session\CPTrustFolder935214878250\PPTImport935214927796\data\asimages\{21F73B69-8B74-4EC7-ACDD-1D558E66A049}_10.png&quot;/&gt;&lt;left val=&quot;82&quot;/&gt;&lt;top val=&quot;239&quot;/&gt;&lt;width val=&quot;241&quot;/&gt;&lt;height val=&quot;241&quot;/&gt;&lt;hasText val=&quot;1&quot;/&gt;&lt;/Image&gt;&lt;/ThreeDShape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1&quot;/&gt;&lt;/TableIndex&gt;&lt;/ShapeTextInfo&gt;"/>
  <p:tag name="HTML_SHAPEINFO" val="&lt;ThreeDShapeInfo&gt;&lt;uuid val=&quot;{40D0FD70-F211-4D4A-82D3-0ECE5E175590}&quot;/&gt;&lt;isInvalidForFieldText val=&quot;0&quot;/&gt;&lt;Image&gt;&lt;filename val=&quot;C:\Users\delroy\AppData\Local\Temp\CP935214878250Session\CPTrustFolder935214878250\PPTImport935214927796\data\asimages\{40D0FD70-F211-4D4A-82D3-0ECE5E175590}_11.png&quot;/&gt;&lt;left val=&quot;233&quot;/&gt;&lt;top val=&quot;100&quot;/&gt;&lt;width val=&quot;813&quot;/&gt;&lt;height val=&quot;126&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81&quot;/&gt;&lt;lineCharCount val=&quot;91&quot;/&gt;&lt;lineCharCount val=&quot;86&quot;/&gt;&lt;lineCharCount val=&quot;91&quot;/&gt;&lt;lineCharCount val=&quot;86&quot;/&gt;&lt;lineCharCount val=&quot;15&quot;/&gt;&lt;lineCharCount val=&quot;70&quot;/&gt;&lt;lineCharCount val=&quot;68&quot;/&gt;&lt;/TableIndex&gt;&lt;/ShapeTextInfo&gt;"/>
  <p:tag name="HTML_SHAPEINFO" val="&lt;ThreeDShapeInfo&gt;&lt;uuid val=&quot;{9523959B-BC42-48AA-993E-C37A6C42A6E9}&quot;/&gt;&lt;isInvalidForFieldText val=&quot;0&quot;/&gt;&lt;Image&gt;&lt;filename val=&quot;C:\Users\delroy\AppData\Local\Temp\CP935214878250Session\CPTrustFolder935214878250\PPTImport935214927796\data\asimages\{9523959B-BC42-48AA-993E-C37A6C42A6E9}_11.png&quot;/&gt;&lt;left val=&quot;134&quot;/&gt;&lt;top val=&quot;308&quot;/&gt;&lt;width val=&quot;1002&quot;/&gt;&lt;height val=&quot;275&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1457</TotalTime>
  <Words>1571</Words>
  <Application>Microsoft Office PowerPoint</Application>
  <PresentationFormat>Widescreen</PresentationFormat>
  <Paragraphs>85</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Consolas</vt:lpstr>
      <vt:lpstr>Gill Sans MT</vt:lpstr>
      <vt:lpstr>Parcel</vt:lpstr>
      <vt:lpstr>Bugs and Debugging</vt:lpstr>
      <vt:lpstr>bug classes</vt:lpstr>
      <vt:lpstr>Syntax and syntax errors</vt:lpstr>
      <vt:lpstr>Command-line compiler</vt:lpstr>
      <vt:lpstr>IDE Visual Studio</vt:lpstr>
      <vt:lpstr>Debugging Syntax errors</vt:lpstr>
      <vt:lpstr>Debugging Syntax errors</vt:lpstr>
      <vt:lpstr>Debugging Syntax errors</vt:lpstr>
      <vt:lpstr>Debugging Syntax errors</vt:lpstr>
      <vt:lpstr>The Compiler System</vt:lpstr>
      <vt:lpstr>Assembly (Windows Linker) Error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Bugs And Debugging</dc:title>
  <dc:creator>Delroy Brinkerhoff</dc:creator>
  <cp:lastModifiedBy>delroy</cp:lastModifiedBy>
  <cp:revision>40</cp:revision>
  <dcterms:created xsi:type="dcterms:W3CDTF">2016-07-13T22:03:45Z</dcterms:created>
  <dcterms:modified xsi:type="dcterms:W3CDTF">2026-08-18T20:30:58Z</dcterms:modified>
</cp:coreProperties>
</file>