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61"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B26F8B-3747-42BB-A8AB-B573FC524E15}" type="datetimeFigureOut">
              <a:rPr lang="en-US" smtClean="0"/>
              <a:t>7/2/2026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3312B1-073F-48A7-83A6-AE0F129988BE}" type="slidenum">
              <a:rPr lang="en-US" smtClean="0"/>
              <a:t>‹#›</a:t>
            </a:fld>
            <a:endParaRPr lang="en-US"/>
          </a:p>
        </p:txBody>
      </p:sp>
    </p:spTree>
    <p:extLst>
      <p:ext uri="{BB962C8B-B14F-4D97-AF65-F5344CB8AC3E}">
        <p14:creationId xmlns:p14="http://schemas.microsoft.com/office/powerpoint/2010/main" val="17443406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 has three ways to pass arguments into parameters. All three passing techniques are important and we briefly summarize them here.</a:t>
            </a:r>
          </a:p>
          <a:p>
            <a:endParaRPr lang="en-US" dirty="0"/>
          </a:p>
        </p:txBody>
      </p:sp>
      <p:sp>
        <p:nvSpPr>
          <p:cNvPr id="4" name="Slide Number Placeholder 3"/>
          <p:cNvSpPr>
            <a:spLocks noGrp="1"/>
          </p:cNvSpPr>
          <p:nvPr>
            <p:ph type="sldNum" sz="quarter" idx="5"/>
          </p:nvPr>
        </p:nvSpPr>
        <p:spPr/>
        <p:txBody>
          <a:bodyPr/>
          <a:lstStyle/>
          <a:p>
            <a:fld id="{063312B1-073F-48A7-83A6-AE0F129988BE}" type="slidenum">
              <a:rPr lang="en-US" smtClean="0"/>
              <a:t>1</a:t>
            </a:fld>
            <a:endParaRPr lang="en-US"/>
          </a:p>
        </p:txBody>
      </p:sp>
    </p:spTree>
    <p:extLst>
      <p:ext uri="{BB962C8B-B14F-4D97-AF65-F5344CB8AC3E}">
        <p14:creationId xmlns:p14="http://schemas.microsoft.com/office/powerpoint/2010/main" val="37657743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Pass by value is the most commonly used technique. The function argument may be any valid expression. A copy of the value is passed to the function’s parameter. Pass by value is an input mechanism only.</a:t>
            </a:r>
          </a:p>
          <a:p>
            <a:endParaRPr lang="en-US" dirty="0"/>
          </a:p>
        </p:txBody>
      </p:sp>
      <p:sp>
        <p:nvSpPr>
          <p:cNvPr id="4" name="Slide Number Placeholder 3"/>
          <p:cNvSpPr>
            <a:spLocks noGrp="1"/>
          </p:cNvSpPr>
          <p:nvPr>
            <p:ph type="sldNum" sz="quarter" idx="5"/>
          </p:nvPr>
        </p:nvSpPr>
        <p:spPr/>
        <p:txBody>
          <a:bodyPr/>
          <a:lstStyle/>
          <a:p>
            <a:fld id="{063312B1-073F-48A7-83A6-AE0F129988BE}" type="slidenum">
              <a:rPr lang="en-US" smtClean="0"/>
              <a:t>2</a:t>
            </a:fld>
            <a:endParaRPr lang="en-US"/>
          </a:p>
        </p:txBody>
      </p:sp>
    </p:spTree>
    <p:extLst>
      <p:ext uri="{BB962C8B-B14F-4D97-AF65-F5344CB8AC3E}">
        <p14:creationId xmlns:p14="http://schemas.microsoft.com/office/powerpoint/2010/main" val="26236527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Pass by pointer is more difficult to use because of the number of pointer operators needed to support the call. First, the parameter must be defined as a pointer in both the prototype and the definition; second, the parameter must be dereferenced whenever it is used in the function body; and third, the argument is an address that is typically found with the address of operator. Pass by pointer is both an input and output mechanism.</a:t>
            </a:r>
          </a:p>
          <a:p>
            <a:endParaRPr lang="en-US" dirty="0"/>
          </a:p>
        </p:txBody>
      </p:sp>
      <p:sp>
        <p:nvSpPr>
          <p:cNvPr id="4" name="Slide Number Placeholder 3"/>
          <p:cNvSpPr>
            <a:spLocks noGrp="1"/>
          </p:cNvSpPr>
          <p:nvPr>
            <p:ph type="sldNum" sz="quarter" idx="5"/>
          </p:nvPr>
        </p:nvSpPr>
        <p:spPr/>
        <p:txBody>
          <a:bodyPr/>
          <a:lstStyle/>
          <a:p>
            <a:fld id="{063312B1-073F-48A7-83A6-AE0F129988BE}" type="slidenum">
              <a:rPr lang="en-US" smtClean="0"/>
              <a:t>3</a:t>
            </a:fld>
            <a:endParaRPr lang="en-US"/>
          </a:p>
        </p:txBody>
      </p:sp>
    </p:spTree>
    <p:extLst>
      <p:ext uri="{BB962C8B-B14F-4D97-AF65-F5344CB8AC3E}">
        <p14:creationId xmlns:p14="http://schemas.microsoft.com/office/powerpoint/2010/main" val="12158042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Pass by reference is almost as easy to define and to use as is pass by value but has many of the advantages of pass by pointer. Its only disadvantage is that it cannot operate between separately compiled and linked programs, but this capability is needed infrequently. Pass by reference is both an input and an output mechanism.</a:t>
            </a:r>
          </a:p>
          <a:p>
            <a:endParaRPr lang="en-US" dirty="0"/>
          </a:p>
        </p:txBody>
      </p:sp>
      <p:sp>
        <p:nvSpPr>
          <p:cNvPr id="4" name="Slide Number Placeholder 3"/>
          <p:cNvSpPr>
            <a:spLocks noGrp="1"/>
          </p:cNvSpPr>
          <p:nvPr>
            <p:ph type="sldNum" sz="quarter" idx="5"/>
          </p:nvPr>
        </p:nvSpPr>
        <p:spPr/>
        <p:txBody>
          <a:bodyPr/>
          <a:lstStyle/>
          <a:p>
            <a:fld id="{063312B1-073F-48A7-83A6-AE0F129988BE}" type="slidenum">
              <a:rPr lang="en-US" smtClean="0"/>
              <a:t>4</a:t>
            </a:fld>
            <a:endParaRPr lang="en-US"/>
          </a:p>
        </p:txBody>
      </p:sp>
    </p:spTree>
    <p:extLst>
      <p:ext uri="{BB962C8B-B14F-4D97-AF65-F5344CB8AC3E}">
        <p14:creationId xmlns:p14="http://schemas.microsoft.com/office/powerpoint/2010/main" val="5238116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Pass by value operates in only one direction and is less efficient for large data.</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Pass by pointer and pass by reference allow data to flow into and out of a function. Both are efficient for large data. Use caution if the data must not be changed. See the discussion of the const key word later in this chapter.</a:t>
            </a:r>
          </a:p>
          <a:p>
            <a:endParaRPr lang="en-US" dirty="0"/>
          </a:p>
        </p:txBody>
      </p:sp>
      <p:sp>
        <p:nvSpPr>
          <p:cNvPr id="4" name="Slide Number Placeholder 3"/>
          <p:cNvSpPr>
            <a:spLocks noGrp="1"/>
          </p:cNvSpPr>
          <p:nvPr>
            <p:ph type="sldNum" sz="quarter" idx="5"/>
          </p:nvPr>
        </p:nvSpPr>
        <p:spPr/>
        <p:txBody>
          <a:bodyPr/>
          <a:lstStyle/>
          <a:p>
            <a:fld id="{063312B1-073F-48A7-83A6-AE0F129988BE}" type="slidenum">
              <a:rPr lang="en-US" smtClean="0"/>
              <a:t>5</a:t>
            </a:fld>
            <a:endParaRPr lang="en-US"/>
          </a:p>
        </p:txBody>
      </p:sp>
    </p:spTree>
    <p:extLst>
      <p:ext uri="{BB962C8B-B14F-4D97-AF65-F5344CB8AC3E}">
        <p14:creationId xmlns:p14="http://schemas.microsoft.com/office/powerpoint/2010/main" val="1889458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7/2/2026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7/2/2026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7/2/2026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7/2/2026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7/2/2026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7/2/2026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7/2/2026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7/2/2026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7/2/2026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7/2/2026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7/2/2026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7/2/2026</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1.w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3.wmf"/></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Argument Passing Summary</a:t>
            </a:r>
          </a:p>
        </p:txBody>
      </p:sp>
      <p:sp>
        <p:nvSpPr>
          <p:cNvPr id="3" name="Subtitle 2"/>
          <p:cNvSpPr>
            <a:spLocks noGrp="1"/>
          </p:cNvSpPr>
          <p:nvPr>
            <p:ph type="subTitle" idx="1"/>
          </p:nvPr>
        </p:nvSpPr>
        <p:spPr/>
        <p:txBody>
          <a:bodyPr/>
          <a:lstStyle/>
          <a:p>
            <a:r>
              <a:rPr lang="en-US" dirty="0"/>
              <a:t>Data Flow To And From Functions</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Pass By Value</a:t>
            </a:r>
          </a:p>
        </p:txBody>
      </p:sp>
      <p:sp>
        <p:nvSpPr>
          <p:cNvPr id="8" name="Rectangle 7"/>
          <p:cNvSpPr/>
          <p:nvPr/>
        </p:nvSpPr>
        <p:spPr>
          <a:xfrm>
            <a:off x="1867597" y="2703174"/>
            <a:ext cx="3901440" cy="2862322"/>
          </a:xfrm>
          <a:prstGeom prst="rect">
            <a:avLst/>
          </a:prstGeom>
        </p:spPr>
        <p:txBody>
          <a:bodyPr wrap="square">
            <a:spAutoFit/>
          </a:bodyPr>
          <a:lstStyle/>
          <a:p>
            <a:r>
              <a:rPr lang="en-US" dirty="0"/>
              <a:t>Function Call</a:t>
            </a:r>
          </a:p>
          <a:p>
            <a:endParaRPr lang="en-US" dirty="0"/>
          </a:p>
          <a:p>
            <a:r>
              <a:rPr lang="en-US" dirty="0"/>
              <a:t>	</a:t>
            </a:r>
            <a:r>
              <a:rPr lang="en-US" dirty="0">
                <a:latin typeface="Courier New" panose="02070309020205020404" pitchFamily="49" charset="0"/>
                <a:cs typeface="Courier New" panose="02070309020205020404" pitchFamily="49" charset="0"/>
              </a:rPr>
              <a:t>double t = triple(a);</a:t>
            </a:r>
          </a:p>
          <a:p>
            <a:endParaRPr lang="en-US" dirty="0"/>
          </a:p>
          <a:p>
            <a:r>
              <a:rPr lang="en-US" dirty="0"/>
              <a:t>Function Definition</a:t>
            </a:r>
          </a:p>
          <a:p>
            <a:endParaRPr lang="en-US" dirty="0"/>
          </a:p>
          <a:p>
            <a:pPr lvl="1"/>
            <a:r>
              <a:rPr lang="en-US" dirty="0">
                <a:latin typeface="Courier New" panose="02070309020205020404" pitchFamily="49" charset="0"/>
                <a:cs typeface="Courier New" panose="02070309020205020404" pitchFamily="49" charset="0"/>
              </a:rPr>
              <a:t>double triple(double x)</a:t>
            </a:r>
          </a:p>
          <a:p>
            <a:pPr lvl="1"/>
            <a:r>
              <a:rPr lang="en-US" dirty="0">
                <a:latin typeface="Courier New" panose="02070309020205020404" pitchFamily="49" charset="0"/>
                <a:cs typeface="Courier New" panose="02070309020205020404" pitchFamily="49" charset="0"/>
              </a:rPr>
              <a:t>{</a:t>
            </a:r>
          </a:p>
          <a:p>
            <a:pPr lvl="1"/>
            <a:r>
              <a:rPr lang="en-US" dirty="0">
                <a:latin typeface="Courier New" panose="02070309020205020404" pitchFamily="49" charset="0"/>
                <a:cs typeface="Courier New" panose="02070309020205020404" pitchFamily="49" charset="0"/>
              </a:rPr>
              <a:t>	return x * 3;</a:t>
            </a:r>
          </a:p>
          <a:p>
            <a:pPr lvl="1"/>
            <a:r>
              <a:rPr lang="en-US" dirty="0">
                <a:latin typeface="Courier New" panose="02070309020205020404" pitchFamily="49" charset="0"/>
                <a:cs typeface="Courier New" panose="02070309020205020404" pitchFamily="49" charset="0"/>
              </a:rPr>
              <a:t>}</a:t>
            </a:r>
          </a:p>
        </p:txBody>
      </p:sp>
      <p:graphicFrame>
        <p:nvGraphicFramePr>
          <p:cNvPr id="10" name="Object 9"/>
          <p:cNvGraphicFramePr>
            <a:graphicFrameLocks noChangeAspect="1"/>
          </p:cNvGraphicFramePr>
          <p:nvPr>
            <p:extLst>
              <p:ext uri="{D42A27DB-BD31-4B8C-83A1-F6EECF244321}">
                <p14:modId xmlns:p14="http://schemas.microsoft.com/office/powerpoint/2010/main" val="2675999968"/>
              </p:ext>
            </p:extLst>
          </p:nvPr>
        </p:nvGraphicFramePr>
        <p:xfrm>
          <a:off x="7951211" y="2703174"/>
          <a:ext cx="1949247" cy="2756627"/>
        </p:xfrm>
        <a:graphic>
          <a:graphicData uri="http://schemas.openxmlformats.org/presentationml/2006/ole">
            <mc:AlternateContent xmlns:mc="http://schemas.openxmlformats.org/markup-compatibility/2006">
              <mc:Choice xmlns:v="urn:schemas-microsoft-com:vml" Requires="v">
                <p:oleObj name="Drawing" r:id="rId3" imgW="1609560" imgH="2276640" progId="Presentations.Drawing.17">
                  <p:embed/>
                </p:oleObj>
              </mc:Choice>
              <mc:Fallback>
                <p:oleObj name="Drawing" r:id="rId3" imgW="1609560" imgH="2276640" progId="Presentations.Drawing.17">
                  <p:embed/>
                  <p:pic>
                    <p:nvPicPr>
                      <p:cNvPr id="0" name=""/>
                      <p:cNvPicPr/>
                      <p:nvPr/>
                    </p:nvPicPr>
                    <p:blipFill>
                      <a:blip r:embed="rId4"/>
                      <a:stretch>
                        <a:fillRect/>
                      </a:stretch>
                    </p:blipFill>
                    <p:spPr>
                      <a:xfrm>
                        <a:off x="7951211" y="2703174"/>
                        <a:ext cx="1949247" cy="2756627"/>
                      </a:xfrm>
                      <a:prstGeom prst="rect">
                        <a:avLst/>
                      </a:prstGeom>
                    </p:spPr>
                  </p:pic>
                </p:oleObj>
              </mc:Fallback>
            </mc:AlternateContent>
          </a:graphicData>
        </a:graphic>
      </p:graphicFrame>
    </p:spTree>
    <p:extLst>
      <p:ext uri="{BB962C8B-B14F-4D97-AF65-F5344CB8AC3E}">
        <p14:creationId xmlns:p14="http://schemas.microsoft.com/office/powerpoint/2010/main" val="6369708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Pass By Pointer</a:t>
            </a:r>
          </a:p>
        </p:txBody>
      </p:sp>
      <p:sp>
        <p:nvSpPr>
          <p:cNvPr id="10" name="TextBox 9"/>
          <p:cNvSpPr txBox="1"/>
          <p:nvPr/>
        </p:nvSpPr>
        <p:spPr>
          <a:xfrm>
            <a:off x="1581912" y="2638044"/>
            <a:ext cx="4271771" cy="2862322"/>
          </a:xfrm>
          <a:prstGeom prst="rect">
            <a:avLst/>
          </a:prstGeom>
          <a:noFill/>
        </p:spPr>
        <p:txBody>
          <a:bodyPr wrap="square" rtlCol="0">
            <a:spAutoFit/>
          </a:bodyPr>
          <a:lstStyle/>
          <a:p>
            <a:r>
              <a:rPr lang="en-US" dirty="0"/>
              <a:t>Function Call</a:t>
            </a:r>
          </a:p>
          <a:p>
            <a:endParaRPr lang="en-US" dirty="0"/>
          </a:p>
          <a:p>
            <a:r>
              <a:rPr lang="en-US" dirty="0"/>
              <a:t>	</a:t>
            </a:r>
            <a:r>
              <a:rPr lang="en-US" dirty="0">
                <a:latin typeface="Courier New" panose="02070309020205020404" pitchFamily="49" charset="0"/>
                <a:cs typeface="Courier New" panose="02070309020205020404" pitchFamily="49" charset="0"/>
              </a:rPr>
              <a:t>triple(&amp;a);</a:t>
            </a:r>
          </a:p>
          <a:p>
            <a:endParaRPr lang="en-US" dirty="0"/>
          </a:p>
          <a:p>
            <a:r>
              <a:rPr lang="en-US" dirty="0"/>
              <a:t>Function Definition</a:t>
            </a:r>
          </a:p>
          <a:p>
            <a:endParaRPr lang="en-US" dirty="0"/>
          </a:p>
          <a:p>
            <a:r>
              <a:rPr lang="en-US" dirty="0">
                <a:latin typeface="Courier New" panose="02070309020205020404" pitchFamily="49" charset="0"/>
                <a:cs typeface="Courier New" panose="02070309020205020404" pitchFamily="49" charset="0"/>
              </a:rPr>
              <a:t>	void triple(double* x)</a:t>
            </a:r>
          </a:p>
          <a:p>
            <a:r>
              <a:rPr lang="en-US" dirty="0">
                <a:latin typeface="Courier New" panose="02070309020205020404" pitchFamily="49" charset="0"/>
                <a:cs typeface="Courier New" panose="02070309020205020404" pitchFamily="49" charset="0"/>
              </a:rPr>
              <a:t>	{</a:t>
            </a:r>
          </a:p>
          <a:p>
            <a:r>
              <a:rPr lang="en-US" dirty="0">
                <a:latin typeface="Courier New" panose="02070309020205020404" pitchFamily="49" charset="0"/>
                <a:cs typeface="Courier New" panose="02070309020205020404" pitchFamily="49" charset="0"/>
              </a:rPr>
              <a:t>		*x = *x * 3;</a:t>
            </a:r>
          </a:p>
          <a:p>
            <a:r>
              <a:rPr lang="en-US" dirty="0">
                <a:latin typeface="Courier New" panose="02070309020205020404" pitchFamily="49" charset="0"/>
                <a:cs typeface="Courier New" panose="02070309020205020404" pitchFamily="49" charset="0"/>
              </a:rPr>
              <a:t>	}</a:t>
            </a:r>
          </a:p>
        </p:txBody>
      </p:sp>
      <p:graphicFrame>
        <p:nvGraphicFramePr>
          <p:cNvPr id="11" name="Object 10"/>
          <p:cNvGraphicFramePr>
            <a:graphicFrameLocks noChangeAspect="1"/>
          </p:cNvGraphicFramePr>
          <p:nvPr>
            <p:extLst>
              <p:ext uri="{D42A27DB-BD31-4B8C-83A1-F6EECF244321}">
                <p14:modId xmlns:p14="http://schemas.microsoft.com/office/powerpoint/2010/main" val="4199966799"/>
              </p:ext>
            </p:extLst>
          </p:nvPr>
        </p:nvGraphicFramePr>
        <p:xfrm>
          <a:off x="7937875" y="2638044"/>
          <a:ext cx="1364066" cy="3087097"/>
        </p:xfrm>
        <a:graphic>
          <a:graphicData uri="http://schemas.openxmlformats.org/presentationml/2006/ole">
            <mc:AlternateContent xmlns:mc="http://schemas.openxmlformats.org/markup-compatibility/2006">
              <mc:Choice xmlns:v="urn:schemas-microsoft-com:vml" Requires="v">
                <p:oleObj name="Drawing" r:id="rId3" imgW="905040" imgH="2048040" progId="Presentations.Drawing.17">
                  <p:embed/>
                </p:oleObj>
              </mc:Choice>
              <mc:Fallback>
                <p:oleObj name="Drawing" r:id="rId3" imgW="905040" imgH="2048040" progId="Presentations.Drawing.17">
                  <p:embed/>
                  <p:pic>
                    <p:nvPicPr>
                      <p:cNvPr id="0" name=""/>
                      <p:cNvPicPr/>
                      <p:nvPr/>
                    </p:nvPicPr>
                    <p:blipFill>
                      <a:blip r:embed="rId4"/>
                      <a:stretch>
                        <a:fillRect/>
                      </a:stretch>
                    </p:blipFill>
                    <p:spPr>
                      <a:xfrm>
                        <a:off x="7937875" y="2638044"/>
                        <a:ext cx="1364066" cy="3087097"/>
                      </a:xfrm>
                      <a:prstGeom prst="rect">
                        <a:avLst/>
                      </a:prstGeom>
                    </p:spPr>
                  </p:pic>
                </p:oleObj>
              </mc:Fallback>
            </mc:AlternateContent>
          </a:graphicData>
        </a:graphic>
      </p:graphicFrame>
    </p:spTree>
    <p:extLst>
      <p:ext uri="{BB962C8B-B14F-4D97-AF65-F5344CB8AC3E}">
        <p14:creationId xmlns:p14="http://schemas.microsoft.com/office/powerpoint/2010/main" val="3261463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Pass By Reference</a:t>
            </a:r>
          </a:p>
        </p:txBody>
      </p:sp>
      <p:graphicFrame>
        <p:nvGraphicFramePr>
          <p:cNvPr id="10" name="Object 9"/>
          <p:cNvGraphicFramePr>
            <a:graphicFrameLocks noChangeAspect="1"/>
          </p:cNvGraphicFramePr>
          <p:nvPr>
            <p:extLst>
              <p:ext uri="{D42A27DB-BD31-4B8C-83A1-F6EECF244321}">
                <p14:modId xmlns:p14="http://schemas.microsoft.com/office/powerpoint/2010/main" val="4286651146"/>
              </p:ext>
            </p:extLst>
          </p:nvPr>
        </p:nvGraphicFramePr>
        <p:xfrm>
          <a:off x="7930343" y="2638044"/>
          <a:ext cx="1386234" cy="3137266"/>
        </p:xfrm>
        <a:graphic>
          <a:graphicData uri="http://schemas.openxmlformats.org/presentationml/2006/ole">
            <mc:AlternateContent xmlns:mc="http://schemas.openxmlformats.org/markup-compatibility/2006">
              <mc:Choice xmlns:v="urn:schemas-microsoft-com:vml" Requires="v">
                <p:oleObj name="Drawing" r:id="rId3" imgW="905040" imgH="2048040" progId="Presentations.Drawing.17">
                  <p:embed/>
                </p:oleObj>
              </mc:Choice>
              <mc:Fallback>
                <p:oleObj name="Drawing" r:id="rId3" imgW="905040" imgH="2048040" progId="Presentations.Drawing.17">
                  <p:embed/>
                  <p:pic>
                    <p:nvPicPr>
                      <p:cNvPr id="0" name=""/>
                      <p:cNvPicPr/>
                      <p:nvPr/>
                    </p:nvPicPr>
                    <p:blipFill>
                      <a:blip r:embed="rId4"/>
                      <a:stretch>
                        <a:fillRect/>
                      </a:stretch>
                    </p:blipFill>
                    <p:spPr>
                      <a:xfrm>
                        <a:off x="7930343" y="2638044"/>
                        <a:ext cx="1386234" cy="3137266"/>
                      </a:xfrm>
                      <a:prstGeom prst="rect">
                        <a:avLst/>
                      </a:prstGeom>
                    </p:spPr>
                  </p:pic>
                </p:oleObj>
              </mc:Fallback>
            </mc:AlternateContent>
          </a:graphicData>
        </a:graphic>
      </p:graphicFrame>
      <p:sp>
        <p:nvSpPr>
          <p:cNvPr id="11" name="TextBox 10"/>
          <p:cNvSpPr txBox="1"/>
          <p:nvPr/>
        </p:nvSpPr>
        <p:spPr>
          <a:xfrm>
            <a:off x="1581912" y="2638044"/>
            <a:ext cx="4271771" cy="2862322"/>
          </a:xfrm>
          <a:prstGeom prst="rect">
            <a:avLst/>
          </a:prstGeom>
          <a:noFill/>
        </p:spPr>
        <p:txBody>
          <a:bodyPr wrap="square" rtlCol="0">
            <a:spAutoFit/>
          </a:bodyPr>
          <a:lstStyle/>
          <a:p>
            <a:r>
              <a:rPr lang="en-US" dirty="0"/>
              <a:t>Function Call</a:t>
            </a:r>
          </a:p>
          <a:p>
            <a:endParaRPr lang="en-US" dirty="0"/>
          </a:p>
          <a:p>
            <a:r>
              <a:rPr lang="en-US" dirty="0"/>
              <a:t>	</a:t>
            </a:r>
            <a:r>
              <a:rPr lang="en-US" dirty="0">
                <a:latin typeface="Courier New" panose="02070309020205020404" pitchFamily="49" charset="0"/>
                <a:cs typeface="Courier New" panose="02070309020205020404" pitchFamily="49" charset="0"/>
              </a:rPr>
              <a:t>triple(a);</a:t>
            </a:r>
          </a:p>
          <a:p>
            <a:endParaRPr lang="en-US" dirty="0"/>
          </a:p>
          <a:p>
            <a:r>
              <a:rPr lang="en-US" dirty="0"/>
              <a:t>Function Definition</a:t>
            </a:r>
          </a:p>
          <a:p>
            <a:endParaRPr lang="en-US" dirty="0"/>
          </a:p>
          <a:p>
            <a:r>
              <a:rPr lang="en-US" dirty="0">
                <a:latin typeface="Courier New" panose="02070309020205020404" pitchFamily="49" charset="0"/>
                <a:cs typeface="Courier New" panose="02070309020205020404" pitchFamily="49" charset="0"/>
              </a:rPr>
              <a:t>	void triple(double&amp; x)</a:t>
            </a:r>
          </a:p>
          <a:p>
            <a:r>
              <a:rPr lang="en-US" dirty="0">
                <a:latin typeface="Courier New" panose="02070309020205020404" pitchFamily="49" charset="0"/>
                <a:cs typeface="Courier New" panose="02070309020205020404" pitchFamily="49" charset="0"/>
              </a:rPr>
              <a:t>	{</a:t>
            </a:r>
          </a:p>
          <a:p>
            <a:r>
              <a:rPr lang="en-US" dirty="0">
                <a:latin typeface="Courier New" panose="02070309020205020404" pitchFamily="49" charset="0"/>
                <a:cs typeface="Courier New" panose="02070309020205020404" pitchFamily="49" charset="0"/>
              </a:rPr>
              <a:t>		x = x * 3;</a:t>
            </a:r>
          </a:p>
          <a:p>
            <a:r>
              <a:rPr lang="en-US" dirty="0">
                <a:latin typeface="Courier New" panose="02070309020205020404" pitchFamily="49" charset="0"/>
                <a:cs typeface="Courier New" panose="02070309020205020404" pitchFamily="49" charset="0"/>
              </a:rPr>
              <a:t>	}</a:t>
            </a:r>
          </a:p>
        </p:txBody>
      </p:sp>
    </p:spTree>
    <p:extLst>
      <p:ext uri="{BB962C8B-B14F-4D97-AF65-F5344CB8AC3E}">
        <p14:creationId xmlns:p14="http://schemas.microsoft.com/office/powerpoint/2010/main" val="19322597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Flow Summary</a:t>
            </a:r>
          </a:p>
        </p:txBody>
      </p:sp>
      <p:pic>
        <p:nvPicPr>
          <p:cNvPr id="3" name="Picture 2"/>
          <p:cNvPicPr>
            <a:picLocks noChangeAspect="1"/>
          </p:cNvPicPr>
          <p:nvPr/>
        </p:nvPicPr>
        <p:blipFill>
          <a:blip r:embed="rId3"/>
          <a:stretch>
            <a:fillRect/>
          </a:stretch>
        </p:blipFill>
        <p:spPr>
          <a:xfrm>
            <a:off x="2892830" y="2127250"/>
            <a:ext cx="6417426" cy="4049908"/>
          </a:xfrm>
          <a:prstGeom prst="rect">
            <a:avLst/>
          </a:prstGeom>
        </p:spPr>
      </p:pic>
    </p:spTree>
    <p:extLst>
      <p:ext uri="{BB962C8B-B14F-4D97-AF65-F5344CB8AC3E}">
        <p14:creationId xmlns:p14="http://schemas.microsoft.com/office/powerpoint/2010/main" val="156727467"/>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52</TotalTime>
  <Words>390</Words>
  <Application>Microsoft Office PowerPoint</Application>
  <PresentationFormat>Widescreen</PresentationFormat>
  <Paragraphs>48</Paragraphs>
  <Slides>5</Slides>
  <Notes>5</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5</vt:i4>
      </vt:variant>
    </vt:vector>
  </HeadingPairs>
  <TitlesOfParts>
    <vt:vector size="11" baseType="lpstr">
      <vt:lpstr>Arial</vt:lpstr>
      <vt:lpstr>Calibri</vt:lpstr>
      <vt:lpstr>Courier New</vt:lpstr>
      <vt:lpstr>Gill Sans MT</vt:lpstr>
      <vt:lpstr>Parcel</vt:lpstr>
      <vt:lpstr>Drawing</vt:lpstr>
      <vt:lpstr>Argument Passing Summary</vt:lpstr>
      <vt:lpstr>Pass By Value</vt:lpstr>
      <vt:lpstr>Pass By Pointer</vt:lpstr>
      <vt:lpstr>Pass By Reference</vt:lpstr>
      <vt:lpstr>Data Flow 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Argument Passing Summary</dc:title>
  <dc:creator>Delroy Brinkerhoff</dc:creator>
  <cp:lastModifiedBy>delroy</cp:lastModifiedBy>
  <cp:revision>10</cp:revision>
  <dcterms:created xsi:type="dcterms:W3CDTF">2016-07-13T22:03:45Z</dcterms:created>
  <dcterms:modified xsi:type="dcterms:W3CDTF">2026-07-02T20:56:32Z</dcterms:modified>
</cp:coreProperties>
</file>