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heme/theme2.xml" ContentType="application/vnd.openxmlformats-officedocument.them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1.xml" ContentType="application/vnd.openxmlformats-officedocument.presentationml.notesSlide+xml"/>
  <Override PartName="/ppt/tags/tag27.xml" ContentType="application/vnd.openxmlformats-officedocument.presentationml.tags+xml"/>
  <Override PartName="/ppt/notesSlides/notesSlide2.xml" ContentType="application/vnd.openxmlformats-officedocument.presentationml.notesSlide+xml"/>
  <Override PartName="/ppt/tags/tag28.xml" ContentType="application/vnd.openxmlformats-officedocument.presentationml.tags+xml"/>
  <Override PartName="/ppt/notesSlides/notesSlide3.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4.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5.xml" ContentType="application/vnd.openxmlformats-officedocument.presentationml.notesSlide+xml"/>
  <Override PartName="/ppt/tags/tag39.xml" ContentType="application/vnd.openxmlformats-officedocument.presentationml.tags+xml"/>
  <Override PartName="/ppt/notesSlides/notesSlide6.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sldIdLst>
    <p:sldId id="256" r:id="rId2"/>
    <p:sldId id="264" r:id="rId3"/>
    <p:sldId id="265" r:id="rId4"/>
    <p:sldId id="266" r:id="rId5"/>
    <p:sldId id="262" r:id="rId6"/>
    <p:sldId id="268" r:id="rId7"/>
    <p:sldId id="267"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247" autoAdjust="0"/>
  </p:normalViewPr>
  <p:slideViewPr>
    <p:cSldViewPr snapToGrid="0">
      <p:cViewPr varScale="1">
        <p:scale>
          <a:sx n="65" d="100"/>
          <a:sy n="65" d="100"/>
        </p:scale>
        <p:origin x="46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6DD30E-714B-421D-A41A-9339EE3A9791}" type="datetimeFigureOut">
              <a:rPr lang="en-US" smtClean="0"/>
              <a:t>7/22/2026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4F1E6C-425A-48D2-B0A6-4C636F1F0934}" type="slidenum">
              <a:rPr lang="en-US" smtClean="0"/>
              <a:t>‹#›</a:t>
            </a:fld>
            <a:endParaRPr lang="en-US" dirty="0"/>
          </a:p>
        </p:txBody>
      </p:sp>
    </p:spTree>
    <p:extLst>
      <p:ext uri="{BB962C8B-B14F-4D97-AF65-F5344CB8AC3E}">
        <p14:creationId xmlns:p14="http://schemas.microsoft.com/office/powerpoint/2010/main" val="39118386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Programs can contain many kinds of errors or bugs. However, in multi-file programs, functions typically cause one kind of error. These errors occur when a program defines a function in one file and calls it from other files. Discrepancies between the function header and the function calls prevent the compiler system from assembling the files into a complete program. The linker or loader detects and reports the assembly errors.</a:t>
            </a:r>
          </a:p>
          <a:p>
            <a:endParaRPr lang="en-US" dirty="0"/>
          </a:p>
        </p:txBody>
      </p:sp>
      <p:sp>
        <p:nvSpPr>
          <p:cNvPr id="4" name="Slide Number Placeholder 3"/>
          <p:cNvSpPr>
            <a:spLocks noGrp="1"/>
          </p:cNvSpPr>
          <p:nvPr>
            <p:ph type="sldNum" sz="quarter" idx="5"/>
          </p:nvPr>
        </p:nvSpPr>
        <p:spPr/>
        <p:txBody>
          <a:bodyPr/>
          <a:lstStyle/>
          <a:p>
            <a:fld id="{894F1E6C-425A-48D2-B0A6-4C636F1F0934}" type="slidenum">
              <a:rPr lang="en-US" smtClean="0"/>
              <a:t>1</a:t>
            </a:fld>
            <a:endParaRPr lang="en-US" dirty="0"/>
          </a:p>
        </p:txBody>
      </p:sp>
    </p:spTree>
    <p:extLst>
      <p:ext uri="{BB962C8B-B14F-4D97-AF65-F5344CB8AC3E}">
        <p14:creationId xmlns:p14="http://schemas.microsoft.com/office/powerpoint/2010/main" val="1229187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C++ compiler system consists of at least three distinct parts. The first two, the preprocessor and the compiler component, are consistently named. The name of the third part varies: Windows calls it the linker, while Linux and similar operating systems call it the loader and implement it with the ld command.</a:t>
            </a:r>
          </a:p>
          <a:p>
            <a:endParaRPr lang="en-US" dirty="0"/>
          </a:p>
        </p:txBody>
      </p:sp>
      <p:sp>
        <p:nvSpPr>
          <p:cNvPr id="4" name="Slide Number Placeholder 3"/>
          <p:cNvSpPr>
            <a:spLocks noGrp="1"/>
          </p:cNvSpPr>
          <p:nvPr>
            <p:ph type="sldNum" sz="quarter" idx="5"/>
          </p:nvPr>
        </p:nvSpPr>
        <p:spPr/>
        <p:txBody>
          <a:bodyPr/>
          <a:lstStyle/>
          <a:p>
            <a:fld id="{894F1E6C-425A-48D2-B0A6-4C636F1F0934}" type="slidenum">
              <a:rPr lang="en-US" smtClean="0"/>
              <a:t>2</a:t>
            </a:fld>
            <a:endParaRPr lang="en-US" dirty="0"/>
          </a:p>
        </p:txBody>
      </p:sp>
    </p:spTree>
    <p:extLst>
      <p:ext uri="{BB962C8B-B14F-4D97-AF65-F5344CB8AC3E}">
        <p14:creationId xmlns:p14="http://schemas.microsoft.com/office/powerpoint/2010/main" val="3349477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preprocessor and the compiler component process each program file. The final part of the system assembles the individual program files, any library functions the program uses, and a runtime file to create the final executable.</a:t>
            </a:r>
          </a:p>
          <a:p>
            <a:endParaRPr lang="en-US" dirty="0"/>
          </a:p>
        </p:txBody>
      </p:sp>
      <p:sp>
        <p:nvSpPr>
          <p:cNvPr id="4" name="Slide Number Placeholder 3"/>
          <p:cNvSpPr>
            <a:spLocks noGrp="1"/>
          </p:cNvSpPr>
          <p:nvPr>
            <p:ph type="sldNum" sz="quarter" idx="5"/>
          </p:nvPr>
        </p:nvSpPr>
        <p:spPr/>
        <p:txBody>
          <a:bodyPr/>
          <a:lstStyle/>
          <a:p>
            <a:fld id="{894F1E6C-425A-48D2-B0A6-4C636F1F0934}" type="slidenum">
              <a:rPr lang="en-US" smtClean="0"/>
              <a:t>3</a:t>
            </a:fld>
            <a:endParaRPr lang="en-US" dirty="0"/>
          </a:p>
        </p:txBody>
      </p:sp>
    </p:spTree>
    <p:extLst>
      <p:ext uri="{BB962C8B-B14F-4D97-AF65-F5344CB8AC3E}">
        <p14:creationId xmlns:p14="http://schemas.microsoft.com/office/powerpoint/2010/main" val="39261862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the example, file 1 contains a function definition, which compiles without error. File 2 contains two incorrect function prototypes and corresponding function calls. The prototypes help the compiler validate that the function calls are formed correctly. The calls match the prototypes, so file 2 compiles without error. However, the functions in file 2 don’t match the function in file 1, which prevents the linker or loader from assembling them into an executable program.</a:t>
            </a:r>
          </a:p>
          <a:p>
            <a:endParaRPr lang="en-US" dirty="0"/>
          </a:p>
        </p:txBody>
      </p:sp>
      <p:sp>
        <p:nvSpPr>
          <p:cNvPr id="4" name="Slide Number Placeholder 3"/>
          <p:cNvSpPr>
            <a:spLocks noGrp="1"/>
          </p:cNvSpPr>
          <p:nvPr>
            <p:ph type="sldNum" sz="quarter" idx="5"/>
          </p:nvPr>
        </p:nvSpPr>
        <p:spPr/>
        <p:txBody>
          <a:bodyPr/>
          <a:lstStyle/>
          <a:p>
            <a:fld id="{894F1E6C-425A-48D2-B0A6-4C636F1F0934}" type="slidenum">
              <a:rPr lang="en-US" smtClean="0"/>
              <a:t>4</a:t>
            </a:fld>
            <a:endParaRPr lang="en-US" dirty="0"/>
          </a:p>
        </p:txBody>
      </p:sp>
    </p:spTree>
    <p:extLst>
      <p:ext uri="{BB962C8B-B14F-4D97-AF65-F5344CB8AC3E}">
        <p14:creationId xmlns:p14="http://schemas.microsoft.com/office/powerpoint/2010/main" val="1002828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One step programmers can take to help reduce the program assembly errors detected by the linker or loader is to put the function prototypes in a shared header file and include it in files that call the functions. Although they must still maintain the prototypes, updating them whenever a function header changes, they only have one prototype to maintain, rather than one in each using file. The prototypes serve as the interface between a function definition and a function call, essentially describing how one function uses another. A file including a header, file 2 for example, may safely ignore any prototypes or other declarations in the header it doesn’t use.</a:t>
            </a:r>
          </a:p>
          <a:p>
            <a:endParaRPr lang="en-US" dirty="0"/>
          </a:p>
        </p:txBody>
      </p:sp>
      <p:sp>
        <p:nvSpPr>
          <p:cNvPr id="4" name="Slide Number Placeholder 3"/>
          <p:cNvSpPr>
            <a:spLocks noGrp="1"/>
          </p:cNvSpPr>
          <p:nvPr>
            <p:ph type="sldNum" sz="quarter" idx="5"/>
          </p:nvPr>
        </p:nvSpPr>
        <p:spPr/>
        <p:txBody>
          <a:bodyPr/>
          <a:lstStyle/>
          <a:p>
            <a:fld id="{894F1E6C-425A-48D2-B0A6-4C636F1F0934}" type="slidenum">
              <a:rPr lang="en-US" smtClean="0"/>
              <a:t>5</a:t>
            </a:fld>
            <a:endParaRPr lang="en-US" dirty="0"/>
          </a:p>
        </p:txBody>
      </p:sp>
    </p:spTree>
    <p:extLst>
      <p:ext uri="{BB962C8B-B14F-4D97-AF65-F5344CB8AC3E}">
        <p14:creationId xmlns:p14="http://schemas.microsoft.com/office/powerpoint/2010/main" val="4219905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Another step programmers can take to reduce assembly errors is to establish the dependencies between a program’s files. With the dependencies established, programming tools can automatically build the program. This example depicts a source code file that includes two headers. When the compiler compiles the source file the first time, it creates an object file whose name ends with the extension “.obj” or “.o”. The system only recompiles the source file if it or either header file changes, not when the body changes in a different source file. This process keeps object files up to date, reducing conflicts caused by a function change in another source file.</a:t>
            </a:r>
          </a:p>
          <a:p>
            <a:endParaRPr lang="en-US" dirty="0"/>
          </a:p>
        </p:txBody>
      </p:sp>
      <p:sp>
        <p:nvSpPr>
          <p:cNvPr id="4" name="Slide Number Placeholder 3"/>
          <p:cNvSpPr>
            <a:spLocks noGrp="1"/>
          </p:cNvSpPr>
          <p:nvPr>
            <p:ph type="sldNum" sz="quarter" idx="5"/>
          </p:nvPr>
        </p:nvSpPr>
        <p:spPr/>
        <p:txBody>
          <a:bodyPr/>
          <a:lstStyle/>
          <a:p>
            <a:fld id="{894F1E6C-425A-48D2-B0A6-4C636F1F0934}" type="slidenum">
              <a:rPr lang="en-US" smtClean="0"/>
              <a:t>6</a:t>
            </a:fld>
            <a:endParaRPr lang="en-US" dirty="0"/>
          </a:p>
        </p:txBody>
      </p:sp>
    </p:spTree>
    <p:extLst>
      <p:ext uri="{BB962C8B-B14F-4D97-AF65-F5344CB8AC3E}">
        <p14:creationId xmlns:p14="http://schemas.microsoft.com/office/powerpoint/2010/main" val="15402393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Most integrated development environments allow programmers to organize their code into individual projects. For example, Visual Studio solutions consist of one or more projects, where each project represents a program. Projects automate program building by calling the compiler and linker as needed, only recompiling a source file when it or an included header changes.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Makefiles are another way for programmers to specify program file dependencies and are often used with command-line compilers. The names preceding the colons are the target files the compiler creates. The names following the colons are the files the target depends on. The system must rebuild any target that is older than any of the files it depends on. The commands following a tab character, the Linux g++ compiler in this example, rebuild the target. When run with only object file inputs, g++ calls the loader, ld, to assemble the program.</a:t>
            </a:r>
          </a:p>
          <a:p>
            <a:endParaRPr lang="en-US" dirty="0"/>
          </a:p>
        </p:txBody>
      </p:sp>
      <p:sp>
        <p:nvSpPr>
          <p:cNvPr id="4" name="Slide Number Placeholder 3"/>
          <p:cNvSpPr>
            <a:spLocks noGrp="1"/>
          </p:cNvSpPr>
          <p:nvPr>
            <p:ph type="sldNum" sz="quarter" idx="5"/>
          </p:nvPr>
        </p:nvSpPr>
        <p:spPr/>
        <p:txBody>
          <a:bodyPr/>
          <a:lstStyle/>
          <a:p>
            <a:fld id="{894F1E6C-425A-48D2-B0A6-4C636F1F0934}" type="slidenum">
              <a:rPr lang="en-US" smtClean="0"/>
              <a:t>7</a:t>
            </a:fld>
            <a:endParaRPr lang="en-US" dirty="0"/>
          </a:p>
        </p:txBody>
      </p:sp>
    </p:spTree>
    <p:extLst>
      <p:ext uri="{BB962C8B-B14F-4D97-AF65-F5344CB8AC3E}">
        <p14:creationId xmlns:p14="http://schemas.microsoft.com/office/powerpoint/2010/main" val="37144854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slideMaster" Target="../slideMasters/slideMaster1.xml"/><Relationship Id="rId5" Type="http://schemas.openxmlformats.org/officeDocument/2006/relationships/tags" Target="../tags/tag10.xml"/><Relationship Id="rId4" Type="http://schemas.openxmlformats.org/officeDocument/2006/relationships/tags" Target="../tags/tag9.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Master" Target="../slideMasters/slideMaster1.xml"/><Relationship Id="rId5" Type="http://schemas.openxmlformats.org/officeDocument/2006/relationships/tags" Target="../tags/tag15.xml"/><Relationship Id="rId4" Type="http://schemas.openxmlformats.org/officeDocument/2006/relationships/tags" Target="../tags/tag1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23.xml"/><Relationship Id="rId3" Type="http://schemas.openxmlformats.org/officeDocument/2006/relationships/tags" Target="../tags/tag18.xml"/><Relationship Id="rId7" Type="http://schemas.openxmlformats.org/officeDocument/2006/relationships/tags" Target="../tags/tag22.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tags" Target="../tags/tag19.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custDataLst>
              <p:tags r:id="rId2"/>
            </p:custDataLst>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custDataLst>
              <p:tags r:id="rId3"/>
            </p:custDataLst>
          </p:nvPr>
        </p:nvSpPr>
        <p:spPr/>
        <p:txBody>
          <a:bodyPr/>
          <a:lstStyle/>
          <a:p>
            <a:fld id="{B40FB4B4-2185-4162-9846-7C5876CD7D32}" type="datetimeFigureOut">
              <a:rPr lang="en-US" smtClean="0"/>
              <a:t>7/22/2026</a:t>
            </a:fld>
            <a:endParaRPr lang="en-US" dirty="0"/>
          </a:p>
        </p:txBody>
      </p:sp>
      <p:sp>
        <p:nvSpPr>
          <p:cNvPr id="8" name="Footer Placeholder 7"/>
          <p:cNvSpPr>
            <a:spLocks noGrp="1"/>
          </p:cNvSpPr>
          <p:nvPr>
            <p:ph type="ftr" sz="quarter" idx="11"/>
            <p:custDataLst>
              <p:tags r:id="rId4"/>
            </p:custDataLst>
          </p:nvPr>
        </p:nvSpPr>
        <p:spPr/>
        <p:txBody>
          <a:bodyPr/>
          <a:lstStyle/>
          <a:p>
            <a:endParaRPr lang="en-US" dirty="0"/>
          </a:p>
        </p:txBody>
      </p:sp>
      <p:sp>
        <p:nvSpPr>
          <p:cNvPr id="9" name="Slide Number Placeholder 8"/>
          <p:cNvSpPr>
            <a:spLocks noGrp="1"/>
          </p:cNvSpPr>
          <p:nvPr>
            <p:ph type="sldNum" sz="quarter" idx="12"/>
            <p:custDataLst>
              <p:tags r:id="rId5"/>
            </p:custDataLst>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0298180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0FB4B4-2185-4162-9846-7C5876CD7D32}" type="datetimeFigureOut">
              <a:rPr lang="en-US" smtClean="0"/>
              <a:t>7/22/2026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913335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0FB4B4-2185-4162-9846-7C5876CD7D32}" type="datetimeFigureOut">
              <a:rPr lang="en-US" smtClean="0"/>
              <a:t>7/22/2026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4218505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a:t>Click to edit Master title style</a:t>
            </a:r>
            <a:endParaRPr lang="en-US" dirty="0"/>
          </a:p>
        </p:txBody>
      </p:sp>
      <p:sp>
        <p:nvSpPr>
          <p:cNvPr id="3" name="Content Placeholder 2"/>
          <p:cNvSpPr>
            <a:spLocks noGrp="1"/>
          </p:cNvSpPr>
          <p:nvPr>
            <p:ph idx="1"/>
            <p:custDataLst>
              <p:tags r:id="rId2"/>
            </p:custDataLst>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custDataLst>
              <p:tags r:id="rId3"/>
            </p:custDataLst>
          </p:nvPr>
        </p:nvSpPr>
        <p:spPr/>
        <p:txBody>
          <a:bodyPr/>
          <a:lstStyle/>
          <a:p>
            <a:fld id="{B40FB4B4-2185-4162-9846-7C5876CD7D32}" type="datetimeFigureOut">
              <a:rPr lang="en-US" smtClean="0"/>
              <a:t>7/22/2026</a:t>
            </a:fld>
            <a:endParaRPr lang="en-US" dirty="0"/>
          </a:p>
        </p:txBody>
      </p:sp>
      <p:sp>
        <p:nvSpPr>
          <p:cNvPr id="8" name="Footer Placeholder 7"/>
          <p:cNvSpPr>
            <a:spLocks noGrp="1"/>
          </p:cNvSpPr>
          <p:nvPr>
            <p:ph type="ftr" sz="quarter" idx="11"/>
            <p:custDataLst>
              <p:tags r:id="rId4"/>
            </p:custDataLst>
          </p:nvPr>
        </p:nvSpPr>
        <p:spPr/>
        <p:txBody>
          <a:bodyPr/>
          <a:lstStyle/>
          <a:p>
            <a:endParaRPr lang="en-US" dirty="0"/>
          </a:p>
        </p:txBody>
      </p:sp>
      <p:sp>
        <p:nvSpPr>
          <p:cNvPr id="9" name="Slide Number Placeholder 8"/>
          <p:cNvSpPr>
            <a:spLocks noGrp="1"/>
          </p:cNvSpPr>
          <p:nvPr>
            <p:ph type="sldNum" sz="quarter" idx="12"/>
            <p:custDataLst>
              <p:tags r:id="rId5"/>
            </p:custDataLst>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286304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6"/>
          <p:cNvSpPr>
            <a:spLocks noGrp="1"/>
          </p:cNvSpPr>
          <p:nvPr>
            <p:ph type="dt" sz="half" idx="10"/>
          </p:nvPr>
        </p:nvSpPr>
        <p:spPr/>
        <p:txBody>
          <a:bodyPr/>
          <a:lstStyle/>
          <a:p>
            <a:fld id="{B40FB4B4-2185-4162-9846-7C5876CD7D32}" type="datetimeFigureOut">
              <a:rPr lang="en-US" smtClean="0"/>
              <a:t>7/22/2026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94196239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B40FB4B4-2185-4162-9846-7C5876CD7D32}" type="datetimeFigureOut">
              <a:rPr lang="en-US" smtClean="0"/>
              <a:t>7/22/2026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924236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custDataLst>
              <p:tags r:id="rId1"/>
            </p:custDataLst>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custDataLst>
              <p:tags r:id="rId2"/>
            </p:custDataLst>
          </p:nvPr>
        </p:nvSpPr>
        <p:spPr>
          <a:xfrm>
            <a:off x="1583436" y="3143250"/>
            <a:ext cx="4270248"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custDataLst>
              <p:tags r:id="rId3"/>
            </p:custDataLst>
          </p:nvPr>
        </p:nvSpPr>
        <p:spPr>
          <a:xfrm>
            <a:off x="6338316" y="3143250"/>
            <a:ext cx="4253484"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custDataLst>
              <p:tags r:id="rId4"/>
            </p:custDataLst>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custDataLst>
              <p:tags r:id="rId5"/>
            </p:custDataLst>
          </p:nvPr>
        </p:nvSpPr>
        <p:spPr/>
        <p:txBody>
          <a:bodyPr/>
          <a:lstStyle/>
          <a:p>
            <a:fld id="{B40FB4B4-2185-4162-9846-7C5876CD7D32}" type="datetimeFigureOut">
              <a:rPr lang="en-US" smtClean="0"/>
              <a:t>7/22/2026</a:t>
            </a:fld>
            <a:endParaRPr lang="en-US" dirty="0"/>
          </a:p>
        </p:txBody>
      </p:sp>
      <p:sp>
        <p:nvSpPr>
          <p:cNvPr id="8" name="Footer Placeholder 7"/>
          <p:cNvSpPr>
            <a:spLocks noGrp="1"/>
          </p:cNvSpPr>
          <p:nvPr>
            <p:ph type="ftr" sz="quarter" idx="11"/>
            <p:custDataLst>
              <p:tags r:id="rId6"/>
            </p:custDataLst>
          </p:nvPr>
        </p:nvSpPr>
        <p:spPr/>
        <p:txBody>
          <a:bodyPr/>
          <a:lstStyle/>
          <a:p>
            <a:endParaRPr lang="en-US" dirty="0"/>
          </a:p>
        </p:txBody>
      </p:sp>
      <p:sp>
        <p:nvSpPr>
          <p:cNvPr id="9" name="Slide Number Placeholder 8"/>
          <p:cNvSpPr>
            <a:spLocks noGrp="1"/>
          </p:cNvSpPr>
          <p:nvPr>
            <p:ph type="sldNum" sz="quarter" idx="12"/>
            <p:custDataLst>
              <p:tags r:id="rId7"/>
            </p:custDataLst>
          </p:nvPr>
        </p:nvSpPr>
        <p:spPr/>
        <p:txBody>
          <a:bodyPr/>
          <a:lstStyle/>
          <a:p>
            <a:fld id="{BD0C1318-927F-4BC9-B599-DD0BEB3764AB}" type="slidenum">
              <a:rPr lang="en-US" smtClean="0"/>
              <a:t>‹#›</a:t>
            </a:fld>
            <a:endParaRPr lang="en-US" dirty="0"/>
          </a:p>
        </p:txBody>
      </p:sp>
      <p:sp>
        <p:nvSpPr>
          <p:cNvPr id="10" name="Title 9"/>
          <p:cNvSpPr>
            <a:spLocks noGrp="1"/>
          </p:cNvSpPr>
          <p:nvPr>
            <p:ph type="title"/>
            <p:custDataLst>
              <p:tags r:id="rId8"/>
            </p:custDataLst>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345136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40FB4B4-2185-4162-9846-7C5876CD7D32}" type="datetimeFigureOut">
              <a:rPr lang="en-US" smtClean="0"/>
              <a:t>7/22/2026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211829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0FB4B4-2185-4162-9846-7C5876CD7D32}" type="datetimeFigureOut">
              <a:rPr lang="en-US" smtClean="0"/>
              <a:t>7/22/2026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690903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Date Placeholder 8"/>
          <p:cNvSpPr>
            <a:spLocks noGrp="1"/>
          </p:cNvSpPr>
          <p:nvPr>
            <p:ph type="dt" sz="half" idx="10"/>
          </p:nvPr>
        </p:nvSpPr>
        <p:spPr/>
        <p:txBody>
          <a:bodyPr/>
          <a:lstStyle/>
          <a:p>
            <a:fld id="{B40FB4B4-2185-4162-9846-7C5876CD7D32}" type="datetimeFigureOut">
              <a:rPr lang="en-US" smtClean="0"/>
              <a:t>7/22/2026</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296919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B40FB4B4-2185-4162-9846-7C5876CD7D32}" type="datetimeFigureOut">
              <a:rPr lang="en-US" smtClean="0"/>
              <a:t>7/22/2026</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1059802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custDataLst>
              <p:tags r:id="rId13"/>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custDataLst>
              <p:tags r:id="rId14"/>
            </p:custDataLst>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custDataLst>
              <p:tags r:id="rId15"/>
            </p:custDataLst>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B40FB4B4-2185-4162-9846-7C5876CD7D32}" type="datetimeFigureOut">
              <a:rPr lang="en-US" smtClean="0"/>
              <a:t>7/22/2026</a:t>
            </a:fld>
            <a:endParaRPr lang="en-US" dirty="0"/>
          </a:p>
        </p:txBody>
      </p:sp>
      <p:sp>
        <p:nvSpPr>
          <p:cNvPr id="5" name="Footer Placeholder 4"/>
          <p:cNvSpPr>
            <a:spLocks noGrp="1"/>
          </p:cNvSpPr>
          <p:nvPr>
            <p:ph type="ftr" sz="quarter" idx="3"/>
            <p:custDataLst>
              <p:tags r:id="rId16"/>
            </p:custDataLst>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custDataLst>
              <p:tags r:id="rId17"/>
            </p:custDataLst>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BD0C1318-927F-4BC9-B599-DD0BEB3764AB}" type="slidenum">
              <a:rPr lang="en-US" smtClean="0"/>
              <a:t>‹#›</a:t>
            </a:fld>
            <a:endParaRPr lang="en-US" dirty="0"/>
          </a:p>
        </p:txBody>
      </p:sp>
    </p:spTree>
    <p:extLst>
      <p:ext uri="{BB962C8B-B14F-4D97-AF65-F5344CB8AC3E}">
        <p14:creationId xmlns:p14="http://schemas.microsoft.com/office/powerpoint/2010/main" val="25452464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7.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8.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tags" Target="../tags/tag31.xml"/><Relationship Id="rId7" Type="http://schemas.openxmlformats.org/officeDocument/2006/relationships/notesSlide" Target="../notesSlides/notesSlide4.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slideLayout" Target="../slideLayouts/slideLayout5.xml"/><Relationship Id="rId5" Type="http://schemas.openxmlformats.org/officeDocument/2006/relationships/tags" Target="../tags/tag33.xml"/><Relationship Id="rId4" Type="http://schemas.openxmlformats.org/officeDocument/2006/relationships/tags" Target="../tags/tag32.xml"/></Relationships>
</file>

<file path=ppt/slides/_rels/slide5.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notesSlide" Target="../notesSlides/notesSlide5.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slideLayout" Target="../slideLayouts/slideLayout5.xml"/><Relationship Id="rId5" Type="http://schemas.openxmlformats.org/officeDocument/2006/relationships/tags" Target="../tags/tag38.xml"/><Relationship Id="rId4" Type="http://schemas.openxmlformats.org/officeDocument/2006/relationships/tags" Target="../tags/tag3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39.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tags" Target="../tags/tag42.xml"/><Relationship Id="rId7" Type="http://schemas.openxmlformats.org/officeDocument/2006/relationships/image" Target="../media/image4.png"/><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notesSlide" Target="../notesSlides/notesSlide7.xml"/><Relationship Id="rId5" Type="http://schemas.openxmlformats.org/officeDocument/2006/relationships/slideLayout" Target="../slideLayouts/slideLayout5.xml"/><Relationship Id="rId4" Type="http://schemas.openxmlformats.org/officeDocument/2006/relationships/tags" Target="../tags/tag4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bwMode="blackWhite">
          <a:xfrm>
            <a:off x="1600200" y="2386744"/>
            <a:ext cx="8991600" cy="1645920"/>
          </a:xfrm>
          <a:prstGeom prst="rect">
            <a:avLst/>
          </a:prstGeom>
          <a:solidFill>
            <a:srgbClr val="FFFFFF"/>
          </a:solidFill>
          <a:ln w="38100" cap="sq">
            <a:solidFill>
              <a:srgbClr val="404040"/>
            </a:solidFill>
            <a:miter lim="800000"/>
          </a:ln>
        </p:spPr>
        <p:txBody>
          <a:bodyPr/>
          <a:lstStyle/>
          <a:p>
            <a:r>
              <a:rPr lang="en-US" dirty="0"/>
              <a:t>Linker/loader Errors</a:t>
            </a:r>
          </a:p>
        </p:txBody>
      </p:sp>
      <p:sp>
        <p:nvSpPr>
          <p:cNvPr id="3" name="Subtitle 2"/>
          <p:cNvSpPr>
            <a:spLocks noGrp="1"/>
          </p:cNvSpPr>
          <p:nvPr>
            <p:ph type="subTitle" idx="1"/>
            <p:custDataLst>
              <p:tags r:id="rId2"/>
            </p:custDataLst>
          </p:nvPr>
        </p:nvSpPr>
        <p:spPr>
          <a:xfrm>
            <a:off x="2695194" y="4352544"/>
            <a:ext cx="6801612" cy="1239894"/>
          </a:xfrm>
        </p:spPr>
        <p:txBody>
          <a:bodyPr/>
          <a:lstStyle/>
          <a:p>
            <a:r>
              <a:rPr lang="en-US" dirty="0"/>
              <a:t>Assembly errors are detected by the linker or loader</a:t>
            </a:r>
          </a:p>
          <a:p>
            <a:r>
              <a:rPr lang="en-US" dirty="0"/>
              <a:t>Assembly errors are a problem with multi-file programs</a:t>
            </a:r>
          </a:p>
        </p:txBody>
      </p:sp>
      <p:sp>
        <p:nvSpPr>
          <p:cNvPr id="4" name="TextBox 3"/>
          <p:cNvSpPr txBox="1"/>
          <p:nvPr>
            <p:custDataLst>
              <p:tags r:id="rId3"/>
            </p:custDataLst>
          </p:nvPr>
        </p:nvSpPr>
        <p:spPr>
          <a:xfrm>
            <a:off x="1600200" y="6179127"/>
            <a:ext cx="1506566" cy="276999"/>
          </a:xfrm>
          <a:prstGeom prst="rect">
            <a:avLst/>
          </a:prstGeom>
          <a:noFill/>
        </p:spPr>
        <p:txBody>
          <a:bodyPr wrap="none" rtlCol="0">
            <a:spAutoFit/>
          </a:bodyPr>
          <a:lstStyle/>
          <a:p>
            <a:r>
              <a:rPr lang="en-US" sz="1200" dirty="0"/>
              <a:t>Delroy A. Brinkerhoff</a:t>
            </a:r>
          </a:p>
        </p:txBody>
      </p:sp>
    </p:spTree>
    <p:extLst>
      <p:ext uri="{BB962C8B-B14F-4D97-AF65-F5344CB8AC3E}">
        <p14:creationId xmlns:p14="http://schemas.microsoft.com/office/powerpoint/2010/main" val="2124726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AE77C-803D-6C78-5AF3-B1A25689F49C}"/>
              </a:ext>
            </a:extLst>
          </p:cNvPr>
          <p:cNvSpPr>
            <a:spLocks noGrp="1"/>
          </p:cNvSpPr>
          <p:nvPr>
            <p:ph type="title"/>
            <p:custDataLst>
              <p:tags r:id="rId1"/>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The C++ compiler system</a:t>
            </a:r>
          </a:p>
        </p:txBody>
      </p:sp>
      <p:pic>
        <p:nvPicPr>
          <p:cNvPr id="5" name="Content Placeholder 4">
            <a:extLst>
              <a:ext uri="{FF2B5EF4-FFF2-40B4-BE49-F238E27FC236}">
                <a16:creationId xmlns:a16="http://schemas.microsoft.com/office/drawing/2014/main" id="{0DA5B75C-F7B9-B376-1701-6290A28D43AB}"/>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449361" y="2431413"/>
            <a:ext cx="5314384" cy="3826748"/>
          </a:xfrm>
          <a:prstGeom prst="rect">
            <a:avLst/>
          </a:prstGeom>
        </p:spPr>
      </p:pic>
    </p:spTree>
    <p:extLst>
      <p:ext uri="{BB962C8B-B14F-4D97-AF65-F5344CB8AC3E}">
        <p14:creationId xmlns:p14="http://schemas.microsoft.com/office/powerpoint/2010/main" val="211429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DC4F4-C336-F05A-93EF-BDEF71CD732C}"/>
              </a:ext>
            </a:extLst>
          </p:cNvPr>
          <p:cNvSpPr>
            <a:spLocks noGrp="1"/>
          </p:cNvSpPr>
          <p:nvPr>
            <p:ph type="title"/>
            <p:custDataLst>
              <p:tags r:id="rId1"/>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Compiling multi-file programs</a:t>
            </a:r>
          </a:p>
        </p:txBody>
      </p:sp>
      <p:pic>
        <p:nvPicPr>
          <p:cNvPr id="5" name="Content Placeholder 4">
            <a:extLst>
              <a:ext uri="{FF2B5EF4-FFF2-40B4-BE49-F238E27FC236}">
                <a16:creationId xmlns:a16="http://schemas.microsoft.com/office/drawing/2014/main" id="{CD0F431C-C785-1DB7-FAA9-7D1D17A321E3}"/>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141552" y="2534971"/>
            <a:ext cx="5912892" cy="3510780"/>
          </a:xfrm>
          <a:prstGeom prst="rect">
            <a:avLst/>
          </a:prstGeom>
        </p:spPr>
      </p:pic>
    </p:spTree>
    <p:extLst>
      <p:ext uri="{BB962C8B-B14F-4D97-AF65-F5344CB8AC3E}">
        <p14:creationId xmlns:p14="http://schemas.microsoft.com/office/powerpoint/2010/main" val="3507804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ABAE9B-E6E1-BA9B-7BD2-9D2230BC14E6}"/>
              </a:ext>
            </a:extLst>
          </p:cNvPr>
          <p:cNvSpPr>
            <a:spLocks noGrp="1"/>
          </p:cNvSpPr>
          <p:nvPr>
            <p:ph type="body" idx="1"/>
            <p:custDataLst>
              <p:tags r:id="rId1"/>
            </p:custDataLst>
          </p:nvPr>
        </p:nvSpPr>
        <p:spPr>
          <a:xfrm>
            <a:off x="1583436" y="2313433"/>
            <a:ext cx="4270248" cy="704087"/>
          </a:xfrm>
        </p:spPr>
        <p:txBody>
          <a:bodyPr/>
          <a:lstStyle/>
          <a:p>
            <a:r>
              <a:rPr lang="en-US" cap="none" dirty="0"/>
              <a:t>file1.cpp</a:t>
            </a:r>
          </a:p>
        </p:txBody>
      </p:sp>
      <p:sp>
        <p:nvSpPr>
          <p:cNvPr id="3" name="Content Placeholder 2">
            <a:extLst>
              <a:ext uri="{FF2B5EF4-FFF2-40B4-BE49-F238E27FC236}">
                <a16:creationId xmlns:a16="http://schemas.microsoft.com/office/drawing/2014/main" id="{C3860EDC-5F01-D815-6949-5D46069E67B2}"/>
              </a:ext>
            </a:extLst>
          </p:cNvPr>
          <p:cNvSpPr>
            <a:spLocks noGrp="1"/>
          </p:cNvSpPr>
          <p:nvPr>
            <p:ph sz="half" idx="2"/>
            <p:custDataLst>
              <p:tags r:id="rId2"/>
            </p:custDataLst>
          </p:nvPr>
        </p:nvSpPr>
        <p:spPr>
          <a:xfrm>
            <a:off x="1583436" y="3143250"/>
            <a:ext cx="4270248" cy="2596776"/>
          </a:xfrm>
        </p:spPr>
        <p:txBody>
          <a:bodyPr>
            <a:normAutofit/>
          </a:bodyPr>
          <a:lstStyle/>
          <a:p>
            <a:pPr marL="0" indent="0">
              <a:spcBef>
                <a:spcPts val="0"/>
              </a:spcBef>
              <a:buNone/>
            </a:pPr>
            <a:r>
              <a:rPr lang="en-US" dirty="0">
                <a:latin typeface="Consolas" panose="020B0609020204030204" pitchFamily="49" charset="0"/>
              </a:rPr>
              <a:t>void foo(int x, int y, int z)</a:t>
            </a:r>
          </a:p>
          <a:p>
            <a:pPr marL="0" indent="0">
              <a:spcBef>
                <a:spcPts val="0"/>
              </a:spcBef>
              <a:buNone/>
            </a:pPr>
            <a:r>
              <a:rPr lang="en-US" dirty="0">
                <a:latin typeface="Consolas" panose="020B0609020204030204" pitchFamily="49" charset="0"/>
              </a:rPr>
              <a:t>{</a:t>
            </a:r>
          </a:p>
          <a:p>
            <a:pPr marL="0" indent="0">
              <a:spcBef>
                <a:spcPts val="0"/>
              </a:spcBef>
              <a:buNone/>
            </a:pPr>
            <a:r>
              <a:rPr lang="en-US" dirty="0">
                <a:latin typeface="Consolas" panose="020B0609020204030204" pitchFamily="49" charset="0"/>
              </a:rPr>
              <a:t>    cout &lt;&lt; x &lt;&lt; "  " &lt;&lt; y &lt;&lt;</a:t>
            </a:r>
          </a:p>
          <a:p>
            <a:pPr marL="0" indent="0">
              <a:spcBef>
                <a:spcPts val="0"/>
              </a:spcBef>
              <a:buNone/>
            </a:pPr>
            <a:r>
              <a:rPr lang="en-US" dirty="0">
                <a:latin typeface="Consolas" panose="020B0609020204030204" pitchFamily="49" charset="0"/>
              </a:rPr>
              <a:t>        " " &lt;&lt; z &lt;&lt; endl;</a:t>
            </a:r>
          </a:p>
          <a:p>
            <a:pPr marL="0" indent="0">
              <a:spcBef>
                <a:spcPts val="0"/>
              </a:spcBef>
              <a:buNone/>
            </a:pPr>
            <a:r>
              <a:rPr lang="en-US" dirty="0">
                <a:latin typeface="Consolas" panose="020B0609020204030204" pitchFamily="49" charset="0"/>
              </a:rPr>
              <a:t>}</a:t>
            </a:r>
          </a:p>
        </p:txBody>
      </p:sp>
      <p:sp>
        <p:nvSpPr>
          <p:cNvPr id="4" name="Content Placeholder 3">
            <a:extLst>
              <a:ext uri="{FF2B5EF4-FFF2-40B4-BE49-F238E27FC236}">
                <a16:creationId xmlns:a16="http://schemas.microsoft.com/office/drawing/2014/main" id="{070EA01F-F3BE-3BD6-9C39-3AEFB45E2C87}"/>
              </a:ext>
            </a:extLst>
          </p:cNvPr>
          <p:cNvSpPr>
            <a:spLocks noGrp="1"/>
          </p:cNvSpPr>
          <p:nvPr>
            <p:ph sz="quarter" idx="4"/>
            <p:custDataLst>
              <p:tags r:id="rId3"/>
            </p:custDataLst>
          </p:nvPr>
        </p:nvSpPr>
        <p:spPr>
          <a:xfrm>
            <a:off x="6338316" y="3143250"/>
            <a:ext cx="4253484" cy="2596776"/>
          </a:xfrm>
        </p:spPr>
        <p:txBody>
          <a:bodyPr>
            <a:normAutofit/>
          </a:bodyPr>
          <a:lstStyle/>
          <a:p>
            <a:pPr marL="0" indent="0">
              <a:spcBef>
                <a:spcPts val="0"/>
              </a:spcBef>
              <a:buNone/>
            </a:pPr>
            <a:r>
              <a:rPr lang="en-US" dirty="0">
                <a:latin typeface="Consolas" panose="020B0609020204030204" pitchFamily="49" charset="0"/>
              </a:rPr>
              <a:t>void foo(int x, int y);</a:t>
            </a:r>
          </a:p>
          <a:p>
            <a:pPr marL="0" indent="0">
              <a:spcBef>
                <a:spcPts val="0"/>
              </a:spcBef>
              <a:buNone/>
            </a:pPr>
            <a:r>
              <a:rPr lang="en-US" dirty="0">
                <a:latin typeface="Consolas" panose="020B0609020204030204" pitchFamily="49" charset="0"/>
              </a:rPr>
              <a:t>void Foo(int x, int y, int z);</a:t>
            </a:r>
          </a:p>
          <a:p>
            <a:pPr marL="0" indent="0">
              <a:spcBef>
                <a:spcPts val="0"/>
              </a:spcBef>
              <a:buNone/>
            </a:pPr>
            <a:endParaRPr lang="en-US" dirty="0">
              <a:latin typeface="Consolas" panose="020B0609020204030204" pitchFamily="49" charset="0"/>
            </a:endParaRPr>
          </a:p>
          <a:p>
            <a:pPr marL="0" indent="0">
              <a:spcBef>
                <a:spcPts val="0"/>
              </a:spcBef>
              <a:buNone/>
            </a:pPr>
            <a:r>
              <a:rPr lang="en-US" dirty="0">
                <a:latin typeface="Consolas" panose="020B0609020204030204" pitchFamily="49" charset="0"/>
              </a:rPr>
              <a:t>int main()</a:t>
            </a:r>
          </a:p>
          <a:p>
            <a:pPr marL="0" indent="0">
              <a:spcBef>
                <a:spcPts val="0"/>
              </a:spcBef>
              <a:buNone/>
            </a:pPr>
            <a:r>
              <a:rPr lang="en-US" dirty="0">
                <a:latin typeface="Consolas" panose="020B0609020204030204" pitchFamily="49" charset="0"/>
              </a:rPr>
              <a:t>{</a:t>
            </a:r>
          </a:p>
          <a:p>
            <a:pPr marL="0" indent="0">
              <a:spcBef>
                <a:spcPts val="0"/>
              </a:spcBef>
              <a:buNone/>
            </a:pPr>
            <a:r>
              <a:rPr lang="en-US" dirty="0">
                <a:latin typeface="Consolas" panose="020B0609020204030204" pitchFamily="49" charset="0"/>
              </a:rPr>
              <a:t>    foo(10, 20);</a:t>
            </a:r>
          </a:p>
          <a:p>
            <a:pPr marL="0" indent="0">
              <a:spcBef>
                <a:spcPts val="0"/>
              </a:spcBef>
              <a:buNone/>
            </a:pPr>
            <a:r>
              <a:rPr lang="en-US" dirty="0">
                <a:latin typeface="Consolas" panose="020B0609020204030204" pitchFamily="49" charset="0"/>
              </a:rPr>
              <a:t>    Foo(10, 20, 30);</a:t>
            </a:r>
          </a:p>
          <a:p>
            <a:pPr marL="0" indent="0">
              <a:spcBef>
                <a:spcPts val="0"/>
              </a:spcBef>
              <a:buNone/>
            </a:pPr>
            <a:r>
              <a:rPr lang="en-US" dirty="0">
                <a:latin typeface="Consolas" panose="020B0609020204030204" pitchFamily="49" charset="0"/>
              </a:rPr>
              <a:t>    return 0;</a:t>
            </a:r>
          </a:p>
          <a:p>
            <a:pPr marL="0" indent="0">
              <a:spcBef>
                <a:spcPts val="0"/>
              </a:spcBef>
              <a:buNone/>
            </a:pPr>
            <a:r>
              <a:rPr lang="en-US" dirty="0">
                <a:latin typeface="Consolas" panose="020B0609020204030204" pitchFamily="49" charset="0"/>
              </a:rPr>
              <a:t>}</a:t>
            </a:r>
          </a:p>
        </p:txBody>
      </p:sp>
      <p:sp>
        <p:nvSpPr>
          <p:cNvPr id="5" name="Text Placeholder 4">
            <a:extLst>
              <a:ext uri="{FF2B5EF4-FFF2-40B4-BE49-F238E27FC236}">
                <a16:creationId xmlns:a16="http://schemas.microsoft.com/office/drawing/2014/main" id="{E523DE93-4EF6-9AEB-5B20-9670911A2423}"/>
              </a:ext>
            </a:extLst>
          </p:cNvPr>
          <p:cNvSpPr>
            <a:spLocks noGrp="1"/>
          </p:cNvSpPr>
          <p:nvPr>
            <p:ph type="body" sz="quarter" idx="13"/>
            <p:custDataLst>
              <p:tags r:id="rId4"/>
            </p:custDataLst>
          </p:nvPr>
        </p:nvSpPr>
        <p:spPr>
          <a:xfrm>
            <a:off x="6338316" y="2313433"/>
            <a:ext cx="4270248" cy="704087"/>
          </a:xfrm>
        </p:spPr>
        <p:txBody>
          <a:bodyPr/>
          <a:lstStyle/>
          <a:p>
            <a:r>
              <a:rPr lang="en-US" cap="none" dirty="0"/>
              <a:t>file2.cpp</a:t>
            </a:r>
          </a:p>
        </p:txBody>
      </p:sp>
      <p:sp>
        <p:nvSpPr>
          <p:cNvPr id="6" name="Title 5">
            <a:extLst>
              <a:ext uri="{FF2B5EF4-FFF2-40B4-BE49-F238E27FC236}">
                <a16:creationId xmlns:a16="http://schemas.microsoft.com/office/drawing/2014/main" id="{A2C60EE8-BA7D-95A1-FEA1-102EF9EF4C63}"/>
              </a:ext>
            </a:extLst>
          </p:cNvPr>
          <p:cNvSpPr>
            <a:spLocks noGrp="1"/>
          </p:cNvSpPr>
          <p:nvPr>
            <p:ph type="title"/>
            <p:custDataLst>
              <p:tags r:id="rId5"/>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Linker/loader errors</a:t>
            </a:r>
          </a:p>
        </p:txBody>
      </p:sp>
    </p:spTree>
    <p:extLst>
      <p:ext uri="{BB962C8B-B14F-4D97-AF65-F5344CB8AC3E}">
        <p14:creationId xmlns:p14="http://schemas.microsoft.com/office/powerpoint/2010/main" val="1267375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custDataLst>
              <p:tags r:id="rId1"/>
            </p:custDataLst>
          </p:nvPr>
        </p:nvSpPr>
        <p:spPr>
          <a:xfrm>
            <a:off x="2245233" y="2313433"/>
            <a:ext cx="4065005" cy="704087"/>
          </a:xfrm>
        </p:spPr>
        <p:txBody>
          <a:bodyPr/>
          <a:lstStyle/>
          <a:p>
            <a:r>
              <a:rPr lang="en-US" cap="none" dirty="0"/>
              <a:t>example.h and file1.cpp</a:t>
            </a:r>
          </a:p>
        </p:txBody>
      </p:sp>
      <p:sp>
        <p:nvSpPr>
          <p:cNvPr id="3" name="Content Placeholder 2"/>
          <p:cNvSpPr>
            <a:spLocks noGrp="1"/>
          </p:cNvSpPr>
          <p:nvPr>
            <p:ph sz="half" idx="2"/>
            <p:custDataLst>
              <p:tags r:id="rId2"/>
            </p:custDataLst>
          </p:nvPr>
        </p:nvSpPr>
        <p:spPr>
          <a:xfrm>
            <a:off x="2245233" y="3143250"/>
            <a:ext cx="4065006" cy="2596776"/>
          </a:xfrm>
        </p:spPr>
        <p:txBody>
          <a:bodyPr>
            <a:normAutofit/>
          </a:bodyPr>
          <a:lstStyle/>
          <a:p>
            <a:pPr marL="0" indent="0">
              <a:spcBef>
                <a:spcPts val="0"/>
              </a:spcBef>
              <a:buNone/>
            </a:pPr>
            <a:r>
              <a:rPr lang="en-US" dirty="0">
                <a:latin typeface="Consolas" panose="020B0609020204030204" pitchFamily="49" charset="0"/>
                <a:cs typeface="Courier New" panose="02070309020205020404" pitchFamily="49" charset="0"/>
              </a:rPr>
              <a:t>void foo(int x, int y, int z);</a:t>
            </a:r>
          </a:p>
          <a:p>
            <a:pPr marL="0" indent="0">
              <a:spcBef>
                <a:spcPts val="0"/>
              </a:spcBef>
              <a:buNone/>
            </a:pPr>
            <a:endParaRPr lang="en-US" dirty="0">
              <a:latin typeface="Consolas" panose="020B0609020204030204" pitchFamily="49" charset="0"/>
              <a:cs typeface="Courier New" panose="02070309020205020404" pitchFamily="49" charset="0"/>
            </a:endParaRPr>
          </a:p>
          <a:p>
            <a:pPr marL="0" indent="0">
              <a:spcBef>
                <a:spcPts val="0"/>
              </a:spcBef>
              <a:buNone/>
            </a:pPr>
            <a:endParaRPr lang="en-US" dirty="0">
              <a:latin typeface="Consolas" panose="020B0609020204030204" pitchFamily="49" charset="0"/>
              <a:cs typeface="Courier New" panose="02070309020205020404" pitchFamily="49" charset="0"/>
            </a:endParaRPr>
          </a:p>
          <a:p>
            <a:pPr marL="0" indent="0">
              <a:spcBef>
                <a:spcPts val="0"/>
              </a:spcBef>
              <a:buNone/>
            </a:pPr>
            <a:r>
              <a:rPr lang="fr-FR" dirty="0">
                <a:latin typeface="Consolas" panose="020B0609020204030204" pitchFamily="49" charset="0"/>
                <a:cs typeface="Courier New" panose="02070309020205020404" pitchFamily="49" charset="0"/>
              </a:rPr>
              <a:t>void foo(int x, int y, int z)</a:t>
            </a:r>
          </a:p>
          <a:p>
            <a:pPr marL="0" indent="0">
              <a:spcBef>
                <a:spcPts val="0"/>
              </a:spcBef>
              <a:buNone/>
            </a:pPr>
            <a:r>
              <a:rPr lang="fr-FR" dirty="0">
                <a:latin typeface="Consolas" panose="020B0609020204030204" pitchFamily="49" charset="0"/>
                <a:cs typeface="Courier New" panose="02070309020205020404" pitchFamily="49" charset="0"/>
              </a:rPr>
              <a:t>{</a:t>
            </a:r>
          </a:p>
          <a:p>
            <a:pPr marL="0" indent="0">
              <a:spcBef>
                <a:spcPts val="0"/>
              </a:spcBef>
              <a:buNone/>
            </a:pPr>
            <a:r>
              <a:rPr lang="fr-FR" dirty="0">
                <a:latin typeface="Consolas" panose="020B0609020204030204" pitchFamily="49" charset="0"/>
                <a:cs typeface="Courier New" panose="02070309020205020404" pitchFamily="49" charset="0"/>
              </a:rPr>
              <a:t>    cout &lt;&lt; x &lt;&lt; "  " &lt;&lt; y &lt;&lt;</a:t>
            </a:r>
          </a:p>
          <a:p>
            <a:pPr marL="0" indent="0">
              <a:spcBef>
                <a:spcPts val="0"/>
              </a:spcBef>
              <a:buNone/>
            </a:pPr>
            <a:r>
              <a:rPr lang="fr-FR" dirty="0">
                <a:latin typeface="Consolas" panose="020B0609020204030204" pitchFamily="49" charset="0"/>
                <a:cs typeface="Courier New" panose="02070309020205020404" pitchFamily="49" charset="0"/>
              </a:rPr>
              <a:t>        " " &lt;&lt; z &lt;&lt; endl;</a:t>
            </a:r>
          </a:p>
          <a:p>
            <a:pPr marL="0" indent="0">
              <a:spcBef>
                <a:spcPts val="0"/>
              </a:spcBef>
              <a:buNone/>
            </a:pPr>
            <a:r>
              <a:rPr lang="fr-FR" dirty="0">
                <a:latin typeface="Consolas" panose="020B0609020204030204" pitchFamily="49" charset="0"/>
                <a:cs typeface="Courier New" panose="02070309020205020404" pitchFamily="49" charset="0"/>
              </a:rPr>
              <a:t>}</a:t>
            </a:r>
            <a:endParaRPr lang="en-US" dirty="0">
              <a:latin typeface="Consolas" panose="020B0609020204030204" pitchFamily="49" charset="0"/>
              <a:cs typeface="Courier New" panose="02070309020205020404" pitchFamily="49" charset="0"/>
            </a:endParaRPr>
          </a:p>
        </p:txBody>
      </p:sp>
      <p:sp>
        <p:nvSpPr>
          <p:cNvPr id="4" name="Content Placeholder 3"/>
          <p:cNvSpPr>
            <a:spLocks noGrp="1"/>
          </p:cNvSpPr>
          <p:nvPr>
            <p:ph sz="quarter" idx="4"/>
            <p:custDataLst>
              <p:tags r:id="rId3"/>
            </p:custDataLst>
          </p:nvPr>
        </p:nvSpPr>
        <p:spPr>
          <a:xfrm>
            <a:off x="7098800" y="3143250"/>
            <a:ext cx="2860005" cy="2596776"/>
          </a:xfrm>
        </p:spPr>
        <p:txBody>
          <a:bodyPr>
            <a:normAutofit/>
          </a:bodyPr>
          <a:lstStyle/>
          <a:p>
            <a:pPr marL="0" indent="0">
              <a:spcBef>
                <a:spcPts val="0"/>
              </a:spcBef>
              <a:buNone/>
            </a:pPr>
            <a:r>
              <a:rPr lang="en-US" dirty="0">
                <a:latin typeface="Consolas" panose="020B0609020204030204" pitchFamily="49" charset="0"/>
              </a:rPr>
              <a:t>#include "example.h"</a:t>
            </a:r>
          </a:p>
          <a:p>
            <a:pPr marL="0" indent="0">
              <a:spcBef>
                <a:spcPts val="0"/>
              </a:spcBef>
              <a:buNone/>
            </a:pPr>
            <a:endParaRPr lang="en-US" dirty="0">
              <a:latin typeface="Consolas" panose="020B0609020204030204" pitchFamily="49" charset="0"/>
            </a:endParaRPr>
          </a:p>
          <a:p>
            <a:pPr marL="0" indent="0">
              <a:spcBef>
                <a:spcPts val="0"/>
              </a:spcBef>
              <a:buNone/>
            </a:pPr>
            <a:r>
              <a:rPr lang="en-US" dirty="0">
                <a:latin typeface="Consolas" panose="020B0609020204030204" pitchFamily="49" charset="0"/>
              </a:rPr>
              <a:t>int main()</a:t>
            </a:r>
          </a:p>
          <a:p>
            <a:pPr marL="0" indent="0">
              <a:spcBef>
                <a:spcPts val="0"/>
              </a:spcBef>
              <a:buNone/>
            </a:pPr>
            <a:r>
              <a:rPr lang="en-US" dirty="0">
                <a:latin typeface="Consolas" panose="020B0609020204030204" pitchFamily="49" charset="0"/>
              </a:rPr>
              <a:t>{</a:t>
            </a:r>
          </a:p>
          <a:p>
            <a:pPr marL="0" indent="0">
              <a:spcBef>
                <a:spcPts val="0"/>
              </a:spcBef>
              <a:buNone/>
            </a:pPr>
            <a:r>
              <a:rPr lang="en-US" dirty="0">
                <a:latin typeface="Consolas" panose="020B0609020204030204" pitchFamily="49" charset="0"/>
              </a:rPr>
              <a:t>    foo(10, 20);</a:t>
            </a:r>
          </a:p>
          <a:p>
            <a:pPr marL="0" indent="0">
              <a:spcBef>
                <a:spcPts val="0"/>
              </a:spcBef>
              <a:buNone/>
            </a:pPr>
            <a:r>
              <a:rPr lang="en-US" dirty="0">
                <a:latin typeface="Consolas" panose="020B0609020204030204" pitchFamily="49" charset="0"/>
              </a:rPr>
              <a:t>    Foo(10, 20, 30);</a:t>
            </a:r>
          </a:p>
          <a:p>
            <a:pPr marL="0" indent="0">
              <a:spcBef>
                <a:spcPts val="0"/>
              </a:spcBef>
              <a:buNone/>
            </a:pPr>
            <a:r>
              <a:rPr lang="en-US" dirty="0">
                <a:latin typeface="Consolas" panose="020B0609020204030204" pitchFamily="49" charset="0"/>
              </a:rPr>
              <a:t>    return 0;</a:t>
            </a:r>
          </a:p>
          <a:p>
            <a:pPr marL="0" indent="0">
              <a:spcBef>
                <a:spcPts val="0"/>
              </a:spcBef>
              <a:buNone/>
            </a:pPr>
            <a:r>
              <a:rPr lang="en-US" dirty="0">
                <a:latin typeface="Consolas" panose="020B0609020204030204" pitchFamily="49" charset="0"/>
              </a:rPr>
              <a:t>}</a:t>
            </a:r>
          </a:p>
        </p:txBody>
      </p:sp>
      <p:sp>
        <p:nvSpPr>
          <p:cNvPr id="5" name="Text Placeholder 4"/>
          <p:cNvSpPr>
            <a:spLocks noGrp="1"/>
          </p:cNvSpPr>
          <p:nvPr>
            <p:ph type="body" sz="quarter" idx="13"/>
            <p:custDataLst>
              <p:tags r:id="rId4"/>
            </p:custDataLst>
          </p:nvPr>
        </p:nvSpPr>
        <p:spPr>
          <a:xfrm>
            <a:off x="7098800" y="2313433"/>
            <a:ext cx="2860005" cy="704087"/>
          </a:xfrm>
        </p:spPr>
        <p:txBody>
          <a:bodyPr/>
          <a:lstStyle/>
          <a:p>
            <a:r>
              <a:rPr lang="en-US" cap="none" dirty="0"/>
              <a:t>file2.cpp</a:t>
            </a:r>
          </a:p>
        </p:txBody>
      </p:sp>
      <p:sp>
        <p:nvSpPr>
          <p:cNvPr id="6" name="Title 5"/>
          <p:cNvSpPr>
            <a:spLocks noGrp="1"/>
          </p:cNvSpPr>
          <p:nvPr>
            <p:ph type="title"/>
            <p:custDataLst>
              <p:tags r:id="rId5"/>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Reducing linker/loader errors</a:t>
            </a:r>
          </a:p>
        </p:txBody>
      </p:sp>
      <p:cxnSp>
        <p:nvCxnSpPr>
          <p:cNvPr id="8" name="Straight Connector 7">
            <a:extLst>
              <a:ext uri="{FF2B5EF4-FFF2-40B4-BE49-F238E27FC236}">
                <a16:creationId xmlns:a16="http://schemas.microsoft.com/office/drawing/2014/main" id="{77516809-AAE9-34B1-0328-50C56EF3643B}"/>
              </a:ext>
            </a:extLst>
          </p:cNvPr>
          <p:cNvCxnSpPr/>
          <p:nvPr/>
        </p:nvCxnSpPr>
        <p:spPr>
          <a:xfrm>
            <a:off x="2320312" y="3793402"/>
            <a:ext cx="3836018"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494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1B61A-84B4-C165-B035-39222E9BDAB3}"/>
              </a:ext>
            </a:extLst>
          </p:cNvPr>
          <p:cNvSpPr>
            <a:spLocks noGrp="1"/>
          </p:cNvSpPr>
          <p:nvPr>
            <p:ph type="title"/>
            <p:custDataLst>
              <p:tags r:id="rId1"/>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File dependencies</a:t>
            </a:r>
          </a:p>
        </p:txBody>
      </p:sp>
      <p:pic>
        <p:nvPicPr>
          <p:cNvPr id="7" name="Content Placeholder 6">
            <a:extLst>
              <a:ext uri="{FF2B5EF4-FFF2-40B4-BE49-F238E27FC236}">
                <a16:creationId xmlns:a16="http://schemas.microsoft.com/office/drawing/2014/main" id="{9D058898-456A-1510-DA94-679F20F8646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630443" y="2590629"/>
            <a:ext cx="4934139" cy="3490001"/>
          </a:xfrm>
          <a:prstGeom prst="rect">
            <a:avLst/>
          </a:prstGeom>
        </p:spPr>
      </p:pic>
    </p:spTree>
    <p:extLst>
      <p:ext uri="{BB962C8B-B14F-4D97-AF65-F5344CB8AC3E}">
        <p14:creationId xmlns:p14="http://schemas.microsoft.com/office/powerpoint/2010/main" val="3415302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43C5C55-F5D3-3639-9230-02D0AAA03B63}"/>
              </a:ext>
            </a:extLst>
          </p:cNvPr>
          <p:cNvSpPr>
            <a:spLocks noGrp="1"/>
          </p:cNvSpPr>
          <p:nvPr>
            <p:ph type="body" idx="1"/>
            <p:custDataLst>
              <p:tags r:id="rId1"/>
            </p:custDataLst>
          </p:nvPr>
        </p:nvSpPr>
        <p:spPr>
          <a:xfrm>
            <a:off x="1583436" y="2313433"/>
            <a:ext cx="4270248" cy="704087"/>
          </a:xfrm>
        </p:spPr>
        <p:txBody>
          <a:bodyPr/>
          <a:lstStyle/>
          <a:p>
            <a:r>
              <a:rPr lang="en-US" dirty="0"/>
              <a:t>Visual Studio project</a:t>
            </a:r>
          </a:p>
        </p:txBody>
      </p:sp>
      <p:pic>
        <p:nvPicPr>
          <p:cNvPr id="13" name="Content Placeholder 12">
            <a:extLst>
              <a:ext uri="{FF2B5EF4-FFF2-40B4-BE49-F238E27FC236}">
                <a16:creationId xmlns:a16="http://schemas.microsoft.com/office/drawing/2014/main" id="{69B2791E-89D9-2927-DEEB-6F15F95EA2F3}"/>
              </a:ext>
            </a:extLst>
          </p:cNvPr>
          <p:cNvPicPr>
            <a:picLocks noGrp="1" noChangeAspect="1"/>
          </p:cNvPicPr>
          <p:nvPr>
            <p:ph sz="half" idx="2"/>
          </p:nvPr>
        </p:nvPicPr>
        <p:blipFill>
          <a:blip r:embed="rId7">
            <a:extLst>
              <a:ext uri="{28A0092B-C50C-407E-A947-70E740481C1C}">
                <a14:useLocalDpi xmlns:a14="http://schemas.microsoft.com/office/drawing/2010/main" val="0"/>
              </a:ext>
            </a:extLst>
          </a:blip>
          <a:stretch>
            <a:fillRect/>
          </a:stretch>
        </p:blipFill>
        <p:spPr>
          <a:xfrm>
            <a:off x="2751003" y="3189112"/>
            <a:ext cx="1933845" cy="2505425"/>
          </a:xfrm>
          <a:prstGeom prst="rect">
            <a:avLst/>
          </a:prstGeom>
        </p:spPr>
      </p:pic>
      <p:sp>
        <p:nvSpPr>
          <p:cNvPr id="10" name="Content Placeholder 9">
            <a:extLst>
              <a:ext uri="{FF2B5EF4-FFF2-40B4-BE49-F238E27FC236}">
                <a16:creationId xmlns:a16="http://schemas.microsoft.com/office/drawing/2014/main" id="{F4C5E75C-2577-E378-DB61-B8ACBC49D469}"/>
              </a:ext>
            </a:extLst>
          </p:cNvPr>
          <p:cNvSpPr>
            <a:spLocks noGrp="1"/>
          </p:cNvSpPr>
          <p:nvPr>
            <p:ph sz="quarter" idx="4"/>
            <p:custDataLst>
              <p:tags r:id="rId2"/>
            </p:custDataLst>
          </p:nvPr>
        </p:nvSpPr>
        <p:spPr>
          <a:xfrm>
            <a:off x="5659311" y="3143250"/>
            <a:ext cx="5204853" cy="2596776"/>
          </a:xfrm>
        </p:spPr>
        <p:txBody>
          <a:bodyPr/>
          <a:lstStyle/>
          <a:p>
            <a:pPr marL="0" indent="0">
              <a:spcBef>
                <a:spcPts val="0"/>
              </a:spcBef>
              <a:buNone/>
            </a:pPr>
            <a:r>
              <a:rPr lang="en-US" dirty="0">
                <a:latin typeface="Consolas" panose="020B0609020204030204" pitchFamily="49" charset="0"/>
              </a:rPr>
              <a:t>linkerror : file1.o file2.o</a:t>
            </a:r>
          </a:p>
          <a:p>
            <a:pPr marL="0" indent="0">
              <a:spcBef>
                <a:spcPts val="0"/>
              </a:spcBef>
              <a:buNone/>
            </a:pPr>
            <a:r>
              <a:rPr lang="en-US" dirty="0">
                <a:latin typeface="Consolas" panose="020B0609020204030204" pitchFamily="49" charset="0"/>
              </a:rPr>
              <a:t>        g++ -o linkerror file1.o file2.o</a:t>
            </a:r>
          </a:p>
          <a:p>
            <a:pPr marL="0" indent="0">
              <a:spcBef>
                <a:spcPts val="0"/>
              </a:spcBef>
              <a:buNone/>
            </a:pPr>
            <a:endParaRPr lang="en-US" dirty="0">
              <a:latin typeface="Consolas" panose="020B0609020204030204" pitchFamily="49" charset="0"/>
            </a:endParaRPr>
          </a:p>
          <a:p>
            <a:pPr marL="0" indent="0">
              <a:spcBef>
                <a:spcPts val="0"/>
              </a:spcBef>
              <a:buNone/>
            </a:pPr>
            <a:r>
              <a:rPr lang="en-US" dirty="0">
                <a:latin typeface="Consolas" panose="020B0609020204030204" pitchFamily="49" charset="0"/>
              </a:rPr>
              <a:t>file1.o : example.h file1.cpp</a:t>
            </a:r>
          </a:p>
          <a:p>
            <a:pPr marL="0" indent="0">
              <a:spcBef>
                <a:spcPts val="0"/>
              </a:spcBef>
              <a:buNone/>
            </a:pPr>
            <a:r>
              <a:rPr lang="en-US" dirty="0">
                <a:latin typeface="Consolas" panose="020B0609020204030204" pitchFamily="49" charset="0"/>
              </a:rPr>
              <a:t>        g++ -c file1.cpp</a:t>
            </a:r>
          </a:p>
          <a:p>
            <a:pPr marL="0" indent="0">
              <a:spcBef>
                <a:spcPts val="0"/>
              </a:spcBef>
              <a:buNone/>
            </a:pPr>
            <a:endParaRPr lang="en-US" dirty="0">
              <a:latin typeface="Consolas" panose="020B0609020204030204" pitchFamily="49" charset="0"/>
            </a:endParaRPr>
          </a:p>
          <a:p>
            <a:pPr marL="0" indent="0">
              <a:spcBef>
                <a:spcPts val="0"/>
              </a:spcBef>
              <a:buNone/>
            </a:pPr>
            <a:r>
              <a:rPr lang="en-US" dirty="0">
                <a:latin typeface="Consolas" panose="020B0609020204030204" pitchFamily="49" charset="0"/>
              </a:rPr>
              <a:t>file2.o : example.h file2.cpp</a:t>
            </a:r>
          </a:p>
          <a:p>
            <a:pPr marL="0" indent="0">
              <a:spcBef>
                <a:spcPts val="0"/>
              </a:spcBef>
              <a:buNone/>
            </a:pPr>
            <a:r>
              <a:rPr lang="en-US" dirty="0">
                <a:latin typeface="Consolas" panose="020B0609020204030204" pitchFamily="49" charset="0"/>
              </a:rPr>
              <a:t>        g++ -c file2.cpp</a:t>
            </a:r>
          </a:p>
        </p:txBody>
      </p:sp>
      <p:sp>
        <p:nvSpPr>
          <p:cNvPr id="11" name="Text Placeholder 10">
            <a:extLst>
              <a:ext uri="{FF2B5EF4-FFF2-40B4-BE49-F238E27FC236}">
                <a16:creationId xmlns:a16="http://schemas.microsoft.com/office/drawing/2014/main" id="{9FABFBB6-6E49-F1DD-2A0F-0DE5707FFB2F}"/>
              </a:ext>
            </a:extLst>
          </p:cNvPr>
          <p:cNvSpPr>
            <a:spLocks noGrp="1"/>
          </p:cNvSpPr>
          <p:nvPr>
            <p:ph type="body" sz="quarter" idx="13"/>
            <p:custDataLst>
              <p:tags r:id="rId3"/>
            </p:custDataLst>
          </p:nvPr>
        </p:nvSpPr>
        <p:spPr>
          <a:xfrm>
            <a:off x="5659311" y="2313433"/>
            <a:ext cx="5204853" cy="704087"/>
          </a:xfrm>
        </p:spPr>
        <p:txBody>
          <a:bodyPr/>
          <a:lstStyle/>
          <a:p>
            <a:r>
              <a:rPr lang="en-US" dirty="0"/>
              <a:t>Makefile</a:t>
            </a:r>
          </a:p>
        </p:txBody>
      </p:sp>
      <p:sp>
        <p:nvSpPr>
          <p:cNvPr id="7" name="Title 6">
            <a:extLst>
              <a:ext uri="{FF2B5EF4-FFF2-40B4-BE49-F238E27FC236}">
                <a16:creationId xmlns:a16="http://schemas.microsoft.com/office/drawing/2014/main" id="{B15C460D-63BA-3DBC-E023-8C03C2934208}"/>
              </a:ext>
            </a:extLst>
          </p:cNvPr>
          <p:cNvSpPr>
            <a:spLocks noGrp="1"/>
          </p:cNvSpPr>
          <p:nvPr>
            <p:ph type="title"/>
            <p:custDataLst>
              <p:tags r:id="rId4"/>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normAutofit/>
          </a:bodyPr>
          <a:lstStyle/>
          <a:p>
            <a:r>
              <a:rPr lang="en-US" dirty="0"/>
              <a:t>Establishing dependencies:</a:t>
            </a:r>
            <a:br>
              <a:rPr lang="en-US" dirty="0"/>
            </a:br>
            <a:r>
              <a:rPr lang="en-US" dirty="0"/>
              <a:t>Automatically building programs</a:t>
            </a:r>
          </a:p>
        </p:txBody>
      </p:sp>
    </p:spTree>
    <p:extLst>
      <p:ext uri="{BB962C8B-B14F-4D97-AF65-F5344CB8AC3E}">
        <p14:creationId xmlns:p14="http://schemas.microsoft.com/office/powerpoint/2010/main" val="32777118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4&quot;/&gt;&lt;lineCharCount val=&quot;13&quot;/&gt;&lt;lineCharCount val=&quot;12&quot;/&gt;&lt;lineCharCount val=&quot;13&quot;/&gt;&lt;lineCharCount val=&quot;11&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3&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4&quot;/&gt;&lt;lineCharCount val=&quot;13&quot;/&gt;&lt;lineCharCount val=&quot;12&quot;/&gt;&lt;lineCharCount val=&quot;13&quot;/&gt;&lt;lineCharCount val=&quot;11&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4&quot;/&gt;&lt;lineCharCount val=&quot;13&quot;/&gt;&lt;lineCharCount val=&quot;12&quot;/&gt;&lt;lineCharCount val=&quot;13&quot;/&gt;&lt;lineCharCount val=&quot;11&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3&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4&quot;/&gt;&lt;lineCharCount val=&quot;13&quot;/&gt;&lt;lineCharCount val=&quot;12&quot;/&gt;&lt;lineCharCount val=&quot;13&quot;/&gt;&lt;lineCharCount val=&quot;11&quot;/&gt;&lt;/TableIndex&gt;&lt;/ShapeTextInfo&gt;"/>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0&quot;/&gt;&lt;/TableIndex&gt;&lt;/ShapeTextInfo&gt;"/>
  <p:tag name="PRESENTER_DUMMYTAG" val="&lt;DummyForForceWrite&gt;&lt;/DummyForForceWrite&gt;"/>
  <p:tag name="HTML_SHAPEINFO" val="&lt;ThreeDShapeInfo&gt;&lt;uuid val=&quot;{58969623-0A38-4626-964E-F0374DAB6E0B}&quot;/&gt;&lt;isInvalidForFieldText val=&quot;0&quot;/&gt;&lt;Image&gt;&lt;filename val=&quot;C:\Users\delroy\AppData\Local\Temp\CP366414841953Session\CPTrustFolder366414841953\PPTImport366425408250\data\asimages\{58969623-0A38-4626-964E-F0374DAB6E0B}_1.png&quot;/&gt;&lt;left val=&quot;167&quot;/&gt;&lt;top val=&quot;249&quot;/&gt;&lt;width val=&quot;945&quot;/&gt;&lt;height val=&quot;174&quot;/&gt;&lt;hasText val=&quot;1&quot;/&gt;&lt;/Image&gt;&lt;/ThreeDShapeInfo&gt;"/>
</p:tagLst>
</file>

<file path=ppt/tags/tag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53&quot;/&gt;&lt;lineCharCount val=&quot;54&quot;/&gt;&lt;/TableIndex&gt;&lt;/ShapeTextInfo&gt;"/>
  <p:tag name="PRESENTER_DUMMYTAG" val="&lt;DummyForForceWrite&gt;&lt;/DummyForForceWrite&gt;"/>
  <p:tag name="HTML_SHAPEINFO" val="&lt;ThreeDShapeInfo&gt;&lt;uuid val=&quot;{799E2A31-571B-47C3-B744-0F7FF6B438FF}&quot;/&gt;&lt;isInvalidForFieldText val=&quot;0&quot;/&gt;&lt;Image&gt;&lt;filename val=&quot;C:\Users\delroy\AppData\Local\Temp\CP366414841953Session\CPTrustFolder366414841953\PPTImport366425408250\data\asimages\{799E2A31-571B-47C3-B744-0F7FF6B438FF}_1.png&quot;/&gt;&lt;left val=&quot;282&quot;/&gt;&lt;top val=&quot;452&quot;/&gt;&lt;width val=&quot;715&quot;/&gt;&lt;height val=&quot;135&quot;/&gt;&lt;hasText val=&quot;1&quot;/&gt;&lt;/Image&gt;&lt;/ThreeDShapeInfo&gt;"/>
</p:tagLst>
</file>

<file path=ppt/tags/tag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PRESENTER_DUMMYTAG" val="&lt;DummyForForceWrite&gt;&lt;/DummyForForceWrite&gt;"/>
  <p:tag name="HTML_SHAPEINFO" val="&lt;ThreeDShapeInfo&gt;&lt;uuid val=&quot;{103E9886-EE55-4E29-9DC6-3B8D78A296EA}&quot;/&gt;&lt;isInvalidForFieldText val=&quot;0&quot;/&gt;&lt;Image&gt;&lt;filename val=&quot;C:\Users\delroy\AppData\Local\Temp\CP366414841953Session\CPTrustFolder366414841953\PPTImport366425408250\data\asimages\{103E9886-EE55-4E29-9DC6-3B8D78A296EA}_1.png&quot;/&gt;&lt;left val=&quot;167&quot;/&gt;&lt;top val=&quot;647&quot;/&gt;&lt;width val=&quot;159&quot;/&gt;&lt;height val=&quot;35&quot;/&gt;&lt;hasText val=&quot;1&quot;/&gt;&lt;/Image&gt;&lt;/ThreeDShapeInfo&gt;"/>
</p:tagLst>
</file>

<file path=ppt/tags/tag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3&quot;/&gt;&lt;/TableIndex&gt;&lt;/ShapeTextInfo&gt;"/>
  <p:tag name="HTML_SHAPEINFO" val="&lt;ThreeDShapeInfo&gt;&lt;uuid val=&quot;{51C34520-97BE-4D96-AD53-000E35B98053}&quot;/&gt;&lt;isInvalidForFieldText val=&quot;0&quot;/&gt;&lt;Image&gt;&lt;filename val=&quot;C:\Users\delroy\AppData\Local\Temp\CP366414841953Session\CPTrustFolder366414841953\PPTImport366425408250\data\asimages\{51C34520-97BE-4D96-AD53-000E35B98053}_2.png&quot;/&gt;&lt;left val=&quot;233&quot;/&gt;&lt;top val=&quot;100&quot;/&gt;&lt;width val=&quot;813&quot;/&gt;&lt;height val=&quot;126&quot;/&gt;&lt;hasText val=&quot;1&quot;/&gt;&lt;/Image&gt;&lt;/ThreeDShapeInfo&gt;"/>
</p:tagLst>
</file>

<file path=ppt/tags/tag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9&quot;/&gt;&lt;/TableIndex&gt;&lt;/ShapeTextInfo&gt;"/>
  <p:tag name="HTML_SHAPEINFO" val="&lt;ThreeDShapeInfo&gt;&lt;uuid val=&quot;{17EE30D6-7871-47CD-BE17-549CEF21C154}&quot;/&gt;&lt;isInvalidForFieldText val=&quot;0&quot;/&gt;&lt;Image&gt;&lt;filename val=&quot;C:\Users\delroy\AppData\Local\Temp\CP366414841953Session\CPTrustFolder366414841953\PPTImport366425408250\data\asimages\{17EE30D6-7871-47CD-BE17-549CEF21C154}_3.png&quot;/&gt;&lt;left val=&quot;233&quot;/&gt;&lt;top val=&quot;100&quot;/&gt;&lt;width val=&quot;813&quot;/&gt;&lt;height val=&quot;126&quot;/&gt;&lt;hasText val=&quot;1&quot;/&gt;&lt;/Image&gt;&lt;/ThreeDShapeInfo&gt;"/>
</p:tagLst>
</file>

<file path=ppt/tags/tag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 name="HTML_SHAPEINFO" val="&lt;ThreeDShapeInfo&gt;&lt;uuid val=&quot;{0CBFDD38-DCB9-485F-93B7-3565DA8E7E67}&quot;/&gt;&lt;isInvalidForFieldText val=&quot;0&quot;/&gt;&lt;Image&gt;&lt;filename val=&quot;C:\Users\delroy\AppData\Local\Temp\CP366414841953Session\CPTrustFolder366414841953\PPTImport366425408250\data\asimages\{0CBFDD38-DCB9-485F-93B7-3565DA8E7E67}_4.png&quot;/&gt;&lt;left val=&quot;165&quot;/&gt;&lt;top val=&quot;242&quot;/&gt;&lt;width val=&quot;449&quot;/&gt;&lt;height val=&quot;85&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0&quot;/&gt;&lt;lineCharCount val=&quot;2&quot;/&gt;&lt;lineCharCount val=&quot;30&quot;/&gt;&lt;lineCharCount val=&quot;26&quot;/&gt;&lt;lineCharCount val=&quot;1&quot;/&gt;&lt;/TableIndex&gt;&lt;/ShapeTextInfo&gt;"/>
  <p:tag name="HTML_SHAPEINFO" val="&lt;ThreeDShapeInfo&gt;&lt;uuid val=&quot;{6B747AA8-0EDC-4A97-80C1-F4FA0FFDB4E6}&quot;/&gt;&lt;isInvalidForFieldText val=&quot;0&quot;/&gt;&lt;Image&gt;&lt;filename val=&quot;C:\Users\delroy\AppData\Local\Temp\CP366414841953Session\CPTrustFolder366414841953\PPTImport366425408250\data\asimages\{6B747AA8-0EDC-4A97-80C1-F4FA0FFDB4E6}_4.png&quot;/&gt;&lt;left val=&quot;160&quot;/&gt;&lt;top val=&quot;326&quot;/&gt;&lt;width val=&quot;454&quot;/&gt;&lt;height val=&quot;276&quot;/&gt;&lt;hasText val=&quot;1&quot;/&gt;&lt;/Image&gt;&lt;/ThreeDShape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24&quot;/&gt;&lt;lineCharCount val=&quot;31&quot;/&gt;&lt;lineCharCount val=&quot;1&quot;/&gt;&lt;lineCharCount val=&quot;11&quot;/&gt;&lt;lineCharCount val=&quot;2&quot;/&gt;&lt;lineCharCount val=&quot;17&quot;/&gt;&lt;lineCharCount val=&quot;21&quot;/&gt;&lt;lineCharCount val=&quot;14&quot;/&gt;&lt;lineCharCount val=&quot;1&quot;/&gt;&lt;/TableIndex&gt;&lt;/ShapeTextInfo&gt;"/>
  <p:tag name="HTML_SHAPEINFO" val="&lt;ThreeDShapeInfo&gt;&lt;uuid val=&quot;{02FC11BD-FB5B-4731-BCEF-DC4FCEA56FCA}&quot;/&gt;&lt;isInvalidForFieldText val=&quot;0&quot;/&gt;&lt;Image&gt;&lt;filename val=&quot;C:\Users\delroy\AppData\Local\Temp\CP366414841953Session\CPTrustFolder366414841953\PPTImport366425408250\data\asimages\{02FC11BD-FB5B-4731-BCEF-DC4FCEA56FCA}_4.png&quot;/&gt;&lt;left val=&quot;659&quot;/&gt;&lt;top val=&quot;326&quot;/&gt;&lt;width val=&quot;452&quot;/&gt;&lt;height val=&quot;282&quot;/&gt;&lt;hasText val=&quot;1&quot;/&gt;&lt;/Image&gt;&lt;/ThreeDShapeInfo&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 name="HTML_SHAPEINFO" val="&lt;ThreeDShapeInfo&gt;&lt;uuid val=&quot;{169E14ED-E8E3-412B-A891-55374105A8C7}&quot;/&gt;&lt;isInvalidForFieldText val=&quot;0&quot;/&gt;&lt;Image&gt;&lt;filename val=&quot;C:\Users\delroy\AppData\Local\Temp\CP366414841953Session\CPTrustFolder366414841953\PPTImport366425408250\data\asimages\{169E14ED-E8E3-412B-A891-55374105A8C7}_4.png&quot;/&gt;&lt;left val=&quot;664&quot;/&gt;&lt;top val=&quot;242&quot;/&gt;&lt;width val=&quot;449&quot;/&gt;&lt;height val=&quot;85&quot;/&gt;&lt;hasText val=&quot;1&quot;/&gt;&lt;/Image&gt;&lt;/ThreeDShapeInfo&gt;"/>
</p:tagLst>
</file>

<file path=ppt/tags/tag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0&quot;/&gt;&lt;/TableIndex&gt;&lt;/ShapeTextInfo&gt;"/>
  <p:tag name="HTML_SHAPEINFO" val="&lt;ThreeDShapeInfo&gt;&lt;uuid val=&quot;{5503151B-C3B4-4E36-835F-870621AAB55A}&quot;/&gt;&lt;isInvalidForFieldText val=&quot;0&quot;/&gt;&lt;Image&gt;&lt;filename val=&quot;C:\Users\delroy\AppData\Local\Temp\CP366414841953Session\CPTrustFolder366414841953\PPTImport366425408250\data\asimages\{5503151B-C3B4-4E36-835F-870621AAB55A}_4.png&quot;/&gt;&lt;left val=&quot;233&quot;/&gt;&lt;top val=&quot;100&quot;/&gt;&lt;width val=&quot;813&quot;/&gt;&lt;height val=&quot;126&quot;/&gt;&lt;hasText val=&quot;1&quot;/&gt;&lt;/Image&gt;&lt;/ThreeDShapeInfo&gt;"/>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3&quot;/&gt;&lt;/TableIndex&gt;&lt;/ShapeTextInfo&gt;"/>
  <p:tag name="HTML_SHAPEINFO" val="&lt;ThreeDShapeInfo&gt;&lt;uuid val=&quot;{3F5521AB-2F15-418D-9A03-80377351222C}&quot;/&gt;&lt;isInvalidForFieldText val=&quot;0&quot;/&gt;&lt;Image&gt;&lt;filename val=&quot;C:\Users\delroy\AppData\Local\Temp\CP366414841953Session\CPTrustFolder366414841953\PPTImport366425408250\data\asimages\{3F5521AB-2F15-418D-9A03-80377351222C}_5.png&quot;/&gt;&lt;left val=&quot;234&quot;/&gt;&lt;top val=&quot;242&quot;/&gt;&lt;width val=&quot;428&quot;/&gt;&lt;height val=&quot;85&quot;/&gt;&lt;hasText val=&quot;1&quot;/&gt;&lt;/Image&gt;&lt;/ThreeDShapeInfo&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31&quot;/&gt;&lt;lineCharCount val=&quot;1&quot;/&gt;&lt;lineCharCount val=&quot;1&quot;/&gt;&lt;lineCharCount val=&quot;30&quot;/&gt;&lt;lineCharCount val=&quot;2&quot;/&gt;&lt;lineCharCount val=&quot;30&quot;/&gt;&lt;lineCharCount val=&quot;26&quot;/&gt;&lt;lineCharCount val=&quot;1&quot;/&gt;&lt;/TableIndex&gt;&lt;/ShapeTextInfo&gt;"/>
  <p:tag name="HTML_SHAPEINFO" val="&lt;ThreeDShapeInfo&gt;&lt;uuid val=&quot;{5E6AFC0D-A918-4479-BFBF-CFBC30582ADD}&quot;/&gt;&lt;isInvalidForFieldText val=&quot;0&quot;/&gt;&lt;Image&gt;&lt;filename val=&quot;C:\Users\delroy\AppData\Local\Temp\CP366414841953Session\CPTrustFolder366414841953\PPTImport366425408250\data\asimages\{5E6AFC0D-A918-4479-BFBF-CFBC30582ADD}_5.png&quot;/&gt;&lt;left val=&quot;230&quot;/&gt;&lt;top val=&quot;326&quot;/&gt;&lt;width val=&quot;433&quot;/&gt;&lt;height val=&quot;276&quot;/&gt;&lt;hasText val=&quot;1&quot;/&gt;&lt;/Image&gt;&lt;/ThreeDShapeInfo&gt;"/>
</p:tagLst>
</file>

<file path=ppt/tags/tag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21&quot;/&gt;&lt;lineCharCount val=&quot;1&quot;/&gt;&lt;lineCharCount val=&quot;11&quot;/&gt;&lt;lineCharCount val=&quot;2&quot;/&gt;&lt;lineCharCount val=&quot;17&quot;/&gt;&lt;lineCharCount val=&quot;21&quot;/&gt;&lt;lineCharCount val=&quot;14&quot;/&gt;&lt;lineCharCount val=&quot;1&quot;/&gt;&lt;/TableIndex&gt;&lt;/ShapeTextInfo&gt;"/>
  <p:tag name="HTML_SHAPEINFO" val="&lt;ThreeDShapeInfo&gt;&lt;uuid val=&quot;{9A6D2C25-77A5-4EB7-B271-406F9E379142}&quot;/&gt;&lt;isInvalidForFieldText val=&quot;0&quot;/&gt;&lt;Image&gt;&lt;filename val=&quot;C:\Users\delroy\AppData\Local\Temp\CP366414841953Session\CPTrustFolder366414841953\PPTImport366425408250\data\asimages\{9A6D2C25-77A5-4EB7-B271-406F9E379142}_5.png&quot;/&gt;&lt;left val=&quot;739&quot;/&gt;&lt;top val=&quot;326&quot;/&gt;&lt;width val=&quot;306&quot;/&gt;&lt;height val=&quot;276&quot;/&gt;&lt;hasText val=&quot;1&quot;/&gt;&lt;/Image&gt;&lt;/ThreeDShapeInfo&gt;"/>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 name="HTML_SHAPEINFO" val="&lt;ThreeDShapeInfo&gt;&lt;uuid val=&quot;{D0CFA4E5-A0ED-4965-8B7E-39BCAF9FF5CD}&quot;/&gt;&lt;isInvalidForFieldText val=&quot;0&quot;/&gt;&lt;Image&gt;&lt;filename val=&quot;C:\Users\delroy\AppData\Local\Temp\CP366414841953Session\CPTrustFolder366414841953\PPTImport366425408250\data\asimages\{D0CFA4E5-A0ED-4965-8B7E-39BCAF9FF5CD}_5.png&quot;/&gt;&lt;left val=&quot;744&quot;/&gt;&lt;top val=&quot;242&quot;/&gt;&lt;width val=&quot;301&quot;/&gt;&lt;height val=&quot;85&quot;/&gt;&lt;hasText val=&quot;1&quot;/&gt;&lt;/Image&gt;&lt;/ThreeDShapeInfo&gt;"/>
</p:tagLst>
</file>

<file path=ppt/tags/tag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9&quot;/&gt;&lt;/TableIndex&gt;&lt;/ShapeTextInfo&gt;"/>
  <p:tag name="HTML_SHAPEINFO" val="&lt;ThreeDShapeInfo&gt;&lt;uuid val=&quot;{71AB689B-37FF-4839-8387-16B84121AD74}&quot;/&gt;&lt;isInvalidForFieldText val=&quot;0&quot;/&gt;&lt;Image&gt;&lt;filename val=&quot;C:\Users\delroy\AppData\Local\Temp\CP366414841953Session\CPTrustFolder366414841953\PPTImport366425408250\data\asimages\{71AB689B-37FF-4839-8387-16B84121AD74}_5.png&quot;/&gt;&lt;left val=&quot;233&quot;/&gt;&lt;top val=&quot;100&quot;/&gt;&lt;width val=&quot;813&quot;/&gt;&lt;height val=&quot;126&quot;/&gt;&lt;hasText val=&quot;1&quot;/&gt;&lt;/Image&gt;&lt;/ThreeDShapeInfo&gt;"/>
</p:tagLst>
</file>

<file path=ppt/tags/tag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4F2FA29E-C492-4D4D-8FD5-83EF705AD8A3}&quot;/&gt;&lt;isInvalidForFieldText val=&quot;0&quot;/&gt;&lt;Image&gt;&lt;filename val=&quot;C:\Users\delroy\AppData\Local\Temp\CP366414841953Session\CPTrustFolder366414841953\PPTImport366425408250\data\asimages\{4F2FA29E-C492-4D4D-8FD5-83EF705AD8A3}_6.png&quot;/&gt;&lt;left val=&quot;233&quot;/&gt;&lt;top val=&quot;100&quot;/&gt;&lt;width val=&quot;813&quot;/&gt;&lt;height val=&quot;126&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1F58F79B-48DE-45DD-A5A3-2F55110F785E}&quot;/&gt;&lt;isInvalidForFieldText val=&quot;0&quot;/&gt;&lt;Image&gt;&lt;filename val=&quot;C:\Users\delroy\AppData\Local\Temp\CP366414841953Session\CPTrustFolder366414841953\PPTImport366425408250\data\asimages\{1F58F79B-48DE-45DD-A5A3-2F55110F785E}_7.png&quot;/&gt;&lt;left val=&quot;165&quot;/&gt;&lt;top val=&quot;242&quot;/&gt;&lt;width val=&quot;449&quot;/&gt;&lt;height val=&quot;85&quot;/&gt;&lt;hasText val=&quot;1&quot;/&gt;&lt;/Image&gt;&lt;/ThreeDShapeInfo&gt;"/>
</p:tagLst>
</file>

<file path=ppt/tags/tag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28&quot;/&gt;&lt;lineCharCount val=&quot;41&quot;/&gt;&lt;lineCharCount val=&quot;1&quot;/&gt;&lt;lineCharCount val=&quot;30&quot;/&gt;&lt;lineCharCount val=&quot;25&quot;/&gt;&lt;lineCharCount val=&quot;1&quot;/&gt;&lt;lineCharCount val=&quot;30&quot;/&gt;&lt;lineCharCount val=&quot;24&quot;/&gt;&lt;/TableIndex&gt;&lt;/ShapeTextInfo&gt;"/>
  <p:tag name="HTML_SHAPEINFO" val="&lt;ThreeDShapeInfo&gt;&lt;uuid val=&quot;{0B191E27-8571-4609-B4F0-B5A9359A9049}&quot;/&gt;&lt;isInvalidForFieldText val=&quot;0&quot;/&gt;&lt;Image&gt;&lt;filename val=&quot;C:\Users\delroy\AppData\Local\Temp\CP366414841953Session\CPTrustFolder366414841953\PPTImport366425408250\data\asimages\{0B191E27-8571-4609-B4F0-B5A9359A9049}_7.png&quot;/&gt;&lt;left val=&quot;588&quot;/&gt;&lt;top val=&quot;326&quot;/&gt;&lt;width val=&quot;557&quot;/&gt;&lt;height val=&quot;276&quot;/&gt;&lt;hasText val=&quot;1&quot;/&gt;&lt;/Image&gt;&lt;/ThreeDShapeInfo&gt;"/>
</p:tagLst>
</file>

<file path=ppt/tags/tag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 name="HTML_SHAPEINFO" val="&lt;ThreeDShapeInfo&gt;&lt;uuid val=&quot;{05D19587-6F2C-4F5B-B2F7-B533F65F2944}&quot;/&gt;&lt;isInvalidForFieldText val=&quot;0&quot;/&gt;&lt;Image&gt;&lt;filename val=&quot;C:\Users\delroy\AppData\Local\Temp\CP366414841953Session\CPTrustFolder366414841953\PPTImport366425408250\data\asimages\{05D19587-6F2C-4F5B-B2F7-B533F65F2944}_7.png&quot;/&gt;&lt;left val=&quot;593&quot;/&gt;&lt;top val=&quot;242&quot;/&gt;&lt;width val=&quot;548&quot;/&gt;&lt;height val=&quot;85&quot;/&gt;&lt;hasText val=&quot;1&quot;/&gt;&lt;/Image&gt;&lt;/ThreeDShapeInfo&gt;"/>
</p:tagLst>
</file>

<file path=ppt/tags/tag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7&quot;/&gt;&lt;lineCharCount val=&quot;31&quot;/&gt;&lt;/TableIndex&gt;&lt;/ShapeTextInfo&gt;"/>
  <p:tag name="HTML_SHAPEINFO" val="&lt;ThreeDShapeInfo&gt;&lt;uuid val=&quot;{CF3B57FC-E548-44D2-9282-6961FF785E1C}&quot;/&gt;&lt;isInvalidForFieldText val=&quot;0&quot;/&gt;&lt;Image&gt;&lt;filename val=&quot;C:\Users\delroy\AppData\Local\Temp\CP366414841953Session\CPTrustFolder366414841953\PPTImport366425408250\data\asimages\{CF3B57FC-E548-44D2-9282-6961FF785E1C}_7.png&quot;/&gt;&lt;left val=&quot;233&quot;/&gt;&lt;top val=&quot;100&quot;/&gt;&lt;width val=&quot;813&quot;/&gt;&lt;height val=&quot;126&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7&quot;/&gt;&lt;lineCharCount val=&quot;5&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Parcel</Template>
  <TotalTime>756</TotalTime>
  <Words>953</Words>
  <Application>Microsoft Office PowerPoint</Application>
  <PresentationFormat>Widescreen</PresentationFormat>
  <Paragraphs>70</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Consolas</vt:lpstr>
      <vt:lpstr>Gill Sans MT</vt:lpstr>
      <vt:lpstr>Parcel</vt:lpstr>
      <vt:lpstr>Linker/loader Errors</vt:lpstr>
      <vt:lpstr>The C++ compiler system</vt:lpstr>
      <vt:lpstr>Compiling multi-file programs</vt:lpstr>
      <vt:lpstr>Linker/loader errors</vt:lpstr>
      <vt:lpstr>Reducing linker/loader errors</vt:lpstr>
      <vt:lpstr>File dependencies</vt:lpstr>
      <vt:lpstr>Establishing dependencies: Automatically building programs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Linker/Loader Errors</dc:title>
  <dc:creator>Delroy Brinkerhoff</dc:creator>
  <cp:lastModifiedBy>delroy</cp:lastModifiedBy>
  <cp:revision>34</cp:revision>
  <dcterms:created xsi:type="dcterms:W3CDTF">2016-07-13T22:03:45Z</dcterms:created>
  <dcterms:modified xsi:type="dcterms:W3CDTF">2026-07-22T22:19:06Z</dcterms:modified>
</cp:coreProperties>
</file>