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heme/theme2.xml" ContentType="application/vnd.openxmlformats-officedocument.theme+xml"/>
  <Override PartName="/ppt/tags/tag26.xml" ContentType="application/vnd.openxmlformats-officedocument.presentationml.tags+xml"/>
  <Override PartName="/ppt/tags/tag27.xml" ContentType="application/vnd.openxmlformats-officedocument.presentationml.tags+xml"/>
  <Override PartName="/ppt/notesSlides/notesSlide1.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notesSlides/notesSlide2.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3.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4.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notesSlides/notesSlide5.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notesSlides/notesSlide6.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7.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61" r:id="rId2"/>
    <p:sldId id="257" r:id="rId3"/>
    <p:sldId id="258" r:id="rId4"/>
    <p:sldId id="259" r:id="rId5"/>
    <p:sldId id="263" r:id="rId6"/>
    <p:sldId id="260" r:id="rId7"/>
    <p:sldId id="264"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564" autoAdjust="0"/>
  </p:normalViewPr>
  <p:slideViewPr>
    <p:cSldViewPr snapToGrid="0">
      <p:cViewPr varScale="1">
        <p:scale>
          <a:sx n="107" d="100"/>
          <a:sy n="107" d="100"/>
        </p:scale>
        <p:origin x="71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2BFC62-088B-40E6-9468-3854CFC86750}" type="datetimeFigureOut">
              <a:rPr lang="en-US" smtClean="0"/>
              <a:t>4/25/2026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3D2781-1C36-437B-90A9-4FA9369380F7}" type="slidenum">
              <a:rPr lang="en-US" smtClean="0"/>
              <a:t>‹#›</a:t>
            </a:fld>
            <a:endParaRPr lang="en-US"/>
          </a:p>
        </p:txBody>
      </p:sp>
    </p:spTree>
    <p:extLst>
      <p:ext uri="{BB962C8B-B14F-4D97-AF65-F5344CB8AC3E}">
        <p14:creationId xmlns:p14="http://schemas.microsoft.com/office/powerpoint/2010/main" val="49270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following example explores a problem from statistics using arrays and the summation operator, Σ. The chi-square statistic is appropriate whenever we need to compare the frequency with which we observe an event to the frequency we expect to observe it. The statistic aims to distinguish meaningful from meaningless differences.</a:t>
            </a:r>
          </a:p>
          <a:p>
            <a:endParaRPr lang="en-US" dirty="0"/>
          </a:p>
        </p:txBody>
      </p:sp>
      <p:sp>
        <p:nvSpPr>
          <p:cNvPr id="4" name="Slide Number Placeholder 3"/>
          <p:cNvSpPr>
            <a:spLocks noGrp="1"/>
          </p:cNvSpPr>
          <p:nvPr>
            <p:ph type="sldNum" sz="quarter" idx="5"/>
          </p:nvPr>
        </p:nvSpPr>
        <p:spPr/>
        <p:txBody>
          <a:bodyPr/>
          <a:lstStyle/>
          <a:p>
            <a:fld id="{5A3D2781-1C36-437B-90A9-4FA9369380F7}" type="slidenum">
              <a:rPr lang="en-US" smtClean="0"/>
              <a:t>1</a:t>
            </a:fld>
            <a:endParaRPr lang="en-US"/>
          </a:p>
        </p:txBody>
      </p:sp>
    </p:spTree>
    <p:extLst>
      <p:ext uri="{BB962C8B-B14F-4D97-AF65-F5344CB8AC3E}">
        <p14:creationId xmlns:p14="http://schemas.microsoft.com/office/powerpoint/2010/main" val="9479186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the end of each semester, the university asks you to complete an evaluation of each of your courses. The evaluation consists of several questions and possible responses. For example, “Did the instructor dress appropriately for class?” Statisticians call the possible responses “categories” or “bins.” The number of participants selecting each category is its observed frequency. However, students may not always agree on what is “appropriate,” so we expect to see a range of answers. But if students choose answers randomly, we expect to see nearly equal numbers of responses for each question. How can we tell whether the data are meaningless, random selections, or meaningful data that tells us something helpful about the instructor’s attire? That is the question that the chi-square statistic attempts to answer.</a:t>
            </a:r>
          </a:p>
          <a:p>
            <a:endParaRPr lang="en-US" dirty="0"/>
          </a:p>
        </p:txBody>
      </p:sp>
      <p:sp>
        <p:nvSpPr>
          <p:cNvPr id="4" name="Slide Number Placeholder 3"/>
          <p:cNvSpPr>
            <a:spLocks noGrp="1"/>
          </p:cNvSpPr>
          <p:nvPr>
            <p:ph type="sldNum" sz="quarter" idx="5"/>
          </p:nvPr>
        </p:nvSpPr>
        <p:spPr/>
        <p:txBody>
          <a:bodyPr/>
          <a:lstStyle/>
          <a:p>
            <a:fld id="{5A3D2781-1C36-437B-90A9-4FA9369380F7}" type="slidenum">
              <a:rPr lang="en-US" smtClean="0"/>
              <a:t>2</a:t>
            </a:fld>
            <a:endParaRPr lang="en-US"/>
          </a:p>
        </p:txBody>
      </p:sp>
    </p:spTree>
    <p:extLst>
      <p:ext uri="{BB962C8B-B14F-4D97-AF65-F5344CB8AC3E}">
        <p14:creationId xmlns:p14="http://schemas.microsoft.com/office/powerpoint/2010/main" val="32532275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a simple example, assume that 100 students completed the evaluation: 40 chose (a), 30 chose (b), 20 chose (c), and 10 chose (d). Did they choose randomly, or will the data benefit the instructor?</a:t>
            </a:r>
          </a:p>
          <a:p>
            <a:endParaRPr lang="en-US" dirty="0"/>
          </a:p>
        </p:txBody>
      </p:sp>
      <p:sp>
        <p:nvSpPr>
          <p:cNvPr id="4" name="Slide Number Placeholder 3"/>
          <p:cNvSpPr>
            <a:spLocks noGrp="1"/>
          </p:cNvSpPr>
          <p:nvPr>
            <p:ph type="sldNum" sz="quarter" idx="5"/>
          </p:nvPr>
        </p:nvSpPr>
        <p:spPr/>
        <p:txBody>
          <a:bodyPr/>
          <a:lstStyle/>
          <a:p>
            <a:fld id="{5A3D2781-1C36-437B-90A9-4FA9369380F7}" type="slidenum">
              <a:rPr lang="en-US" smtClean="0"/>
              <a:t>3</a:t>
            </a:fld>
            <a:endParaRPr lang="en-US"/>
          </a:p>
        </p:txBody>
      </p:sp>
    </p:spTree>
    <p:extLst>
      <p:ext uri="{BB962C8B-B14F-4D97-AF65-F5344CB8AC3E}">
        <p14:creationId xmlns:p14="http://schemas.microsoft.com/office/powerpoint/2010/main" val="14871752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begin by exploring each formula separately. The expected frequency is the number of responses we expect to see for each category if students select randomly. We calculate it by dividing the number of students completing the evaluation by the number of categories or possible answers.</a:t>
            </a:r>
          </a:p>
          <a:p>
            <a:r>
              <a:rPr lang="en-US" sz="1200" kern="1200" dirty="0">
                <a:solidFill>
                  <a:schemeClr val="tx1"/>
                </a:solidFill>
                <a:effectLst/>
                <a:latin typeface="+mn-lt"/>
                <a:ea typeface="+mn-ea"/>
                <a:cs typeface="+mn-cs"/>
              </a:rPr>
              <a:t>The chi-square statistic, named after the Greek letter χ, might seem intimidating, depending on your mathematics background. Knowing two things about the formula will make converting it to C++ easy and less intimidating. First, the observed frequency is a list of values that we can naturally represent as an array. Second, the capital Greek letter Σ is the summation operator. It means summing or adding a sequence of values.</a:t>
            </a:r>
          </a:p>
          <a:p>
            <a:endParaRPr lang="en-US" dirty="0"/>
          </a:p>
        </p:txBody>
      </p:sp>
      <p:sp>
        <p:nvSpPr>
          <p:cNvPr id="4" name="Slide Number Placeholder 3"/>
          <p:cNvSpPr>
            <a:spLocks noGrp="1"/>
          </p:cNvSpPr>
          <p:nvPr>
            <p:ph type="sldNum" sz="quarter" idx="5"/>
          </p:nvPr>
        </p:nvSpPr>
        <p:spPr/>
        <p:txBody>
          <a:bodyPr/>
          <a:lstStyle/>
          <a:p>
            <a:fld id="{5A3D2781-1C36-437B-90A9-4FA9369380F7}" type="slidenum">
              <a:rPr lang="en-US" smtClean="0"/>
              <a:t>4</a:t>
            </a:fld>
            <a:endParaRPr lang="en-US"/>
          </a:p>
        </p:txBody>
      </p:sp>
    </p:spTree>
    <p:extLst>
      <p:ext uri="{BB962C8B-B14F-4D97-AF65-F5344CB8AC3E}">
        <p14:creationId xmlns:p14="http://schemas.microsoft.com/office/powerpoint/2010/main" val="2325380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expected frequency is a simple quotient: the total number of participants, N, divided by the number of categories or possible choices, k. Depending on where and how a formula uses them, subscripts can have various meanings. In this case, they differentiate between two frequencies. C++ can’t replicate subscripts, so by convention, programmers form variable names by lifting the subscript to the same level as the base name.</a:t>
            </a:r>
          </a:p>
          <a:p>
            <a:r>
              <a:rPr lang="en-US" sz="1200" kern="1200" dirty="0">
                <a:solidFill>
                  <a:schemeClr val="tx1"/>
                </a:solidFill>
                <a:effectLst/>
                <a:latin typeface="+mn-lt"/>
                <a:ea typeface="+mn-ea"/>
                <a:cs typeface="+mn-cs"/>
              </a:rPr>
              <a:t>The program defines k, the number of categories, and N, the number of participants, as integers. Performing division operations with integer arithmetic can cause truncation errors, so the program casts one of the variables to a double.</a:t>
            </a:r>
          </a:p>
          <a:p>
            <a:endParaRPr lang="en-US" dirty="0"/>
          </a:p>
        </p:txBody>
      </p:sp>
      <p:sp>
        <p:nvSpPr>
          <p:cNvPr id="4" name="Slide Number Placeholder 3"/>
          <p:cNvSpPr>
            <a:spLocks noGrp="1"/>
          </p:cNvSpPr>
          <p:nvPr>
            <p:ph type="sldNum" sz="quarter" idx="5"/>
          </p:nvPr>
        </p:nvSpPr>
        <p:spPr/>
        <p:txBody>
          <a:bodyPr/>
          <a:lstStyle/>
          <a:p>
            <a:fld id="{5A3D2781-1C36-437B-90A9-4FA9369380F7}" type="slidenum">
              <a:rPr lang="en-US" smtClean="0"/>
              <a:t>5</a:t>
            </a:fld>
            <a:endParaRPr lang="en-US"/>
          </a:p>
        </p:txBody>
      </p:sp>
    </p:spTree>
    <p:extLst>
      <p:ext uri="{BB962C8B-B14F-4D97-AF65-F5344CB8AC3E}">
        <p14:creationId xmlns:p14="http://schemas.microsoft.com/office/powerpoint/2010/main" val="846913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chi-square formula compares the observed and expected frequencies to determine whether the difference between them is statistically significant. The formula uses subscripts to distinguish between the two frequencies. It’s possible to program the standard chi-square formula directly, but moving the divisor outside the summation operation makes the program more efficient and easier to program. Beginning with the second version of the formula and plugging in the example data allows us to remove the Σ operator and illustrates its behavior. The program sums the individual terms and divides the sum by the expected frequency.</a:t>
            </a:r>
          </a:p>
          <a:p>
            <a:endParaRPr lang="en-US" dirty="0"/>
          </a:p>
        </p:txBody>
      </p:sp>
      <p:sp>
        <p:nvSpPr>
          <p:cNvPr id="4" name="Slide Number Placeholder 3"/>
          <p:cNvSpPr>
            <a:spLocks noGrp="1"/>
          </p:cNvSpPr>
          <p:nvPr>
            <p:ph type="sldNum" sz="quarter" idx="5"/>
          </p:nvPr>
        </p:nvSpPr>
        <p:spPr/>
        <p:txBody>
          <a:bodyPr/>
          <a:lstStyle/>
          <a:p>
            <a:fld id="{5A3D2781-1C36-437B-90A9-4FA9369380F7}" type="slidenum">
              <a:rPr lang="en-US" smtClean="0"/>
              <a:t>6</a:t>
            </a:fld>
            <a:endParaRPr lang="en-US"/>
          </a:p>
        </p:txBody>
      </p:sp>
    </p:spTree>
    <p:extLst>
      <p:ext uri="{BB962C8B-B14F-4D97-AF65-F5344CB8AC3E}">
        <p14:creationId xmlns:p14="http://schemas.microsoft.com/office/powerpoint/2010/main" val="35864428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Σ operator condenses a great deal of meaning into a single symbol. It implies iterating over all the elements in the observed frequency array. It also implies summing a sequence of terms. Implementing the Σ operator requires two C++ features: a for-loop to iterate over and index into the observed frequency array and the addition-with-assignment operator to sum up the computed terms.</a:t>
            </a:r>
          </a:p>
          <a:p>
            <a:endParaRPr lang="en-US" dirty="0"/>
          </a:p>
        </p:txBody>
      </p:sp>
      <p:sp>
        <p:nvSpPr>
          <p:cNvPr id="4" name="Slide Number Placeholder 3"/>
          <p:cNvSpPr>
            <a:spLocks noGrp="1"/>
          </p:cNvSpPr>
          <p:nvPr>
            <p:ph type="sldNum" sz="quarter" idx="5"/>
          </p:nvPr>
        </p:nvSpPr>
        <p:spPr/>
        <p:txBody>
          <a:bodyPr/>
          <a:lstStyle/>
          <a:p>
            <a:fld id="{5A3D2781-1C36-437B-90A9-4FA9369380F7}" type="slidenum">
              <a:rPr lang="en-US" smtClean="0"/>
              <a:t>7</a:t>
            </a:fld>
            <a:endParaRPr lang="en-US"/>
          </a:p>
        </p:txBody>
      </p:sp>
    </p:spTree>
    <p:extLst>
      <p:ext uri="{BB962C8B-B14F-4D97-AF65-F5344CB8AC3E}">
        <p14:creationId xmlns:p14="http://schemas.microsoft.com/office/powerpoint/2010/main" val="7056009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We’ll write two versions of the program. The first version consists of a single function written in a single file. This implementation focuses on converting formulas, especially the Σ operator, into C++ code. The second version follows a client-supplier architecture, an authentic program design that makes the chi-square function more reusable and clarifies the client’s purpose. The video describes the essential concepts and the fundamental implementation processes. The text provides complete versions of both programs.</a:t>
            </a:r>
          </a:p>
          <a:p>
            <a:endParaRPr lang="en-US" dirty="0"/>
          </a:p>
        </p:txBody>
      </p:sp>
      <p:sp>
        <p:nvSpPr>
          <p:cNvPr id="4" name="Slide Number Placeholder 3"/>
          <p:cNvSpPr>
            <a:spLocks noGrp="1"/>
          </p:cNvSpPr>
          <p:nvPr>
            <p:ph type="sldNum" sz="quarter" idx="5"/>
          </p:nvPr>
        </p:nvSpPr>
        <p:spPr/>
        <p:txBody>
          <a:bodyPr/>
          <a:lstStyle/>
          <a:p>
            <a:fld id="{5A3D2781-1C36-437B-90A9-4FA9369380F7}" type="slidenum">
              <a:rPr lang="en-US" smtClean="0"/>
              <a:t>8</a:t>
            </a:fld>
            <a:endParaRPr lang="en-US"/>
          </a:p>
        </p:txBody>
      </p:sp>
    </p:spTree>
    <p:extLst>
      <p:ext uri="{BB962C8B-B14F-4D97-AF65-F5344CB8AC3E}">
        <p14:creationId xmlns:p14="http://schemas.microsoft.com/office/powerpoint/2010/main" val="21110611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4/25/2026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4/25/2026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4/25/2026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4/25/2026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4/25/2026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4/25/2026</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4/25/2026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4/25/2026</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4/25/2026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4/25/2026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4/25/2026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4/25/2026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xml"/><Relationship Id="rId1" Type="http://schemas.openxmlformats.org/officeDocument/2006/relationships/tags" Target="../tags/tag28.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tags" Target="../tags/tag30.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image" Target="../media/image1.wmf"/><Relationship Id="rId3" Type="http://schemas.openxmlformats.org/officeDocument/2006/relationships/tags" Target="../tags/tag34.xml"/><Relationship Id="rId7" Type="http://schemas.openxmlformats.org/officeDocument/2006/relationships/oleObject" Target="../embeddings/oleObject1.bin"/><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notesSlide" Target="../notesSlides/notesSlide4.xml"/><Relationship Id="rId5" Type="http://schemas.openxmlformats.org/officeDocument/2006/relationships/slideLayout" Target="../slideLayouts/slideLayout2.xml"/><Relationship Id="rId10" Type="http://schemas.openxmlformats.org/officeDocument/2006/relationships/image" Target="../media/image2.wmf"/><Relationship Id="rId4" Type="http://schemas.openxmlformats.org/officeDocument/2006/relationships/tags" Target="../tags/tag35.xml"/><Relationship Id="rId9"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tags" Target="../tags/tag38.xml"/><Relationship Id="rId7" Type="http://schemas.openxmlformats.org/officeDocument/2006/relationships/image" Target="../media/image3.wmf"/><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oleObject" Target="../embeddings/oleObject3.bin"/><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image" Target="../media/image2.wmf"/><Relationship Id="rId3" Type="http://schemas.openxmlformats.org/officeDocument/2006/relationships/tags" Target="../tags/tag41.xml"/><Relationship Id="rId7" Type="http://schemas.openxmlformats.org/officeDocument/2006/relationships/oleObject" Target="../embeddings/oleObject2.bin"/><Relationship Id="rId12" Type="http://schemas.openxmlformats.org/officeDocument/2006/relationships/image" Target="../media/image5.wmf"/><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notesSlide" Target="../notesSlides/notesSlide6.xml"/><Relationship Id="rId11" Type="http://schemas.openxmlformats.org/officeDocument/2006/relationships/oleObject" Target="../embeddings/oleObject5.bin"/><Relationship Id="rId5" Type="http://schemas.openxmlformats.org/officeDocument/2006/relationships/slideLayout" Target="../slideLayouts/slideLayout6.xml"/><Relationship Id="rId10" Type="http://schemas.openxmlformats.org/officeDocument/2006/relationships/image" Target="../media/image4.wmf"/><Relationship Id="rId4" Type="http://schemas.openxmlformats.org/officeDocument/2006/relationships/tags" Target="../tags/tag42.xml"/><Relationship Id="rId9"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notesSlide" Target="../notesSlides/notesSlide7.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7.xml"/><Relationship Id="rId1" Type="http://schemas.openxmlformats.org/officeDocument/2006/relationships/tags" Target="../tags/tag46.xml"/><Relationship Id="rId4"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0AE92-490B-E877-A8A3-0BE1670C4A9E}"/>
              </a:ext>
            </a:extLst>
          </p:cNvPr>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The Chi-Square Statistic</a:t>
            </a:r>
          </a:p>
        </p:txBody>
      </p:sp>
      <p:sp>
        <p:nvSpPr>
          <p:cNvPr id="3" name="Subtitle 2">
            <a:extLst>
              <a:ext uri="{FF2B5EF4-FFF2-40B4-BE49-F238E27FC236}">
                <a16:creationId xmlns:a16="http://schemas.microsoft.com/office/drawing/2014/main" id="{3D704621-0187-0376-B88A-56EEB8AC779A}"/>
              </a:ext>
            </a:extLst>
          </p:cNvPr>
          <p:cNvSpPr>
            <a:spLocks noGrp="1"/>
          </p:cNvSpPr>
          <p:nvPr>
            <p:ph type="subTitle" idx="1"/>
            <p:custDataLst>
              <p:tags r:id="rId2"/>
            </p:custDataLst>
          </p:nvPr>
        </p:nvSpPr>
        <p:spPr>
          <a:xfrm>
            <a:off x="2695194" y="4352544"/>
            <a:ext cx="6801612" cy="1239894"/>
          </a:xfrm>
        </p:spPr>
        <p:txBody>
          <a:bodyPr/>
          <a:lstStyle/>
          <a:p>
            <a:r>
              <a:rPr lang="en-US" dirty="0"/>
              <a:t>Comparing observed and expected frequencies:</a:t>
            </a:r>
          </a:p>
          <a:p>
            <a:r>
              <a:rPr lang="en-US" dirty="0"/>
              <a:t>Meaningful v. meaningless differences</a:t>
            </a:r>
          </a:p>
        </p:txBody>
      </p:sp>
    </p:spTree>
    <p:extLst>
      <p:ext uri="{BB962C8B-B14F-4D97-AF65-F5344CB8AC3E}">
        <p14:creationId xmlns:p14="http://schemas.microsoft.com/office/powerpoint/2010/main" val="495282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Example Problem:</a:t>
            </a:r>
            <a:br>
              <a:rPr lang="en-US" dirty="0"/>
            </a:br>
            <a:r>
              <a:rPr lang="en-US" dirty="0"/>
              <a:t>Likert-Scale Questions</a:t>
            </a:r>
          </a:p>
        </p:txBody>
      </p:sp>
      <p:sp>
        <p:nvSpPr>
          <p:cNvPr id="3" name="Content Placeholder 2"/>
          <p:cNvSpPr>
            <a:spLocks noGrp="1"/>
          </p:cNvSpPr>
          <p:nvPr>
            <p:ph idx="1"/>
            <p:custDataLst>
              <p:tags r:id="rId2"/>
            </p:custDataLst>
          </p:nvPr>
        </p:nvSpPr>
        <p:spPr>
          <a:xfrm>
            <a:off x="2231136" y="2638044"/>
            <a:ext cx="7729728" cy="3101983"/>
          </a:xfrm>
        </p:spPr>
        <p:txBody>
          <a:bodyPr/>
          <a:lstStyle/>
          <a:p>
            <a:r>
              <a:rPr lang="en-US" dirty="0"/>
              <a:t>Did the instructor dress appropriately for class?</a:t>
            </a:r>
          </a:p>
          <a:p>
            <a:pPr lvl="1"/>
            <a:r>
              <a:rPr lang="en-US" dirty="0"/>
              <a:t>(a) always</a:t>
            </a:r>
          </a:p>
          <a:p>
            <a:pPr lvl="1"/>
            <a:r>
              <a:rPr lang="en-US" dirty="0"/>
              <a:t>(b) most of the time</a:t>
            </a:r>
          </a:p>
          <a:p>
            <a:pPr lvl="1"/>
            <a:r>
              <a:rPr lang="en-US" dirty="0"/>
              <a:t>(c) seldom</a:t>
            </a:r>
          </a:p>
          <a:p>
            <a:pPr lvl="1"/>
            <a:r>
              <a:rPr lang="en-US" dirty="0"/>
              <a:t>(d) never</a:t>
            </a:r>
          </a:p>
        </p:txBody>
      </p:sp>
    </p:spTree>
    <p:extLst>
      <p:ext uri="{BB962C8B-B14F-4D97-AF65-F5344CB8AC3E}">
        <p14:creationId xmlns:p14="http://schemas.microsoft.com/office/powerpoint/2010/main" val="503324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Is the Data Valid or Random?</a:t>
            </a:r>
          </a:p>
        </p:txBody>
      </p:sp>
      <p:sp>
        <p:nvSpPr>
          <p:cNvPr id="3" name="Content Placeholder 2"/>
          <p:cNvSpPr>
            <a:spLocks noGrp="1"/>
          </p:cNvSpPr>
          <p:nvPr>
            <p:ph idx="1"/>
            <p:custDataLst>
              <p:tags r:id="rId2"/>
            </p:custDataLst>
          </p:nvPr>
        </p:nvSpPr>
        <p:spPr>
          <a:xfrm>
            <a:off x="2231136" y="2638044"/>
            <a:ext cx="7729728" cy="3101983"/>
          </a:xfrm>
        </p:spPr>
        <p:txBody>
          <a:bodyPr/>
          <a:lstStyle/>
          <a:p>
            <a:r>
              <a:rPr lang="en-US" dirty="0"/>
              <a:t>100 students responds:</a:t>
            </a:r>
          </a:p>
          <a:p>
            <a:pPr lvl="1"/>
            <a:r>
              <a:rPr lang="en-US" dirty="0"/>
              <a:t>(a) always		40</a:t>
            </a:r>
          </a:p>
          <a:p>
            <a:pPr lvl="1"/>
            <a:r>
              <a:rPr lang="en-US" dirty="0"/>
              <a:t>(b) most of the time	30</a:t>
            </a:r>
          </a:p>
          <a:p>
            <a:pPr lvl="1"/>
            <a:r>
              <a:rPr lang="en-US" dirty="0"/>
              <a:t>(c) seldom		20</a:t>
            </a:r>
          </a:p>
          <a:p>
            <a:pPr lvl="1"/>
            <a:r>
              <a:rPr lang="en-US" dirty="0"/>
              <a:t>(d) never		10</a:t>
            </a:r>
          </a:p>
        </p:txBody>
      </p:sp>
    </p:spTree>
    <p:extLst>
      <p:ext uri="{BB962C8B-B14F-4D97-AF65-F5344CB8AC3E}">
        <p14:creationId xmlns:p14="http://schemas.microsoft.com/office/powerpoint/2010/main" val="1624012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Chi-Square Formulas</a:t>
            </a:r>
          </a:p>
        </p:txBody>
      </p:sp>
      <p:sp>
        <p:nvSpPr>
          <p:cNvPr id="3" name="Content Placeholder 2"/>
          <p:cNvSpPr>
            <a:spLocks noGrp="1"/>
          </p:cNvSpPr>
          <p:nvPr>
            <p:ph idx="1"/>
            <p:custDataLst>
              <p:tags r:id="rId2"/>
            </p:custDataLst>
          </p:nvPr>
        </p:nvSpPr>
        <p:spPr>
          <a:xfrm>
            <a:off x="2231136" y="2638045"/>
            <a:ext cx="7729728" cy="1701200"/>
          </a:xfrm>
        </p:spPr>
        <p:txBody>
          <a:bodyPr/>
          <a:lstStyle/>
          <a:p>
            <a:r>
              <a:rPr lang="en-US" dirty="0"/>
              <a:t>N = the number of data values (students responding) = 100</a:t>
            </a:r>
          </a:p>
          <a:p>
            <a:r>
              <a:rPr lang="en-US" dirty="0"/>
              <a:t>k = the number of categories (choices) = 4</a:t>
            </a:r>
          </a:p>
          <a:p>
            <a:r>
              <a:rPr lang="en-US" dirty="0"/>
              <a:t>f</a:t>
            </a:r>
            <a:r>
              <a:rPr lang="en-US" baseline="-25000" dirty="0"/>
              <a:t>e</a:t>
            </a:r>
            <a:r>
              <a:rPr lang="en-US" dirty="0"/>
              <a:t> = the expected frequency if the data are random = 100 / 4 = 25</a:t>
            </a:r>
          </a:p>
          <a:p>
            <a:r>
              <a:rPr lang="en-US" dirty="0"/>
              <a:t>f</a:t>
            </a:r>
            <a:r>
              <a:rPr lang="en-US" baseline="-25000" dirty="0"/>
              <a:t>o</a:t>
            </a:r>
            <a:r>
              <a:rPr lang="en-US" dirty="0"/>
              <a:t> = the observed frequency = 40, 30, 20, and 10</a:t>
            </a:r>
          </a:p>
        </p:txBody>
      </p:sp>
      <p:graphicFrame>
        <p:nvGraphicFramePr>
          <p:cNvPr id="4" name="Object 3"/>
          <p:cNvGraphicFramePr>
            <a:graphicFrameLocks noChangeAspect="1"/>
          </p:cNvGraphicFramePr>
          <p:nvPr>
            <p:custDataLst>
              <p:tags r:id="rId3"/>
            </p:custDataLst>
            <p:extLst>
              <p:ext uri="{D42A27DB-BD31-4B8C-83A1-F6EECF244321}">
                <p14:modId xmlns:p14="http://schemas.microsoft.com/office/powerpoint/2010/main" val="1756467403"/>
              </p:ext>
            </p:extLst>
          </p:nvPr>
        </p:nvGraphicFramePr>
        <p:xfrm>
          <a:off x="2231136" y="4823878"/>
          <a:ext cx="1320800" cy="1028700"/>
        </p:xfrm>
        <a:graphic>
          <a:graphicData uri="http://schemas.openxmlformats.org/presentationml/2006/ole">
            <mc:AlternateContent xmlns:mc="http://schemas.openxmlformats.org/markup-compatibility/2006">
              <mc:Choice xmlns:v="urn:schemas-microsoft-com:vml" Requires="v">
                <p:oleObj name="Equation" r:id="rId7" imgW="1320480" imgH="1028520" progId="Equation.COEE2">
                  <p:embed/>
                </p:oleObj>
              </mc:Choice>
              <mc:Fallback>
                <p:oleObj name="Equation" r:id="rId7" imgW="1320480" imgH="1028520" progId="Equation.COEE2">
                  <p:embed/>
                  <p:pic>
                    <p:nvPicPr>
                      <p:cNvPr id="0" name=""/>
                      <p:cNvPicPr/>
                      <p:nvPr/>
                    </p:nvPicPr>
                    <p:blipFill>
                      <a:blip r:embed="rId8"/>
                      <a:stretch>
                        <a:fillRect/>
                      </a:stretch>
                    </p:blipFill>
                    <p:spPr>
                      <a:xfrm>
                        <a:off x="2231136" y="4823878"/>
                        <a:ext cx="1320800" cy="1028700"/>
                      </a:xfrm>
                      <a:prstGeom prst="rect">
                        <a:avLst/>
                      </a:prstGeom>
                    </p:spPr>
                  </p:pic>
                </p:oleObj>
              </mc:Fallback>
            </mc:AlternateContent>
          </a:graphicData>
        </a:graphic>
      </p:graphicFrame>
      <p:graphicFrame>
        <p:nvGraphicFramePr>
          <p:cNvPr id="5" name="Object 4"/>
          <p:cNvGraphicFramePr>
            <a:graphicFrameLocks noChangeAspect="1"/>
          </p:cNvGraphicFramePr>
          <p:nvPr>
            <p:custDataLst>
              <p:tags r:id="rId4"/>
            </p:custDataLst>
            <p:extLst>
              <p:ext uri="{D42A27DB-BD31-4B8C-83A1-F6EECF244321}">
                <p14:modId xmlns:p14="http://schemas.microsoft.com/office/powerpoint/2010/main" val="1457505549"/>
              </p:ext>
            </p:extLst>
          </p:nvPr>
        </p:nvGraphicFramePr>
        <p:xfrm>
          <a:off x="6633464" y="4823878"/>
          <a:ext cx="3327400" cy="1206500"/>
        </p:xfrm>
        <a:graphic>
          <a:graphicData uri="http://schemas.openxmlformats.org/presentationml/2006/ole">
            <mc:AlternateContent xmlns:mc="http://schemas.openxmlformats.org/markup-compatibility/2006">
              <mc:Choice xmlns:v="urn:schemas-microsoft-com:vml" Requires="v">
                <p:oleObj name="Equation" r:id="rId9" imgW="3327120" imgH="1206360" progId="Equation.COEE2">
                  <p:embed/>
                </p:oleObj>
              </mc:Choice>
              <mc:Fallback>
                <p:oleObj name="Equation" r:id="rId9" imgW="3327120" imgH="1206360" progId="Equation.COEE2">
                  <p:embed/>
                  <p:pic>
                    <p:nvPicPr>
                      <p:cNvPr id="0" name=""/>
                      <p:cNvPicPr/>
                      <p:nvPr/>
                    </p:nvPicPr>
                    <p:blipFill>
                      <a:blip r:embed="rId10"/>
                      <a:stretch>
                        <a:fillRect/>
                      </a:stretch>
                    </p:blipFill>
                    <p:spPr>
                      <a:xfrm>
                        <a:off x="6633464" y="4823878"/>
                        <a:ext cx="3327400" cy="1206500"/>
                      </a:xfrm>
                      <a:prstGeom prst="rect">
                        <a:avLst/>
                      </a:prstGeom>
                    </p:spPr>
                  </p:pic>
                </p:oleObj>
              </mc:Fallback>
            </mc:AlternateContent>
          </a:graphicData>
        </a:graphic>
      </p:graphicFrame>
    </p:spTree>
    <p:extLst>
      <p:ext uri="{BB962C8B-B14F-4D97-AF65-F5344CB8AC3E}">
        <p14:creationId xmlns:p14="http://schemas.microsoft.com/office/powerpoint/2010/main" val="3107502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03B8C-02FE-74C3-25AC-937AABE3060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err="1">
                <a:latin typeface="Consolas" panose="020B0609020204030204" pitchFamily="49" charset="0"/>
              </a:rPr>
              <a:t>f</a:t>
            </a:r>
            <a:r>
              <a:rPr lang="en-US" cap="none" baseline="-25000" dirty="0" err="1">
                <a:latin typeface="Consolas" panose="020B0609020204030204" pitchFamily="49" charset="0"/>
              </a:rPr>
              <a:t>e</a:t>
            </a:r>
            <a:r>
              <a:rPr lang="en-US" dirty="0"/>
              <a:t>: Expected Frequency</a:t>
            </a:r>
            <a:endParaRPr lang="en-US" baseline="-25000" dirty="0">
              <a:latin typeface="Consolas" panose="020B0609020204030204" pitchFamily="49" charset="0"/>
            </a:endParaRPr>
          </a:p>
        </p:txBody>
      </p:sp>
      <p:graphicFrame>
        <p:nvGraphicFramePr>
          <p:cNvPr id="5" name="Content Placeholder 4">
            <a:extLst>
              <a:ext uri="{FF2B5EF4-FFF2-40B4-BE49-F238E27FC236}">
                <a16:creationId xmlns:a16="http://schemas.microsoft.com/office/drawing/2014/main" id="{5C338F57-8C52-96EE-94B8-745FC0FB6E18}"/>
              </a:ext>
            </a:extLst>
          </p:cNvPr>
          <p:cNvGraphicFramePr>
            <a:graphicFrameLocks noGrp="1" noChangeAspect="1"/>
          </p:cNvGraphicFramePr>
          <p:nvPr>
            <p:ph sz="half" idx="1"/>
            <p:custDataLst>
              <p:tags r:id="rId2"/>
            </p:custDataLst>
            <p:extLst>
              <p:ext uri="{D42A27DB-BD31-4B8C-83A1-F6EECF244321}">
                <p14:modId xmlns:p14="http://schemas.microsoft.com/office/powerpoint/2010/main" val="2436403209"/>
              </p:ext>
            </p:extLst>
          </p:nvPr>
        </p:nvGraphicFramePr>
        <p:xfrm>
          <a:off x="1925638" y="3151506"/>
          <a:ext cx="3722890" cy="1188720"/>
        </p:xfrm>
        <a:graphic>
          <a:graphicData uri="http://schemas.openxmlformats.org/presentationml/2006/ole">
            <mc:AlternateContent xmlns:mc="http://schemas.openxmlformats.org/markup-compatibility/2006">
              <mc:Choice xmlns:v="urn:schemas-microsoft-com:vml" Requires="v">
                <p:oleObj name="Equation" r:id="rId6" imgW="1231560" imgH="393480" progId="Equation.COEE2">
                  <p:embed/>
                </p:oleObj>
              </mc:Choice>
              <mc:Fallback>
                <p:oleObj name="Equation" r:id="rId6" imgW="1231560" imgH="393480" progId="Equation.COEE2">
                  <p:embed/>
                  <p:pic>
                    <p:nvPicPr>
                      <p:cNvPr id="4" name="Object 3"/>
                      <p:cNvPicPr/>
                      <p:nvPr/>
                    </p:nvPicPr>
                    <p:blipFill>
                      <a:blip r:embed="rId7"/>
                      <a:stretch>
                        <a:fillRect/>
                      </a:stretch>
                    </p:blipFill>
                    <p:spPr>
                      <a:xfrm>
                        <a:off x="1925638" y="3151506"/>
                        <a:ext cx="3722890" cy="1188720"/>
                      </a:xfrm>
                      <a:prstGeom prst="rect">
                        <a:avLst/>
                      </a:prstGeom>
                    </p:spPr>
                  </p:pic>
                </p:oleObj>
              </mc:Fallback>
            </mc:AlternateContent>
          </a:graphicData>
        </a:graphic>
      </p:graphicFrame>
      <p:sp>
        <p:nvSpPr>
          <p:cNvPr id="7" name="Content Placeholder 6">
            <a:extLst>
              <a:ext uri="{FF2B5EF4-FFF2-40B4-BE49-F238E27FC236}">
                <a16:creationId xmlns:a16="http://schemas.microsoft.com/office/drawing/2014/main" id="{C9A9FC38-6711-17EC-13F6-DAC24BFD3380}"/>
              </a:ext>
            </a:extLst>
          </p:cNvPr>
          <p:cNvSpPr>
            <a:spLocks noGrp="1"/>
          </p:cNvSpPr>
          <p:nvPr>
            <p:ph sz="half" idx="2"/>
            <p:custDataLst>
              <p:tags r:id="rId3"/>
            </p:custDataLst>
          </p:nvPr>
        </p:nvSpPr>
        <p:spPr>
          <a:xfrm>
            <a:off x="6338315" y="2638044"/>
            <a:ext cx="4270247" cy="3101982"/>
          </a:xfrm>
        </p:spPr>
        <p:txBody>
          <a:bodyPr/>
          <a:lstStyle/>
          <a:p>
            <a:r>
              <a:rPr lang="en-US" dirty="0"/>
              <a:t>C++ can’t replicate subscripts</a:t>
            </a:r>
          </a:p>
          <a:p>
            <a:r>
              <a:rPr lang="en-US" dirty="0"/>
              <a:t>Write subscripts with “regular” text</a:t>
            </a:r>
          </a:p>
          <a:p>
            <a:pPr marL="0" indent="0">
              <a:spcBef>
                <a:spcPts val="3600"/>
              </a:spcBef>
              <a:buNone/>
            </a:pPr>
            <a:r>
              <a:rPr lang="fr-FR" dirty="0" err="1">
                <a:latin typeface="Consolas" panose="020B0609020204030204" pitchFamily="49" charset="0"/>
              </a:rPr>
              <a:t>int</a:t>
            </a:r>
            <a:r>
              <a:rPr lang="fr-FR" dirty="0">
                <a:latin typeface="Consolas" panose="020B0609020204030204" pitchFamily="49" charset="0"/>
              </a:rPr>
              <a:t> k;</a:t>
            </a:r>
          </a:p>
          <a:p>
            <a:pPr marL="0" indent="0">
              <a:spcBef>
                <a:spcPts val="0"/>
              </a:spcBef>
              <a:buNone/>
            </a:pPr>
            <a:r>
              <a:rPr lang="fr-FR" dirty="0">
                <a:latin typeface="Consolas" panose="020B0609020204030204" pitchFamily="49" charset="0"/>
              </a:rPr>
              <a:t>...</a:t>
            </a:r>
          </a:p>
          <a:p>
            <a:pPr marL="0" indent="0">
              <a:spcBef>
                <a:spcPts val="0"/>
              </a:spcBef>
              <a:buNone/>
            </a:pPr>
            <a:r>
              <a:rPr lang="fr-FR" dirty="0" err="1">
                <a:latin typeface="Consolas" panose="020B0609020204030204" pitchFamily="49" charset="0"/>
              </a:rPr>
              <a:t>int</a:t>
            </a:r>
            <a:r>
              <a:rPr lang="fr-FR" dirty="0">
                <a:latin typeface="Consolas" panose="020B0609020204030204" pitchFamily="49" charset="0"/>
              </a:rPr>
              <a:t> N;</a:t>
            </a:r>
          </a:p>
          <a:p>
            <a:pPr marL="0" indent="0">
              <a:spcBef>
                <a:spcPts val="0"/>
              </a:spcBef>
              <a:buNone/>
            </a:pPr>
            <a:r>
              <a:rPr lang="fr-FR" dirty="0">
                <a:latin typeface="Consolas" panose="020B0609020204030204" pitchFamily="49" charset="0"/>
              </a:rPr>
              <a:t>...</a:t>
            </a:r>
          </a:p>
          <a:p>
            <a:pPr marL="0" indent="0">
              <a:spcBef>
                <a:spcPts val="0"/>
              </a:spcBef>
              <a:buNone/>
            </a:pPr>
            <a:r>
              <a:rPr lang="fr-FR" dirty="0">
                <a:latin typeface="Consolas" panose="020B0609020204030204" pitchFamily="49" charset="0"/>
              </a:rPr>
              <a:t>double </a:t>
            </a:r>
            <a:r>
              <a:rPr lang="fr-FR" dirty="0" err="1">
                <a:latin typeface="Consolas" panose="020B0609020204030204" pitchFamily="49" charset="0"/>
              </a:rPr>
              <a:t>fe</a:t>
            </a:r>
            <a:r>
              <a:rPr lang="fr-FR" dirty="0">
                <a:latin typeface="Consolas" panose="020B0609020204030204" pitchFamily="49" charset="0"/>
              </a:rPr>
              <a:t> = (double)N / k;</a:t>
            </a:r>
          </a:p>
        </p:txBody>
      </p:sp>
      <p:cxnSp>
        <p:nvCxnSpPr>
          <p:cNvPr id="9" name="Straight Connector 8">
            <a:extLst>
              <a:ext uri="{FF2B5EF4-FFF2-40B4-BE49-F238E27FC236}">
                <a16:creationId xmlns:a16="http://schemas.microsoft.com/office/drawing/2014/main" id="{F688A204-9820-8828-F8DA-9B8EC644656C}"/>
              </a:ext>
            </a:extLst>
          </p:cNvPr>
          <p:cNvCxnSpPr/>
          <p:nvPr/>
        </p:nvCxnSpPr>
        <p:spPr>
          <a:xfrm>
            <a:off x="6338315" y="3603279"/>
            <a:ext cx="3792513"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5772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DC0BF-561B-DDBB-DB4D-5287A93B221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 </a:t>
            </a:r>
            <a:r>
              <a:rPr lang="el-GR" cap="none" dirty="0"/>
              <a:t>χ</a:t>
            </a:r>
            <a:r>
              <a:rPr lang="en-US" baseline="30000" dirty="0"/>
              <a:t>2</a:t>
            </a:r>
            <a:r>
              <a:rPr lang="en-US" dirty="0"/>
              <a:t> and Frequency significance</a:t>
            </a:r>
          </a:p>
        </p:txBody>
      </p:sp>
      <p:graphicFrame>
        <p:nvGraphicFramePr>
          <p:cNvPr id="3" name="Object 2">
            <a:extLst>
              <a:ext uri="{FF2B5EF4-FFF2-40B4-BE49-F238E27FC236}">
                <a16:creationId xmlns:a16="http://schemas.microsoft.com/office/drawing/2014/main" id="{A115E3F8-A59D-5C9C-98E8-4FEC086F294B}"/>
              </a:ext>
            </a:extLst>
          </p:cNvPr>
          <p:cNvGraphicFramePr>
            <a:graphicFrameLocks noChangeAspect="1"/>
          </p:cNvGraphicFramePr>
          <p:nvPr>
            <p:custDataLst>
              <p:tags r:id="rId2"/>
            </p:custDataLst>
            <p:extLst>
              <p:ext uri="{D42A27DB-BD31-4B8C-83A1-F6EECF244321}">
                <p14:modId xmlns:p14="http://schemas.microsoft.com/office/powerpoint/2010/main" val="2552533898"/>
              </p:ext>
            </p:extLst>
          </p:nvPr>
        </p:nvGraphicFramePr>
        <p:xfrm>
          <a:off x="1534023" y="2678207"/>
          <a:ext cx="3327400" cy="1206500"/>
        </p:xfrm>
        <a:graphic>
          <a:graphicData uri="http://schemas.openxmlformats.org/presentationml/2006/ole">
            <mc:AlternateContent xmlns:mc="http://schemas.openxmlformats.org/markup-compatibility/2006">
              <mc:Choice xmlns:v="urn:schemas-microsoft-com:vml" Requires="v">
                <p:oleObj name="Equation" r:id="rId7" imgW="3327120" imgH="1206360" progId="Equation.COEE2">
                  <p:embed/>
                </p:oleObj>
              </mc:Choice>
              <mc:Fallback>
                <p:oleObj name="Equation" r:id="rId7" imgW="3327120" imgH="1206360" progId="Equation.COEE2">
                  <p:embed/>
                  <p:pic>
                    <p:nvPicPr>
                      <p:cNvPr id="5" name="Object 4"/>
                      <p:cNvPicPr/>
                      <p:nvPr/>
                    </p:nvPicPr>
                    <p:blipFill>
                      <a:blip r:embed="rId8"/>
                      <a:stretch>
                        <a:fillRect/>
                      </a:stretch>
                    </p:blipFill>
                    <p:spPr>
                      <a:xfrm>
                        <a:off x="1534023" y="2678207"/>
                        <a:ext cx="3327400" cy="12065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412E7CA8-D274-E9E5-7AEF-D270ECF4E1ED}"/>
              </a:ext>
            </a:extLst>
          </p:cNvPr>
          <p:cNvGraphicFramePr>
            <a:graphicFrameLocks noChangeAspect="1"/>
          </p:cNvGraphicFramePr>
          <p:nvPr>
            <p:custDataLst>
              <p:tags r:id="rId3"/>
            </p:custDataLst>
            <p:extLst>
              <p:ext uri="{D42A27DB-BD31-4B8C-83A1-F6EECF244321}">
                <p14:modId xmlns:p14="http://schemas.microsoft.com/office/powerpoint/2010/main" val="4028282479"/>
              </p:ext>
            </p:extLst>
          </p:nvPr>
        </p:nvGraphicFramePr>
        <p:xfrm>
          <a:off x="7032502" y="2719757"/>
          <a:ext cx="3634529" cy="1123400"/>
        </p:xfrm>
        <a:graphic>
          <a:graphicData uri="http://schemas.openxmlformats.org/presentationml/2006/ole">
            <mc:AlternateContent xmlns:mc="http://schemas.openxmlformats.org/markup-compatibility/2006">
              <mc:Choice xmlns:v="urn:schemas-microsoft-com:vml" Requires="v">
                <p:oleObj name="Equation" r:id="rId9" imgW="1396800" imgH="431640" progId="Equation.COEE2">
                  <p:embed/>
                </p:oleObj>
              </mc:Choice>
              <mc:Fallback>
                <p:oleObj name="Equation" r:id="rId9" imgW="1396800" imgH="431640" progId="Equation.COEE2">
                  <p:embed/>
                  <p:pic>
                    <p:nvPicPr>
                      <p:cNvPr id="3" name="Object 2">
                        <a:extLst>
                          <a:ext uri="{FF2B5EF4-FFF2-40B4-BE49-F238E27FC236}">
                            <a16:creationId xmlns:a16="http://schemas.microsoft.com/office/drawing/2014/main" id="{A115E3F8-A59D-5C9C-98E8-4FEC086F294B}"/>
                          </a:ext>
                        </a:extLst>
                      </p:cNvPr>
                      <p:cNvPicPr/>
                      <p:nvPr/>
                    </p:nvPicPr>
                    <p:blipFill>
                      <a:blip r:embed="rId10"/>
                      <a:stretch>
                        <a:fillRect/>
                      </a:stretch>
                    </p:blipFill>
                    <p:spPr>
                      <a:xfrm>
                        <a:off x="7032502" y="2719757"/>
                        <a:ext cx="3634529" cy="11234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5DC1C999-89C4-A16A-28DD-0CDD0DCEB1AF}"/>
              </a:ext>
            </a:extLst>
          </p:cNvPr>
          <p:cNvGraphicFramePr>
            <a:graphicFrameLocks noChangeAspect="1"/>
          </p:cNvGraphicFramePr>
          <p:nvPr>
            <p:custDataLst>
              <p:tags r:id="rId4"/>
            </p:custDataLst>
            <p:extLst>
              <p:ext uri="{D42A27DB-BD31-4B8C-83A1-F6EECF244321}">
                <p14:modId xmlns:p14="http://schemas.microsoft.com/office/powerpoint/2010/main" val="263557503"/>
              </p:ext>
            </p:extLst>
          </p:nvPr>
        </p:nvGraphicFramePr>
        <p:xfrm>
          <a:off x="1460500" y="4337050"/>
          <a:ext cx="9247188" cy="1023938"/>
        </p:xfrm>
        <a:graphic>
          <a:graphicData uri="http://schemas.openxmlformats.org/presentationml/2006/ole">
            <mc:AlternateContent xmlns:mc="http://schemas.openxmlformats.org/markup-compatibility/2006">
              <mc:Choice xmlns:v="urn:schemas-microsoft-com:vml" Requires="v">
                <p:oleObj name="Equation" r:id="rId11" imgW="3555720" imgH="393480" progId="Equation.COEE2">
                  <p:embed/>
                </p:oleObj>
              </mc:Choice>
              <mc:Fallback>
                <p:oleObj name="Equation" r:id="rId11" imgW="3555720" imgH="393480" progId="Equation.COEE2">
                  <p:embed/>
                  <p:pic>
                    <p:nvPicPr>
                      <p:cNvPr id="5" name="Object 4">
                        <a:extLst>
                          <a:ext uri="{FF2B5EF4-FFF2-40B4-BE49-F238E27FC236}">
                            <a16:creationId xmlns:a16="http://schemas.microsoft.com/office/drawing/2014/main" id="{412E7CA8-D274-E9E5-7AEF-D270ECF4E1ED}"/>
                          </a:ext>
                        </a:extLst>
                      </p:cNvPr>
                      <p:cNvPicPr/>
                      <p:nvPr/>
                    </p:nvPicPr>
                    <p:blipFill>
                      <a:blip r:embed="rId12"/>
                      <a:stretch>
                        <a:fillRect/>
                      </a:stretch>
                    </p:blipFill>
                    <p:spPr>
                      <a:xfrm>
                        <a:off x="1460500" y="4337050"/>
                        <a:ext cx="9247188" cy="1023938"/>
                      </a:xfrm>
                      <a:prstGeom prst="rect">
                        <a:avLst/>
                      </a:prstGeom>
                    </p:spPr>
                  </p:pic>
                </p:oleObj>
              </mc:Fallback>
            </mc:AlternateContent>
          </a:graphicData>
        </a:graphic>
      </p:graphicFrame>
    </p:spTree>
    <p:extLst>
      <p:ext uri="{BB962C8B-B14F-4D97-AF65-F5344CB8AC3E}">
        <p14:creationId xmlns:p14="http://schemas.microsoft.com/office/powerpoint/2010/main" val="605286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7615F-A7B9-5E35-6288-583C602483D6}"/>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Programming </a:t>
            </a:r>
            <a:r>
              <a:rPr lang="el-GR" cap="none" dirty="0"/>
              <a:t>χ</a:t>
            </a:r>
            <a:r>
              <a:rPr lang="en-US" baseline="30000" dirty="0"/>
              <a:t>2</a:t>
            </a:r>
          </a:p>
        </p:txBody>
      </p:sp>
      <p:sp>
        <p:nvSpPr>
          <p:cNvPr id="3" name="Content Placeholder 2">
            <a:extLst>
              <a:ext uri="{FF2B5EF4-FFF2-40B4-BE49-F238E27FC236}">
                <a16:creationId xmlns:a16="http://schemas.microsoft.com/office/drawing/2014/main" id="{6955BBDC-C15D-7A5F-6C63-8F6DF27DB3E1}"/>
              </a:ext>
            </a:extLst>
          </p:cNvPr>
          <p:cNvSpPr>
            <a:spLocks noGrp="1"/>
          </p:cNvSpPr>
          <p:nvPr>
            <p:ph sz="half" idx="1"/>
            <p:custDataLst>
              <p:tags r:id="rId2"/>
            </p:custDataLst>
          </p:nvPr>
        </p:nvSpPr>
        <p:spPr>
          <a:xfrm>
            <a:off x="1581912" y="2638044"/>
            <a:ext cx="4271771" cy="3101982"/>
          </a:xfrm>
        </p:spPr>
        <p:txBody>
          <a:bodyPr/>
          <a:lstStyle/>
          <a:p>
            <a:pPr marL="0" indent="0">
              <a:spcBef>
                <a:spcPts val="0"/>
              </a:spcBef>
              <a:buNone/>
            </a:pPr>
            <a:r>
              <a:rPr lang="nn-NO" dirty="0">
                <a:latin typeface="Consolas" panose="020B0609020204030204" pitchFamily="49" charset="0"/>
              </a:rPr>
              <a:t>double    sum = 0;</a:t>
            </a:r>
          </a:p>
          <a:p>
            <a:pPr marL="0" indent="0">
              <a:spcBef>
                <a:spcPts val="0"/>
              </a:spcBef>
              <a:buNone/>
            </a:pPr>
            <a:r>
              <a:rPr lang="nn-NO" dirty="0">
                <a:latin typeface="Consolas" panose="020B0609020204030204" pitchFamily="49" charset="0"/>
              </a:rPr>
              <a:t>for (int i = 0; i &lt; k; i++)</a:t>
            </a:r>
          </a:p>
          <a:p>
            <a:pPr marL="0" indent="0">
              <a:spcBef>
                <a:spcPts val="0"/>
              </a:spcBef>
              <a:buNone/>
            </a:pPr>
            <a:r>
              <a:rPr lang="nn-NO" dirty="0">
                <a:latin typeface="Consolas" panose="020B0609020204030204" pitchFamily="49" charset="0"/>
              </a:rPr>
              <a:t>    sum += pow(fo[i] - fe, 2);</a:t>
            </a:r>
          </a:p>
          <a:p>
            <a:pPr marL="0" indent="0">
              <a:spcBef>
                <a:spcPts val="0"/>
              </a:spcBef>
              <a:buNone/>
            </a:pPr>
            <a:endParaRPr lang="nn-NO" dirty="0">
              <a:latin typeface="Consolas" panose="020B0609020204030204" pitchFamily="49" charset="0"/>
            </a:endParaRPr>
          </a:p>
          <a:p>
            <a:pPr marL="0" indent="0">
              <a:spcBef>
                <a:spcPts val="0"/>
              </a:spcBef>
              <a:buNone/>
            </a:pPr>
            <a:r>
              <a:rPr lang="nn-NO" dirty="0">
                <a:latin typeface="Consolas" panose="020B0609020204030204" pitchFamily="49" charset="0"/>
              </a:rPr>
              <a:t>double chi2 = sum / fe;</a:t>
            </a:r>
            <a:endParaRPr lang="en-US" dirty="0">
              <a:latin typeface="Consolas" panose="020B0609020204030204" pitchFamily="49" charset="0"/>
            </a:endParaRPr>
          </a:p>
        </p:txBody>
      </p:sp>
      <p:sp>
        <p:nvSpPr>
          <p:cNvPr id="4" name="Content Placeholder 3">
            <a:extLst>
              <a:ext uri="{FF2B5EF4-FFF2-40B4-BE49-F238E27FC236}">
                <a16:creationId xmlns:a16="http://schemas.microsoft.com/office/drawing/2014/main" id="{38EAA119-3B23-C420-047B-D144DD2CA781}"/>
              </a:ext>
            </a:extLst>
          </p:cNvPr>
          <p:cNvSpPr>
            <a:spLocks noGrp="1"/>
          </p:cNvSpPr>
          <p:nvPr>
            <p:ph sz="half" idx="2"/>
            <p:custDataLst>
              <p:tags r:id="rId3"/>
            </p:custDataLst>
          </p:nvPr>
        </p:nvSpPr>
        <p:spPr>
          <a:xfrm>
            <a:off x="6338315" y="2638044"/>
            <a:ext cx="4270247" cy="3101982"/>
          </a:xfrm>
        </p:spPr>
        <p:txBody>
          <a:bodyPr/>
          <a:lstStyle/>
          <a:p>
            <a:r>
              <a:rPr lang="en-US" dirty="0">
                <a:latin typeface="Calibri" panose="020F0502020204030204" pitchFamily="34" charset="0"/>
                <a:cs typeface="Calibri" panose="020F0502020204030204" pitchFamily="34" charset="0"/>
              </a:rPr>
              <a:t>The Σ operator combines two behaviors</a:t>
            </a:r>
          </a:p>
          <a:p>
            <a:pPr lvl="1"/>
            <a:r>
              <a:rPr lang="en-US" dirty="0">
                <a:latin typeface="Calibri" panose="020F0502020204030204" pitchFamily="34" charset="0"/>
                <a:cs typeface="Calibri" panose="020F0502020204030204" pitchFamily="34" charset="0"/>
              </a:rPr>
              <a:t>It loops over the elements of the observed frequencies</a:t>
            </a:r>
            <a:endParaRPr lang="en-US" dirty="0">
              <a:latin typeface="Consolas" panose="020B0609020204030204" pitchFamily="49" charset="0"/>
              <a:cs typeface="Calibri" panose="020F0502020204030204" pitchFamily="34" charset="0"/>
            </a:endParaRPr>
          </a:p>
          <a:p>
            <a:pPr lvl="1"/>
            <a:r>
              <a:rPr lang="en-US" dirty="0">
                <a:latin typeface="Calibri" panose="020F0502020204030204" pitchFamily="34" charset="0"/>
                <a:cs typeface="Calibri" panose="020F0502020204030204" pitchFamily="34" charset="0"/>
              </a:rPr>
              <a:t>It adds a sequence of terms</a:t>
            </a:r>
          </a:p>
          <a:p>
            <a:r>
              <a:rPr lang="en-US" dirty="0">
                <a:latin typeface="Calibri" panose="020F0502020204030204" pitchFamily="34" charset="0"/>
                <a:cs typeface="Calibri" panose="020F0502020204030204" pitchFamily="34" charset="0"/>
              </a:rPr>
              <a:t>Converting Σ to C++ requires two features</a:t>
            </a:r>
          </a:p>
          <a:p>
            <a:pPr lvl="1"/>
            <a:r>
              <a:rPr lang="en-US" dirty="0">
                <a:latin typeface="Calibri" panose="020F0502020204030204" pitchFamily="34" charset="0"/>
                <a:cs typeface="Calibri" panose="020F0502020204030204" pitchFamily="34" charset="0"/>
              </a:rPr>
              <a:t>A for-loop to iterate and index</a:t>
            </a:r>
          </a:p>
          <a:p>
            <a:pPr lvl="1"/>
            <a:r>
              <a:rPr lang="en-US" dirty="0">
                <a:latin typeface="Calibri" panose="020F0502020204030204" pitchFamily="34" charset="0"/>
                <a:cs typeface="Calibri" panose="020F0502020204030204" pitchFamily="34" charset="0"/>
              </a:rPr>
              <a:t>+= to sum the formula terms</a:t>
            </a:r>
            <a:endParaRPr lang="en-US" dirty="0"/>
          </a:p>
        </p:txBody>
      </p:sp>
    </p:spTree>
    <p:extLst>
      <p:ext uri="{BB962C8B-B14F-4D97-AF65-F5344CB8AC3E}">
        <p14:creationId xmlns:p14="http://schemas.microsoft.com/office/powerpoint/2010/main" val="4107023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9E19B-BE95-B1D2-AB0A-C79AB906151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Chi-Square Solution:</a:t>
            </a:r>
            <a:br>
              <a:rPr lang="en-US" dirty="0"/>
            </a:br>
            <a:r>
              <a:rPr lang="en-US" dirty="0"/>
              <a:t>two Implementations</a:t>
            </a:r>
          </a:p>
        </p:txBody>
      </p:sp>
      <p:sp>
        <p:nvSpPr>
          <p:cNvPr id="3" name="Content Placeholder 2">
            <a:extLst>
              <a:ext uri="{FF2B5EF4-FFF2-40B4-BE49-F238E27FC236}">
                <a16:creationId xmlns:a16="http://schemas.microsoft.com/office/drawing/2014/main" id="{2766500A-9216-1B9E-AEFD-E6F6B0D62FB1}"/>
              </a:ext>
            </a:extLst>
          </p:cNvPr>
          <p:cNvSpPr>
            <a:spLocks noGrp="1"/>
          </p:cNvSpPr>
          <p:nvPr>
            <p:ph idx="1"/>
            <p:custDataLst>
              <p:tags r:id="rId2"/>
            </p:custDataLst>
          </p:nvPr>
        </p:nvSpPr>
        <p:spPr>
          <a:xfrm>
            <a:off x="2231136" y="2638044"/>
            <a:ext cx="7729728" cy="3101983"/>
          </a:xfrm>
        </p:spPr>
        <p:txBody>
          <a:bodyPr/>
          <a:lstStyle/>
          <a:p>
            <a:r>
              <a:rPr lang="en-US" dirty="0"/>
              <a:t>Single function solution</a:t>
            </a:r>
          </a:p>
          <a:p>
            <a:pPr lvl="1"/>
            <a:r>
              <a:rPr lang="en-US" dirty="0"/>
              <a:t>Focus on data input and output</a:t>
            </a:r>
          </a:p>
          <a:p>
            <a:pPr lvl="1"/>
            <a:r>
              <a:rPr lang="en-US" dirty="0"/>
              <a:t>Converting formula, especially ∑, to C++</a:t>
            </a:r>
          </a:p>
          <a:p>
            <a:r>
              <a:rPr lang="en-US" dirty="0"/>
              <a:t>Client-supplier solution</a:t>
            </a:r>
          </a:p>
          <a:p>
            <a:pPr lvl="1"/>
            <a:r>
              <a:rPr lang="en-US" dirty="0"/>
              <a:t>Separating input and output from computation is good program design</a:t>
            </a:r>
          </a:p>
          <a:p>
            <a:pPr lvl="1"/>
            <a:r>
              <a:rPr lang="en-US" dirty="0"/>
              <a:t>A supplier defines and supplies reusable services</a:t>
            </a:r>
          </a:p>
          <a:p>
            <a:pPr lvl="1"/>
            <a:r>
              <a:rPr lang="en-US" dirty="0"/>
              <a:t>The client is an application program that uses the supplier’s services</a:t>
            </a:r>
          </a:p>
        </p:txBody>
      </p:sp>
    </p:spTree>
    <p:extLst>
      <p:ext uri="{BB962C8B-B14F-4D97-AF65-F5344CB8AC3E}">
        <p14:creationId xmlns:p14="http://schemas.microsoft.com/office/powerpoint/2010/main" val="279005268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PRESENTER_DUMMYTAG" val="&lt;DummyForForceWrite&gt;&lt;/DummyForForceWrite&gt;"/>
  <p:tag name="HTML_SHAPEINFO" val="&lt;ThreeDShapeInfo&gt;&lt;uuid val=&quot;{50198A1C-1FA0-44AD-B688-9E65972963FC}&quot;/&gt;&lt;isInvalidForFieldText val=&quot;0&quot;/&gt;&lt;Image&gt;&lt;filename val=&quot;C:\Users\delroy\AppData\Local\Temp\CP17308338828Session\CPTrustFolder17308338828\PPTImport173086736234\data\asimages\{50198A1C-1FA0-44AD-B688-9E65972963FC}_1.png&quot;/&gt;&lt;left val=&quot;167&quot;/&gt;&lt;top val=&quot;249&quot;/&gt;&lt;width val=&quot;945&quot;/&gt;&lt;height val=&quot;174&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45&quot;/&gt;&lt;lineCharCount val=&quot;37&quot;/&gt;&lt;/TableIndex&gt;&lt;/ShapeTextInfo&gt;"/>
  <p:tag name="PRESENTER_DUMMYTAG" val="&lt;DummyForForceWrite&gt;&lt;/DummyForForceWrite&gt;"/>
  <p:tag name="HTML_SHAPEINFO" val="&lt;ThreeDShapeInfo&gt;&lt;uuid val=&quot;{2FCBDF5E-1ECE-493A-B6D0-81EE2B318C44}&quot;/&gt;&lt;isInvalidForFieldText val=&quot;0&quot;/&gt;&lt;Image&gt;&lt;filename val=&quot;C:\Users\delroy\AppData\Local\Temp\CP17308338828Session\CPTrustFolder17308338828\PPTImport173086736234\data\asimages\{2FCBDF5E-1ECE-493A-B6D0-81EE2B318C44}_1.png&quot;/&gt;&lt;left val=&quot;282&quot;/&gt;&lt;top val=&quot;452&quot;/&gt;&lt;width val=&quot;715&quot;/&gt;&lt;height val=&quot;135&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7&quot;/&gt;&lt;lineCharCount val=&quot;22&quot;/&gt;&lt;/TableIndex&gt;&lt;/ShapeTextInfo&gt;"/>
  <p:tag name="HTML_SHAPEINFO" val="&lt;ThreeDShapeInfo&gt;&lt;uuid val=&quot;{1ED88A98-4DD6-40FA-8309-B3DAD0B1258F}&quot;/&gt;&lt;isInvalidForFieldText val=&quot;0&quot;/&gt;&lt;Image&gt;&lt;filename val=&quot;C:\Users\delroy\AppData\Local\Temp\CP17308338828Session\CPTrustFolder17308338828\PPTImport173086736234\data\asimages\{1ED88A98-4DD6-40FA-8309-B3DAD0B1258F}_2.png&quot;/&gt;&lt;left val=&quot;233&quot;/&gt;&lt;top val=&quot;100&quot;/&gt;&lt;width val=&quot;813&quot;/&gt;&lt;height val=&quot;126&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50&quot;/&gt;&lt;lineCharCount val=&quot;11&quot;/&gt;&lt;lineCharCount val=&quot;21&quot;/&gt;&lt;lineCharCount val=&quot;11&quot;/&gt;&lt;lineCharCount val=&quot;9&quot;/&gt;&lt;/TableIndex&gt;&lt;/ShapeTextInfo&gt;"/>
  <p:tag name="HTML_SHAPEINFO" val="&lt;ThreeDShapeInfo&gt;&lt;uuid val=&quot;{06E6F1F3-71B2-45FF-A584-D08252C36DE7}&quot;/&gt;&lt;isInvalidForFieldText val=&quot;0&quot;/&gt;&lt;Image&gt;&lt;filename val=&quot;C:\Users\delroy\AppData\Local\Temp\CP17308338828Session\CPTrustFolder17308338828\PPTImport173086736234\data\asimages\{06E6F1F3-71B2-45FF-A584-D08252C36DE7}_2.png&quot;/&gt;&lt;left val=&quot;229&quot;/&gt;&lt;top val=&quot;273&quot;/&gt;&lt;width val=&quot;817&quot;/&gt;&lt;height val=&quot;329&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CFD883AB-6776-4353-9765-35105DCC0997}&quot;/&gt;&lt;isInvalidForFieldText val=&quot;0&quot;/&gt;&lt;Image&gt;&lt;filename val=&quot;C:\Users\delroy\AppData\Local\Temp\CP17308338828Session\CPTrustFolder17308338828\PPTImport173086736234\data\asimages\{CFD883AB-6776-4353-9765-35105DCC0997}_3.png&quot;/&gt;&lt;left val=&quot;233&quot;/&gt;&lt;top val=&quot;100&quot;/&gt;&lt;width val=&quot;813&quot;/&gt;&lt;height val=&quot;12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3&quot;/&gt;&lt;lineCharCount val=&quot;15&quot;/&gt;&lt;lineCharCount val=&quot;24&quot;/&gt;&lt;lineCharCount val=&quot;15&quot;/&gt;&lt;lineCharCount val=&quot;13&quot;/&gt;&lt;/TableIndex&gt;&lt;/ShapeTextInfo&gt;"/>
  <p:tag name="HTML_SHAPEINFO" val="&lt;ThreeDShapeInfo&gt;&lt;uuid val=&quot;{72BF5745-015E-4439-83A2-2432B02D36B0}&quot;/&gt;&lt;isInvalidForFieldText val=&quot;0&quot;/&gt;&lt;Image&gt;&lt;filename val=&quot;C:\Users\delroy\AppData\Local\Temp\CP17308338828Session\CPTrustFolder17308338828\PPTImport173086736234\data\asimages\{72BF5745-015E-4439-83A2-2432B02D36B0}_3.png&quot;/&gt;&lt;left val=&quot;229&quot;/&gt;&lt;top val=&quot;273&quot;/&gt;&lt;width val=&quot;817&quot;/&gt;&lt;height val=&quot;329&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HTML_SHAPEINFO" val="&lt;ThreeDShapeInfo&gt;&lt;uuid val=&quot;{2EC16180-1DCC-44EA-8061-0F0F711FB5AE}&quot;/&gt;&lt;isInvalidForFieldText val=&quot;0&quot;/&gt;&lt;Image&gt;&lt;filename val=&quot;C:\Users\delroy\AppData\Local\Temp\CP17308338828Session\CPTrustFolder17308338828\PPTImport173086736234\data\asimages\{2EC16180-1DCC-44EA-8061-0F0F711FB5AE}_4.png&quot;/&gt;&lt;left val=&quot;233&quot;/&gt;&lt;top val=&quot;100&quot;/&gt;&lt;width val=&quot;813&quot;/&gt;&lt;height val=&quot;126&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58&quot;/&gt;&lt;lineCharCount val=&quot;43&quot;/&gt;&lt;lineCharCount val=&quot;66&quot;/&gt;&lt;lineCharCount val=&quot;48&quot;/&gt;&lt;/TableIndex&gt;&lt;/ShapeTextInfo&gt;"/>
  <p:tag name="HTML_SHAPEINFO" val="&lt;ThreeDShapeInfo&gt;&lt;uuid val=&quot;{46B82F0F-3D09-4EBD-970C-1F366A9072BC}&quot;/&gt;&lt;isInvalidForFieldText val=&quot;0&quot;/&gt;&lt;Image&gt;&lt;filename val=&quot;C:\Users\delroy\AppData\Local\Temp\CP17308338828Session\CPTrustFolder17308338828\PPTImport173086736234\data\asimages\{46B82F0F-3D09-4EBD-970C-1F366A9072BC}_4.png&quot;/&gt;&lt;left val=&quot;229&quot;/&gt;&lt;top val=&quot;273&quot;/&gt;&lt;width val=&quot;817&quot;/&gt;&lt;height val=&quot;182&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INFO" val="&lt;ThreeDShapeInfo&gt;&lt;uuid val=&quot;{D10B0D51-C3C8-4DD7-BDBA-23E11BFE627D}&quot;/&gt;&lt;isInvalidForFieldText val=&quot;0&quot;/&gt;&lt;Image&gt;&lt;filename val=&quot;C:\Users\delroy\AppData\Local\Temp\CP17308338828Session\CPTrustFolder17308338828\PPTImport173086736234\data\asimages\{D10B0D51-C3C8-4DD7-BDBA-23E11BFE627D}_4.png&quot;/&gt;&lt;left val=&quot;233&quot;/&gt;&lt;top val=&quot;505&quot;/&gt;&lt;width val=&quot;140&quot;/&gt;&lt;height val=&quot;109&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INFO" val="&lt;ThreeDShapeInfo&gt;&lt;uuid val=&quot;{8A8462E4-2A15-43B1-A8DA-1632E3013563}&quot;/&gt;&lt;isInvalidForFieldText val=&quot;0&quot;/&gt;&lt;Image&gt;&lt;filename val=&quot;C:\Users\delroy\AppData\Local\Temp\CP17308338828Session\CPTrustFolder17308338828\PPTImport173086736234\data\asimages\{8A8462E4-2A15-43B1-A8DA-1632E3013563}_4.png&quot;/&gt;&lt;left val=&quot;695&quot;/&gt;&lt;top val=&quot;505&quot;/&gt;&lt;width val=&quot;350&quot;/&gt;&lt;height val=&quot;128&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5CE75FCA-81D7-43B7-BCA0-EB82C4EA95C0}&quot;/&gt;&lt;isInvalidForFieldText val=&quot;0&quot;/&gt;&lt;Image&gt;&lt;filename val=&quot;C:\Users\delroy\AppData\Local\Temp\CP17308338828Session\CPTrustFolder17308338828\PPTImport173086736234\data\asimages\{5CE75FCA-81D7-43B7-BCA0-EB82C4EA95C0}_5.png&quot;/&gt;&lt;left val=&quot;233&quot;/&gt;&lt;top val=&quot;100&quot;/&gt;&lt;width val=&quot;813&quot;/&gt;&lt;height val=&quot;126&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INFO" val="&lt;ThreeDShapeInfo&gt;&lt;uuid val=&quot;{F32989CB-9F05-49FF-BF1C-9E86EF011A31}&quot;/&gt;&lt;isInvalidForFieldText val=&quot;0&quot;/&gt;&lt;Image&gt;&lt;filename val=&quot;C:\Users\delroy\AppData\Local\Temp\CP17308338828Session\CPTrustFolder17308338828\PPTImport173086736234\data\asimages\{F32989CB-9F05-49FF-BF1C-9E86EF011A31}_5.png&quot;/&gt;&lt;left val=&quot;201&quot;/&gt;&lt;top val=&quot;330&quot;/&gt;&lt;width val=&quot;392&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1&quot;/&gt;&lt;lineCharCount val=&quot;37&quot;/&gt;&lt;lineCharCount val=&quot;7&quot;/&gt;&lt;lineCharCount val=&quot;4&quot;/&gt;&lt;lineCharCount val=&quot;7&quot;/&gt;&lt;lineCharCount val=&quot;4&quot;/&gt;&lt;lineCharCount val=&quot;26&quot;/&gt;&lt;/TableIndex&gt;&lt;/ShapeTextInfo&gt;"/>
  <p:tag name="HTML_SHAPEINFO" val="&lt;ThreeDShapeInfo&gt;&lt;uuid val=&quot;{6AF5BB7B-82C2-442E-8889-13AF0F2ABC7D}&quot;/&gt;&lt;isInvalidForFieldText val=&quot;0&quot;/&gt;&lt;Image&gt;&lt;filename val=&quot;C:\Users\delroy\AppData\Local\Temp\CP17308338828Session\CPTrustFolder17308338828\PPTImport173086736234\data\asimages\{6AF5BB7B-82C2-442E-8889-13AF0F2ABC7D}_5.png&quot;/&gt;&lt;left val=&quot;659&quot;/&gt;&lt;top val=&quot;273&quot;/&gt;&lt;width val=&quot;454&quot;/&gt;&lt;height val=&quot;329&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0&quot;/&gt;&lt;/TableIndex&gt;&lt;/ShapeTextInfo&gt;"/>
  <p:tag name="HTML_SHAPEINFO" val="&lt;ThreeDShapeInfo&gt;&lt;uuid val=&quot;{24A25411-A633-4101-97AA-B041EB8DC411}&quot;/&gt;&lt;isInvalidForFieldText val=&quot;0&quot;/&gt;&lt;Image&gt;&lt;filename val=&quot;C:\Users\delroy\AppData\Local\Temp\CP17308338828Session\CPTrustFolder17308338828\PPTImport173086736234\data\asimages\{24A25411-A633-4101-97AA-B041EB8DC411}_6.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INFO" val="&lt;ThreeDShapeInfo&gt;&lt;uuid val=&quot;{F672F853-000A-455C-8E53-9385B65F1DAF}&quot;/&gt;&lt;isInvalidForFieldText val=&quot;0&quot;/&gt;&lt;Image&gt;&lt;filename val=&quot;C:\Users\delroy\AppData\Local\Temp\CP17308338828Session\CPTrustFolder17308338828\PPTImport173086736234\data\asimages\{F672F853-000A-455C-8E53-9385B65F1DAF}_6.png&quot;/&gt;&lt;left val=&quot;160&quot;/&gt;&lt;top val=&quot;280&quot;/&gt;&lt;width val=&quot;350&quot;/&gt;&lt;height val=&quot;128&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INFO" val="&lt;ThreeDShapeInfo&gt;&lt;uuid val=&quot;{22A0C876-51E0-46F5-A146-1B280DEC705E}&quot;/&gt;&lt;isInvalidForFieldText val=&quot;0&quot;/&gt;&lt;Image&gt;&lt;filename val=&quot;C:\Users\delroy\AppData\Local\Temp\CP17308338828Session\CPTrustFolder17308338828\PPTImport173086736234\data\asimages\{22A0C876-51E0-46F5-A146-1B280DEC705E}_6.png&quot;/&gt;&lt;left val=&quot;737&quot;/&gt;&lt;top val=&quot;284&quot;/&gt;&lt;width val=&quot;383&quot;/&gt;&lt;height val=&quot;119&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INFO" val="&lt;ThreeDShapeInfo&gt;&lt;uuid val=&quot;{2E2D8D5E-48A0-477D-BF98-0E706705BB9B}&quot;/&gt;&lt;isInvalidForFieldText val=&quot;0&quot;/&gt;&lt;Image&gt;&lt;filename val=&quot;C:\Users\delroy\AppData\Local\Temp\CP17308338828Session\CPTrustFolder17308338828\PPTImport173086736234\data\asimages\{2E2D8D5E-48A0-477D-BF98-0E706705BB9B}_6.png&quot;/&gt;&lt;left val=&quot;152&quot;/&gt;&lt;top val=&quot;454&quot;/&gt;&lt;width val=&quot;972&quot;/&gt;&lt;height val=&quot;108&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5F4FCED6-BDBD-4974-AD32-46EA818E5541}&quot;/&gt;&lt;isInvalidForFieldText val=&quot;0&quot;/&gt;&lt;Image&gt;&lt;filename val=&quot;C:\Users\delroy\AppData\Local\Temp\CP17308338828Session\CPTrustFolder17308338828\PPTImport173086736234\data\asimages\{5F4FCED6-BDBD-4974-AD32-46EA818E5541}_7.png&quot;/&gt;&lt;left val=&quot;233&quot;/&gt;&lt;top val=&quot;100&quot;/&gt;&lt;width val=&quot;813&quot;/&gt;&lt;height val=&quot;126&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19&quot;/&gt;&lt;lineCharCount val=&quot;28&quot;/&gt;&lt;lineCharCount val=&quot;31&quot;/&gt;&lt;lineCharCount val=&quot;1&quot;/&gt;&lt;lineCharCount val=&quot;23&quot;/&gt;&lt;/TableIndex&gt;&lt;/ShapeTextInfo&gt;"/>
  <p:tag name="HTML_SHAPEINFO" val="&lt;ThreeDShapeInfo&gt;&lt;uuid val=&quot;{F59F5877-11BB-4506-A9E1-5257C7C8F828}&quot;/&gt;&lt;isInvalidForFieldText val=&quot;0&quot;/&gt;&lt;Image&gt;&lt;filename val=&quot;C:\Users\delroy\AppData\Local\Temp\CP17308338828Session\CPTrustFolder17308338828\PPTImport173086736234\data\asimages\{F59F5877-11BB-4506-A9E1-5257C7C8F828}_7.png&quot;/&gt;&lt;left val=&quot;160&quot;/&gt;&lt;top val=&quot;273&quot;/&gt;&lt;width val=&quot;454&quot;/&gt;&lt;height val=&quot;329&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8&quot;/&gt;&lt;lineCharCount val=&quot;43&quot;/&gt;&lt;lineCharCount val=&quot;12&quot;/&gt;&lt;lineCharCount val=&quot;28&quot;/&gt;&lt;lineCharCount val=&quot;33&quot;/&gt;&lt;lineCharCount val=&quot;9&quot;/&gt;&lt;lineCharCount val=&quot;32&quot;/&gt;&lt;lineCharCount val=&quot;27&quot;/&gt;&lt;/TableIndex&gt;&lt;/ShapeTextInfo&gt;"/>
  <p:tag name="HTML_SHAPEINFO" val="&lt;ThreeDShapeInfo&gt;&lt;uuid val=&quot;{38B5741E-2C0C-4ECA-99FE-418E1EF49807}&quot;/&gt;&lt;isInvalidForFieldText val=&quot;0&quot;/&gt;&lt;Image&gt;&lt;filename val=&quot;C:\Users\delroy\AppData\Local\Temp\CP17308338828Session\CPTrustFolder17308338828\PPTImport173086736234\data\asimages\{38B5741E-2C0C-4ECA-99FE-418E1EF49807}_7.png&quot;/&gt;&lt;left val=&quot;660&quot;/&gt;&lt;top val=&quot;273&quot;/&gt;&lt;width val=&quot;453&quot;/&gt;&lt;height val=&quot;329&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9&quot;/&gt;&lt;/TableIndex&gt;&lt;/ShapeTextInfo&gt;"/>
  <p:tag name="HTML_SHAPEINFO" val="&lt;ThreeDShapeInfo&gt;&lt;uuid val=&quot;{B32F2996-66DC-448F-8D98-5D378562D7A6}&quot;/&gt;&lt;isInvalidForFieldText val=&quot;0&quot;/&gt;&lt;Image&gt;&lt;filename val=&quot;C:\Users\delroy\AppData\Local\Temp\CP17308338828Session\CPTrustFolder17308338828\PPTImport173086736234\data\asimages\{B32F2996-66DC-448F-8D98-5D378562D7A6}_8.png&quot;/&gt;&lt;left val=&quot;233&quot;/&gt;&lt;top val=&quot;100&quot;/&gt;&lt;width val=&quot;813&quot;/&gt;&lt;height val=&quot;126&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5&quot;/&gt;&lt;lineCharCount val=&quot;31&quot;/&gt;&lt;lineCharCount val=&quot;41&quot;/&gt;&lt;lineCharCount val=&quot;25&quot;/&gt;&lt;lineCharCount val=&quot;68&quot;/&gt;&lt;lineCharCount val=&quot;50&quot;/&gt;&lt;lineCharCount val=&quot;70&quot;/&gt;&lt;/TableIndex&gt;&lt;/ShapeTextInfo&gt;"/>
  <p:tag name="HTML_SHAPEINFO" val="&lt;ThreeDShapeInfo&gt;&lt;uuid val=&quot;{1D9CC388-B0B9-47BB-954B-7079C019F098}&quot;/&gt;&lt;isInvalidForFieldText val=&quot;0&quot;/&gt;&lt;Image&gt;&lt;filename val=&quot;C:\Users\delroy\AppData\Local\Temp\CP17308338828Session\CPTrustFolder17308338828\PPTImport173086736234\data\asimages\{1D9CC388-B0B9-47BB-954B-7079C019F098}_8.png&quot;/&gt;&lt;left val=&quot;229&quot;/&gt;&lt;top val=&quot;273&quot;/&gt;&lt;width val=&quot;817&quot;/&gt;&lt;height val=&quot;32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492</TotalTime>
  <Words>1087</Words>
  <Application>Microsoft Office PowerPoint</Application>
  <PresentationFormat>Widescreen</PresentationFormat>
  <Paragraphs>67</Paragraphs>
  <Slides>8</Slides>
  <Notes>8</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4" baseType="lpstr">
      <vt:lpstr>Arial</vt:lpstr>
      <vt:lpstr>Calibri</vt:lpstr>
      <vt:lpstr>Consolas</vt:lpstr>
      <vt:lpstr>Gill Sans MT</vt:lpstr>
      <vt:lpstr>Parcel</vt:lpstr>
      <vt:lpstr>Equation</vt:lpstr>
      <vt:lpstr>The Chi-Square Statistic</vt:lpstr>
      <vt:lpstr>Example Problem: Likert-Scale Questions</vt:lpstr>
      <vt:lpstr>Is the Data Valid or Random?</vt:lpstr>
      <vt:lpstr>The Chi-Square Formulas</vt:lpstr>
      <vt:lpstr>fe: Expected Frequency</vt:lpstr>
      <vt:lpstr> χ2 and Frequency significance</vt:lpstr>
      <vt:lpstr>Programming χ2</vt:lpstr>
      <vt:lpstr>Chi-Square Solution: two Implementations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Chi-Squared</dc:title>
  <dc:creator>Delroy Brinkerhoff</dc:creator>
  <cp:lastModifiedBy>delroy</cp:lastModifiedBy>
  <cp:revision>27</cp:revision>
  <dcterms:created xsi:type="dcterms:W3CDTF">2016-07-13T22:03:45Z</dcterms:created>
  <dcterms:modified xsi:type="dcterms:W3CDTF">2026-04-25T18:17:12Z</dcterms:modified>
</cp:coreProperties>
</file>