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heme/theme2.xml" ContentType="application/vnd.openxmlformats-officedocument.theme+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notesSlides/notesSlide1.xml" ContentType="application/vnd.openxmlformats-officedocument.presentationml.notesSlide+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notesSlides/notesSlide2.xml" ContentType="application/vnd.openxmlformats-officedocument.presentationml.notesSlide+xml"/>
  <Override PartName="/ppt/tags/tag37.xml" ContentType="application/vnd.openxmlformats-officedocument.presentationml.tags+xml"/>
  <Override PartName="/ppt/tags/tag38.xml" ContentType="application/vnd.openxmlformats-officedocument.presentationml.tags+xml"/>
  <Override PartName="/ppt/notesSlides/notesSlide3.xml" ContentType="application/vnd.openxmlformats-officedocument.presentationml.notesSlide+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notesSlides/notesSlide4.xml" ContentType="application/vnd.openxmlformats-officedocument.presentationml.notesSlide+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notesSlides/notesSlide5.xml" ContentType="application/vnd.openxmlformats-officedocument.presentationml.notesSlide+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64" r:id="rId3"/>
    <p:sldId id="265" r:id="rId4"/>
    <p:sldId id="266" r:id="rId5"/>
    <p:sldId id="267" r:id="rId6"/>
    <p:sldId id="268"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0E7D58-69A2-4416-950B-847F3A9FEA48}" type="datetimeFigureOut">
              <a:rPr lang="en-US" smtClean="0"/>
              <a:t>5/10/2026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4B44082-EE50-4163-8EC5-714ED42063C9}" type="slidenum">
              <a:rPr lang="en-US" smtClean="0"/>
              <a:t>‹#›</a:t>
            </a:fld>
            <a:endParaRPr lang="en-US" dirty="0"/>
          </a:p>
        </p:txBody>
      </p:sp>
    </p:spTree>
    <p:extLst>
      <p:ext uri="{BB962C8B-B14F-4D97-AF65-F5344CB8AC3E}">
        <p14:creationId xmlns:p14="http://schemas.microsoft.com/office/powerpoint/2010/main" val="10428839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general stack is an example of an abstract data type (or ADT). An ADT is a structured type consisting of two or more values that work together to manage a collection of client data. Computer scientists characterize them by how they organize the data and what they can do with it. To simplify the demonstration and focus on stack operations, the example creates a stack that can only store characters.</a:t>
            </a:r>
          </a:p>
          <a:p>
            <a:endParaRPr lang="en-US" dirty="0"/>
          </a:p>
        </p:txBody>
      </p:sp>
      <p:sp>
        <p:nvSpPr>
          <p:cNvPr id="4" name="Slide Number Placeholder 3"/>
          <p:cNvSpPr>
            <a:spLocks noGrp="1"/>
          </p:cNvSpPr>
          <p:nvPr>
            <p:ph type="sldNum" sz="quarter" idx="5"/>
          </p:nvPr>
        </p:nvSpPr>
        <p:spPr/>
        <p:txBody>
          <a:bodyPr/>
          <a:lstStyle/>
          <a:p>
            <a:fld id="{04B44082-EE50-4163-8EC5-714ED42063C9}" type="slidenum">
              <a:rPr lang="en-US" smtClean="0"/>
              <a:t>1</a:t>
            </a:fld>
            <a:endParaRPr lang="en-US" dirty="0"/>
          </a:p>
        </p:txBody>
      </p:sp>
    </p:spTree>
    <p:extLst>
      <p:ext uri="{BB962C8B-B14F-4D97-AF65-F5344CB8AC3E}">
        <p14:creationId xmlns:p14="http://schemas.microsoft.com/office/powerpoint/2010/main" val="35172137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Early programming languages introduced structures and similar constructs to facilitate data grouping and processing. The current implementation specifies a stack structure consisting of an array and a stack pointer. It must specify the array’s size with a compile-time constant, and the example illustrates three ways of setting the constant’s value, with the enumeration or constant being preferred.</a:t>
            </a:r>
          </a:p>
          <a:p>
            <a:r>
              <a:rPr lang="en-US" sz="1200" kern="1200" dirty="0">
                <a:solidFill>
                  <a:schemeClr val="tx1"/>
                </a:solidFill>
                <a:effectLst/>
                <a:latin typeface="+mn-lt"/>
                <a:ea typeface="+mn-ea"/>
                <a:cs typeface="+mn-cs"/>
              </a:rPr>
              <a:t>Software developers typically put the structure specification and its supporting function prototypes in a header file, making them easy to use in client programs. The compiler reads files once from top to bottom. Consequently, the structure specification must precede the prototypes that use it. Also, notice that most of the functions have a stack pointer that binds them to a specific stack object while they run.</a:t>
            </a:r>
          </a:p>
          <a:p>
            <a:endParaRPr lang="en-US" dirty="0"/>
          </a:p>
        </p:txBody>
      </p:sp>
      <p:sp>
        <p:nvSpPr>
          <p:cNvPr id="4" name="Slide Number Placeholder 3"/>
          <p:cNvSpPr>
            <a:spLocks noGrp="1"/>
          </p:cNvSpPr>
          <p:nvPr>
            <p:ph type="sldNum" sz="quarter" idx="5"/>
          </p:nvPr>
        </p:nvSpPr>
        <p:spPr/>
        <p:txBody>
          <a:bodyPr/>
          <a:lstStyle/>
          <a:p>
            <a:fld id="{BB024A29-08AC-418C-8F4A-59361CBB5EB1}" type="slidenum">
              <a:rPr lang="en-US" smtClean="0"/>
              <a:t>2</a:t>
            </a:fld>
            <a:endParaRPr lang="en-US" dirty="0"/>
          </a:p>
        </p:txBody>
      </p:sp>
    </p:spTree>
    <p:extLst>
      <p:ext uri="{BB962C8B-B14F-4D97-AF65-F5344CB8AC3E}">
        <p14:creationId xmlns:p14="http://schemas.microsoft.com/office/powerpoint/2010/main" val="23811418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stack pointer, which is just an index into the array, indicates the top of the stack. This location is where the push operation stores the next data element, and is one element beyond the data the pop operation returns. The program must initialize the stack pointer to 0 for these operations to work correctly.</a:t>
            </a:r>
          </a:p>
          <a:p>
            <a:r>
              <a:rPr lang="en-US" sz="1200" kern="1200" dirty="0">
                <a:solidFill>
                  <a:schemeClr val="tx1"/>
                </a:solidFill>
                <a:effectLst/>
                <a:latin typeface="+mn-lt"/>
                <a:ea typeface="+mn-ea"/>
                <a:cs typeface="+mn-cs"/>
              </a:rPr>
              <a:t>The example includes two functions that perform similar tasks. The first follows the previous Time example for continuity, while the second is more typical and paves the way for the introduction of classes in a subsequent chapter. Critically, both functions initialize the stack pointer. It’s essential for clients using the stack to initialize it, an operation elegantly automated by classes.</a:t>
            </a:r>
          </a:p>
          <a:p>
            <a:endParaRPr lang="en-US" dirty="0"/>
          </a:p>
        </p:txBody>
      </p:sp>
      <p:sp>
        <p:nvSpPr>
          <p:cNvPr id="4" name="Slide Number Placeholder 3"/>
          <p:cNvSpPr>
            <a:spLocks noGrp="1"/>
          </p:cNvSpPr>
          <p:nvPr>
            <p:ph type="sldNum" sz="quarter" idx="5"/>
          </p:nvPr>
        </p:nvSpPr>
        <p:spPr/>
        <p:txBody>
          <a:bodyPr/>
          <a:lstStyle/>
          <a:p>
            <a:fld id="{04B44082-EE50-4163-8EC5-714ED42063C9}" type="slidenum">
              <a:rPr lang="en-US" smtClean="0"/>
              <a:t>3</a:t>
            </a:fld>
            <a:endParaRPr lang="en-US" dirty="0"/>
          </a:p>
        </p:txBody>
      </p:sp>
    </p:spTree>
    <p:extLst>
      <p:ext uri="{BB962C8B-B14F-4D97-AF65-F5344CB8AC3E}">
        <p14:creationId xmlns:p14="http://schemas.microsoft.com/office/powerpoint/2010/main" val="14693752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Push and pop are the fundamental stack operations. The push operation puts the next data value at the index location indicated by the stack pointer. It also increments the stack pointer, making it ready for the next push. If the stack is full, push throws an exception, preventing a buffer overflow. A subsequent chapter covers exceptions in more detail.</a:t>
            </a:r>
          </a:p>
          <a:p>
            <a:r>
              <a:rPr lang="en-US" sz="1200" kern="1200" dirty="0">
                <a:solidFill>
                  <a:schemeClr val="tx1"/>
                </a:solidFill>
                <a:effectLst/>
                <a:latin typeface="+mn-lt"/>
                <a:ea typeface="+mn-ea"/>
                <a:cs typeface="+mn-cs"/>
              </a:rPr>
              <a:t>The pop operation removes and returns the top element from the stack. The function decrements the stack pointer before using it as an array index. Without the parentheses, the function evaluates the decrement and arrow operators from left to right. If the stack is empty, the function throws an exception, preventing a buffer underflow.</a:t>
            </a:r>
          </a:p>
          <a:p>
            <a:endParaRPr lang="en-US" dirty="0"/>
          </a:p>
        </p:txBody>
      </p:sp>
      <p:sp>
        <p:nvSpPr>
          <p:cNvPr id="4" name="Slide Number Placeholder 3"/>
          <p:cNvSpPr>
            <a:spLocks noGrp="1"/>
          </p:cNvSpPr>
          <p:nvPr>
            <p:ph type="sldNum" sz="quarter" idx="5"/>
          </p:nvPr>
        </p:nvSpPr>
        <p:spPr/>
        <p:txBody>
          <a:bodyPr/>
          <a:lstStyle/>
          <a:p>
            <a:fld id="{04B44082-EE50-4163-8EC5-714ED42063C9}" type="slidenum">
              <a:rPr lang="en-US" smtClean="0"/>
              <a:t>4</a:t>
            </a:fld>
            <a:endParaRPr lang="en-US" dirty="0"/>
          </a:p>
        </p:txBody>
      </p:sp>
    </p:spTree>
    <p:extLst>
      <p:ext uri="{BB962C8B-B14F-4D97-AF65-F5344CB8AC3E}">
        <p14:creationId xmlns:p14="http://schemas.microsoft.com/office/powerpoint/2010/main" val="26406500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size and peek functions are helpful, but not always included in every stack implementation. By pointing to the next available position in the stack, the stack pointer doubles as the stack’s size. The peek function allows the client to see the top element without removing it by subtracting 1 from the stack pointer before indexing into the array. The subtraction operation does not change the stack pointer like the decrement operation used in the pop function.</a:t>
            </a:r>
          </a:p>
          <a:p>
            <a:endParaRPr lang="en-US" dirty="0"/>
          </a:p>
        </p:txBody>
      </p:sp>
      <p:sp>
        <p:nvSpPr>
          <p:cNvPr id="4" name="Slide Number Placeholder 3"/>
          <p:cNvSpPr>
            <a:spLocks noGrp="1"/>
          </p:cNvSpPr>
          <p:nvPr>
            <p:ph type="sldNum" sz="quarter" idx="5"/>
          </p:nvPr>
        </p:nvSpPr>
        <p:spPr/>
        <p:txBody>
          <a:bodyPr/>
          <a:lstStyle/>
          <a:p>
            <a:fld id="{04B44082-EE50-4163-8EC5-714ED42063C9}" type="slidenum">
              <a:rPr lang="en-US" smtClean="0"/>
              <a:t>5</a:t>
            </a:fld>
            <a:endParaRPr lang="en-US" dirty="0"/>
          </a:p>
        </p:txBody>
      </p:sp>
    </p:spTree>
    <p:extLst>
      <p:ext uri="{BB962C8B-B14F-4D97-AF65-F5344CB8AC3E}">
        <p14:creationId xmlns:p14="http://schemas.microsoft.com/office/powerpoint/2010/main" val="36254038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3D7389-EA1D-14E4-552A-14F3344B0A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EC6A94-4F3B-F1B9-47C9-EBF526A01B20}"/>
              </a:ext>
            </a:extLst>
          </p:cNvPr>
          <p:cNvSpPr>
            <a:spLocks noGrp="1" noRot="1" noChangeAspect="1"/>
          </p:cNvSpPr>
          <p:nvPr>
            <p:ph type="sldImg"/>
          </p:nvPr>
        </p:nvSpPr>
        <p:spPr/>
        <p:txBody>
          <a:bodyPr/>
          <a:lstStyle/>
          <a:p>
            <a:endParaRPr lang="en-US" dirty="0"/>
          </a:p>
        </p:txBody>
      </p:sp>
      <p:sp>
        <p:nvSpPr>
          <p:cNvPr id="3" name="Notes Placeholder 2">
            <a:extLst>
              <a:ext uri="{FF2B5EF4-FFF2-40B4-BE49-F238E27FC236}">
                <a16:creationId xmlns:a16="http://schemas.microsoft.com/office/drawing/2014/main" id="{CD5E9CF4-5E62-CADA-A95D-DAA6573A073C}"/>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simple client program demonstrates and validates the stack structure. It creates and initializes a stack using the most common approach. The stack functions require an argument indicating the stack on which they operate. The functions modify the stack, so the argument must be passed with an INOUT mechanism, either as a pointer or a reference. The demonstration uses a pointer to set the stage for an object-oriented feature introduced in a subsequent chapter. Consequently, the client finds and passes the stack’s address. The client pushes three characters onto the stack, peeks at the top character, and pops them off.</a:t>
            </a:r>
          </a:p>
          <a:p>
            <a:endParaRPr lang="en-US" dirty="0"/>
          </a:p>
        </p:txBody>
      </p:sp>
      <p:sp>
        <p:nvSpPr>
          <p:cNvPr id="4" name="Slide Number Placeholder 3">
            <a:extLst>
              <a:ext uri="{FF2B5EF4-FFF2-40B4-BE49-F238E27FC236}">
                <a16:creationId xmlns:a16="http://schemas.microsoft.com/office/drawing/2014/main" id="{595FD6C9-0EE6-AFA3-19EE-E6FD46C9116E}"/>
              </a:ext>
            </a:extLst>
          </p:cNvPr>
          <p:cNvSpPr>
            <a:spLocks noGrp="1"/>
          </p:cNvSpPr>
          <p:nvPr>
            <p:ph type="sldNum" sz="quarter" idx="5"/>
          </p:nvPr>
        </p:nvSpPr>
        <p:spPr/>
        <p:txBody>
          <a:bodyPr/>
          <a:lstStyle/>
          <a:p>
            <a:fld id="{BB024A29-08AC-418C-8F4A-59361CBB5EB1}" type="slidenum">
              <a:rPr lang="en-US" smtClean="0"/>
              <a:t>6</a:t>
            </a:fld>
            <a:endParaRPr lang="en-US" dirty="0"/>
          </a:p>
        </p:txBody>
      </p:sp>
    </p:spTree>
    <p:extLst>
      <p:ext uri="{BB962C8B-B14F-4D97-AF65-F5344CB8AC3E}">
        <p14:creationId xmlns:p14="http://schemas.microsoft.com/office/powerpoint/2010/main" val="206671916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3.xml"/><Relationship Id="rId7" Type="http://schemas.openxmlformats.org/officeDocument/2006/relationships/slideMaster" Target="../slideMasters/slideMaster1.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4" Type="http://schemas.openxmlformats.org/officeDocument/2006/relationships/tags" Target="../tags/tag1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8" Type="http://schemas.openxmlformats.org/officeDocument/2006/relationships/slideMaster" Target="../slideMasters/slideMaster1.xml"/><Relationship Id="rId3" Type="http://schemas.openxmlformats.org/officeDocument/2006/relationships/tags" Target="../tags/tag19.xml"/><Relationship Id="rId7" Type="http://schemas.openxmlformats.org/officeDocument/2006/relationships/tags" Target="../tags/tag23.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tags" Target="../tags/tag22.xml"/><Relationship Id="rId5" Type="http://schemas.openxmlformats.org/officeDocument/2006/relationships/tags" Target="../tags/tag21.xml"/><Relationship Id="rId4" Type="http://schemas.openxmlformats.org/officeDocument/2006/relationships/tags" Target="../tags/tag20.xml"/></Relationships>
</file>

<file path=ppt/slideLayouts/_rels/slideLayout9.xml.rels><?xml version="1.0" encoding="UTF-8" standalone="yes"?>
<Relationships xmlns="http://schemas.openxmlformats.org/package/2006/relationships"><Relationship Id="rId8" Type="http://schemas.openxmlformats.org/officeDocument/2006/relationships/slideMaster" Target="../slideMasters/slideMaster1.xml"/><Relationship Id="rId3" Type="http://schemas.openxmlformats.org/officeDocument/2006/relationships/tags" Target="../tags/tag26.xml"/><Relationship Id="rId7" Type="http://schemas.openxmlformats.org/officeDocument/2006/relationships/tags" Target="../tags/tag30.xml"/><Relationship Id="rId2" Type="http://schemas.openxmlformats.org/officeDocument/2006/relationships/tags" Target="../tags/tag25.xml"/><Relationship Id="rId1" Type="http://schemas.openxmlformats.org/officeDocument/2006/relationships/tags" Target="../tags/tag24.xml"/><Relationship Id="rId6" Type="http://schemas.openxmlformats.org/officeDocument/2006/relationships/tags" Target="../tags/tag29.xml"/><Relationship Id="rId5" Type="http://schemas.openxmlformats.org/officeDocument/2006/relationships/tags" Target="../tags/tag28.xml"/><Relationship Id="rId4" Type="http://schemas.openxmlformats.org/officeDocument/2006/relationships/tags" Target="../tags/tag27.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5/10/2026</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5/10/2026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5/10/2026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5/10/2026</a:t>
            </a:fld>
            <a:endParaRPr lang="en-US" dirty="0"/>
          </a:p>
        </p:txBody>
      </p:sp>
      <p:sp>
        <p:nvSpPr>
          <p:cNvPr id="9" name="Footer Placeholder 8"/>
          <p:cNvSpPr>
            <a:spLocks noGrp="1"/>
          </p:cNvSpPr>
          <p:nvPr>
            <p:ph type="ftr" sz="quarter" idx="11"/>
            <p:custDataLst>
              <p:tags r:id="rId5"/>
            </p:custDataLst>
          </p:nvPr>
        </p:nvSpPr>
        <p:spPr/>
        <p:txBody>
          <a:bodyPr/>
          <a:lstStyle/>
          <a:p>
            <a:endParaRPr lang="en-US" dirty="0"/>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5/10/2026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5/10/2026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5/10/2026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custDataLst>
              <p:tags r:id="rId1"/>
            </p:custDataLst>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p:cNvSpPr>
            <a:spLocks noGrp="1"/>
          </p:cNvSpPr>
          <p:nvPr>
            <p:ph type="title"/>
            <p:custDataLst>
              <p:tags r:id="rId2"/>
            </p:custDataLst>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custDataLst>
              <p:tags r:id="rId3"/>
            </p:custDataLst>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custDataLst>
              <p:tags r:id="rId4"/>
            </p:custDataLst>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custDataLst>
              <p:tags r:id="rId5"/>
            </p:custDataLst>
          </p:nvPr>
        </p:nvSpPr>
        <p:spPr/>
        <p:txBody>
          <a:bodyPr/>
          <a:lstStyle/>
          <a:p>
            <a:fld id="{B40FB4B4-2185-4162-9846-7C5876CD7D32}" type="datetimeFigureOut">
              <a:rPr lang="en-US" smtClean="0"/>
              <a:t>5/10/2026</a:t>
            </a:fld>
            <a:endParaRPr lang="en-US" dirty="0"/>
          </a:p>
        </p:txBody>
      </p:sp>
      <p:sp>
        <p:nvSpPr>
          <p:cNvPr id="10" name="Footer Placeholder 9"/>
          <p:cNvSpPr>
            <a:spLocks noGrp="1"/>
          </p:cNvSpPr>
          <p:nvPr>
            <p:ph type="ftr" sz="quarter" idx="11"/>
            <p:custDataLst>
              <p:tags r:id="rId6"/>
            </p:custDataLst>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custDataLst>
              <p:tags r:id="rId7"/>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custDataLst>
              <p:tags r:id="rId1"/>
            </p:custDataLst>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p:cNvSpPr>
            <a:spLocks noGrp="1"/>
          </p:cNvSpPr>
          <p:nvPr>
            <p:ph type="title"/>
            <p:custDataLst>
              <p:tags r:id="rId2"/>
            </p:custDataLst>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custDataLst>
              <p:tags r:id="rId3"/>
            </p:custDataLst>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custDataLst>
              <p:tags r:id="rId4"/>
            </p:custDataLst>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custDataLst>
              <p:tags r:id="rId5"/>
            </p:custDataLst>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5/10/2026</a:t>
            </a:fld>
            <a:endParaRPr lang="en-US" dirty="0"/>
          </a:p>
        </p:txBody>
      </p:sp>
      <p:sp>
        <p:nvSpPr>
          <p:cNvPr id="9" name="Footer Placeholder 8"/>
          <p:cNvSpPr>
            <a:spLocks noGrp="1"/>
          </p:cNvSpPr>
          <p:nvPr>
            <p:ph type="ftr" sz="quarter" idx="11"/>
            <p:custDataLst>
              <p:tags r:id="rId6"/>
            </p:custDataLst>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custDataLst>
              <p:tags r:id="rId7"/>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5/10/2026</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tags" Target="../tags/tag36.xml"/><Relationship Id="rId2" Type="http://schemas.openxmlformats.org/officeDocument/2006/relationships/tags" Target="../tags/tag35.xml"/><Relationship Id="rId1" Type="http://schemas.openxmlformats.org/officeDocument/2006/relationships/tags" Target="../tags/tag34.xml"/><Relationship Id="rId5" Type="http://schemas.openxmlformats.org/officeDocument/2006/relationships/notesSlide" Target="../notesSlides/notesSlide2.xml"/><Relationship Id="rId4"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38.xml"/><Relationship Id="rId1" Type="http://schemas.openxmlformats.org/officeDocument/2006/relationships/tags" Target="../tags/tag37.xml"/><Relationship Id="rId5" Type="http://schemas.openxmlformats.org/officeDocument/2006/relationships/image" Target="../media/image1.png"/><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tags" Target="../tags/tag41.xml"/><Relationship Id="rId2" Type="http://schemas.openxmlformats.org/officeDocument/2006/relationships/tags" Target="../tags/tag40.xml"/><Relationship Id="rId1" Type="http://schemas.openxmlformats.org/officeDocument/2006/relationships/tags" Target="../tags/tag39.xml"/><Relationship Id="rId5" Type="http://schemas.openxmlformats.org/officeDocument/2006/relationships/notesSlide" Target="../notesSlides/notesSlide4.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tags" Target="../tags/tag42.xml"/><Relationship Id="rId6" Type="http://schemas.openxmlformats.org/officeDocument/2006/relationships/image" Target="../media/image2.png"/><Relationship Id="rId5" Type="http://schemas.openxmlformats.org/officeDocument/2006/relationships/notesSlide" Target="../notesSlides/notesSlide5.xml"/><Relationship Id="rId4"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tags" Target="../tags/tag47.xml"/><Relationship Id="rId2" Type="http://schemas.openxmlformats.org/officeDocument/2006/relationships/tags" Target="../tags/tag46.xml"/><Relationship Id="rId1" Type="http://schemas.openxmlformats.org/officeDocument/2006/relationships/tags" Target="../tags/tag45.xml"/><Relationship Id="rId5" Type="http://schemas.openxmlformats.org/officeDocument/2006/relationships/notesSlide" Target="../notesSlides/notesSlide6.xml"/><Relationship Id="rId4"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Stack Structure</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Implementing a stack as a C++ structure</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custDataLst>
              <p:tags r:id="rId1"/>
            </p:custDataLst>
          </p:nvPr>
        </p:nvSpPr>
        <p:spPr bwMode="blackWhite">
          <a:xfrm>
            <a:off x="804672" y="2243828"/>
            <a:ext cx="4486656" cy="1141497"/>
          </a:xfrm>
          <a:prstGeom prst="rect">
            <a:avLst/>
          </a:prstGeom>
          <a:solidFill>
            <a:srgbClr val="FFFFFF"/>
          </a:solidFill>
          <a:ln w="31750" cap="sq">
            <a:solidFill>
              <a:srgbClr val="404040"/>
            </a:solidFill>
            <a:miter lim="800000"/>
          </a:ln>
        </p:spPr>
        <p:txBody>
          <a:bodyPr>
            <a:normAutofit/>
          </a:bodyPr>
          <a:lstStyle/>
          <a:p>
            <a:r>
              <a:rPr lang="en-US" dirty="0"/>
              <a:t>Stack Header file</a:t>
            </a:r>
          </a:p>
        </p:txBody>
      </p:sp>
      <p:sp>
        <p:nvSpPr>
          <p:cNvPr id="3" name="Content Placeholder 2"/>
          <p:cNvSpPr>
            <a:spLocks noGrp="1"/>
          </p:cNvSpPr>
          <p:nvPr>
            <p:ph idx="1"/>
            <p:custDataLst>
              <p:tags r:id="rId2"/>
            </p:custDataLst>
          </p:nvPr>
        </p:nvSpPr>
        <p:spPr>
          <a:xfrm>
            <a:off x="6391747" y="461727"/>
            <a:ext cx="5459238" cy="5911913"/>
          </a:xfrm>
        </p:spPr>
        <p:txBody>
          <a:bodyPr>
            <a:normAutofit/>
          </a:bodyPr>
          <a:lstStyle/>
          <a:p>
            <a:pPr marL="0" indent="0">
              <a:spcBef>
                <a:spcPts val="0"/>
              </a:spcBef>
              <a:buNone/>
            </a:pPr>
            <a:r>
              <a:rPr lang="en-US" dirty="0">
                <a:latin typeface="Consolas" panose="020B0609020204030204" pitchFamily="49" charset="0"/>
              </a:rPr>
              <a:t>//#define SIZE 100</a:t>
            </a:r>
          </a:p>
          <a:p>
            <a:pPr marL="0" indent="0">
              <a:spcBef>
                <a:spcPts val="0"/>
              </a:spcBef>
              <a:buNone/>
            </a:pPr>
            <a:r>
              <a:rPr lang="en-US" dirty="0">
                <a:latin typeface="Consolas" panose="020B0609020204030204" pitchFamily="49" charset="0"/>
              </a:rPr>
              <a:t>//enum { SIZE = 100; }</a:t>
            </a:r>
          </a:p>
          <a:p>
            <a:pPr marL="0" indent="0">
              <a:spcBef>
                <a:spcPts val="0"/>
              </a:spcBef>
              <a:buNone/>
            </a:pPr>
            <a:r>
              <a:rPr lang="en-US" dirty="0">
                <a:latin typeface="Consolas" panose="020B0609020204030204" pitchFamily="49" charset="0"/>
              </a:rPr>
              <a:t>const int SIZE = 100;</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struct stack</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char	st[SIZE];</a:t>
            </a:r>
          </a:p>
          <a:p>
            <a:pPr marL="0" indent="0">
              <a:spcBef>
                <a:spcPts val="0"/>
              </a:spcBef>
              <a:buNone/>
            </a:pPr>
            <a:r>
              <a:rPr lang="en-US" dirty="0">
                <a:latin typeface="Consolas" panose="020B0609020204030204" pitchFamily="49" charset="0"/>
              </a:rPr>
              <a:t>	int	sp;</a:t>
            </a:r>
          </a:p>
          <a:p>
            <a:pPr marL="0" indent="0">
              <a:spcBef>
                <a:spcPts val="0"/>
              </a:spcBef>
              <a:buNone/>
            </a:pPr>
            <a:r>
              <a:rPr lang="en-US" dirty="0">
                <a:latin typeface="Consolas" panose="020B0609020204030204" pitchFamily="49" charset="0"/>
              </a:rPr>
              <a:t>};</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stack	make_stack();</a:t>
            </a:r>
          </a:p>
          <a:p>
            <a:pPr marL="0" indent="0">
              <a:spcBef>
                <a:spcPts val="0"/>
              </a:spcBef>
              <a:buNone/>
            </a:pPr>
            <a:r>
              <a:rPr lang="en-US" dirty="0">
                <a:latin typeface="Consolas" panose="020B0609020204030204" pitchFamily="49" charset="0"/>
              </a:rPr>
              <a:t>void	init_stack(stack* s);</a:t>
            </a:r>
          </a:p>
          <a:p>
            <a:pPr marL="0" indent="0">
              <a:spcBef>
                <a:spcPts val="0"/>
              </a:spcBef>
              <a:buNone/>
            </a:pPr>
            <a:r>
              <a:rPr lang="en-US" dirty="0">
                <a:latin typeface="Consolas" panose="020B0609020204030204" pitchFamily="49" charset="0"/>
              </a:rPr>
              <a:t>void	push(stack* s, char data);</a:t>
            </a:r>
          </a:p>
          <a:p>
            <a:pPr marL="0" indent="0">
              <a:spcBef>
                <a:spcPts val="0"/>
              </a:spcBef>
              <a:buNone/>
            </a:pPr>
            <a:r>
              <a:rPr lang="en-US" dirty="0">
                <a:latin typeface="Consolas" panose="020B0609020204030204" pitchFamily="49" charset="0"/>
              </a:rPr>
              <a:t>char	pop(stack* s);</a:t>
            </a:r>
          </a:p>
          <a:p>
            <a:pPr marL="0" indent="0">
              <a:spcBef>
                <a:spcPts val="0"/>
              </a:spcBef>
              <a:buNone/>
            </a:pPr>
            <a:r>
              <a:rPr lang="en-US" dirty="0">
                <a:latin typeface="Consolas" panose="020B0609020204030204" pitchFamily="49" charset="0"/>
              </a:rPr>
              <a:t>int	size(stack* s);</a:t>
            </a:r>
          </a:p>
          <a:p>
            <a:pPr marL="0" indent="0">
              <a:spcBef>
                <a:spcPts val="0"/>
              </a:spcBef>
              <a:buNone/>
            </a:pPr>
            <a:r>
              <a:rPr lang="en-US" dirty="0">
                <a:latin typeface="Consolas" panose="020B0609020204030204" pitchFamily="49" charset="0"/>
              </a:rPr>
              <a:t>char	peek(stack* s);</a:t>
            </a:r>
          </a:p>
          <a:p>
            <a:pPr marL="0" indent="0">
              <a:lnSpc>
                <a:spcPct val="120000"/>
              </a:lnSpc>
              <a:spcBef>
                <a:spcPts val="0"/>
              </a:spcBef>
              <a:buNone/>
            </a:pPr>
            <a:endParaRPr lang="en-US" dirty="0">
              <a:latin typeface="Consolas" panose="020B0609020204030204" pitchFamily="49" charset="0"/>
            </a:endParaRPr>
          </a:p>
        </p:txBody>
      </p:sp>
      <p:sp>
        <p:nvSpPr>
          <p:cNvPr id="5" name="Text Placeholder 4"/>
          <p:cNvSpPr>
            <a:spLocks noGrp="1"/>
          </p:cNvSpPr>
          <p:nvPr>
            <p:ph type="body" sz="half" idx="2"/>
            <p:custDataLst>
              <p:tags r:id="rId3"/>
            </p:custDataLst>
          </p:nvPr>
        </p:nvSpPr>
        <p:spPr>
          <a:xfrm>
            <a:off x="1115568" y="3549918"/>
            <a:ext cx="3794760" cy="2194036"/>
          </a:xfrm>
        </p:spPr>
        <p:txBody>
          <a:bodyPr/>
          <a:lstStyle/>
          <a:p>
            <a:r>
              <a:rPr lang="en-US" dirty="0"/>
              <a:t>Stack Structure</a:t>
            </a:r>
          </a:p>
          <a:p>
            <a:r>
              <a:rPr lang="en-US" dirty="0"/>
              <a:t>Stack Function Prototypes</a:t>
            </a:r>
          </a:p>
        </p:txBody>
      </p:sp>
    </p:spTree>
    <p:extLst>
      <p:ext uri="{BB962C8B-B14F-4D97-AF65-F5344CB8AC3E}">
        <p14:creationId xmlns:p14="http://schemas.microsoft.com/office/powerpoint/2010/main" val="39414249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9C4B10-A29A-4192-3870-7E0447E170B6}"/>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Instantiating and initializing</a:t>
            </a:r>
          </a:p>
        </p:txBody>
      </p:sp>
      <p:pic>
        <p:nvPicPr>
          <p:cNvPr id="6" name="Content Placeholder 5">
            <a:extLst>
              <a:ext uri="{FF2B5EF4-FFF2-40B4-BE49-F238E27FC236}">
                <a16:creationId xmlns:a16="http://schemas.microsoft.com/office/drawing/2014/main" id="{E1DF009B-E49C-93CB-7F87-D678B4304BF2}"/>
              </a:ext>
            </a:extLst>
          </p:cNvPr>
          <p:cNvPicPr>
            <a:picLocks noGrp="1" noChangeAspect="1"/>
          </p:cNvPicPr>
          <p:nvPr>
            <p:ph sz="half" idx="1"/>
          </p:nvPr>
        </p:nvPicPr>
        <p:blipFill>
          <a:blip r:embed="rId5">
            <a:extLst>
              <a:ext uri="{28A0092B-C50C-407E-A947-70E740481C1C}">
                <a14:useLocalDpi xmlns:a14="http://schemas.microsoft.com/office/drawing/2010/main" val="0"/>
              </a:ext>
            </a:extLst>
          </a:blip>
          <a:stretch>
            <a:fillRect/>
          </a:stretch>
        </p:blipFill>
        <p:spPr>
          <a:xfrm>
            <a:off x="2231136" y="2680016"/>
            <a:ext cx="2090917" cy="2123844"/>
          </a:xfrm>
          <a:prstGeom prst="rect">
            <a:avLst/>
          </a:prstGeom>
        </p:spPr>
      </p:pic>
      <p:sp>
        <p:nvSpPr>
          <p:cNvPr id="4" name="Content Placeholder 3">
            <a:extLst>
              <a:ext uri="{FF2B5EF4-FFF2-40B4-BE49-F238E27FC236}">
                <a16:creationId xmlns:a16="http://schemas.microsoft.com/office/drawing/2014/main" id="{8BCD383F-B0B8-8EC8-E363-EF3AF6096424}"/>
              </a:ext>
            </a:extLst>
          </p:cNvPr>
          <p:cNvSpPr>
            <a:spLocks noGrp="1"/>
          </p:cNvSpPr>
          <p:nvPr>
            <p:ph sz="half" idx="2"/>
            <p:custDataLst>
              <p:tags r:id="rId2"/>
            </p:custDataLst>
          </p:nvPr>
        </p:nvSpPr>
        <p:spPr>
          <a:xfrm>
            <a:off x="6338315" y="2638044"/>
            <a:ext cx="4270247" cy="3101982"/>
          </a:xfrm>
        </p:spPr>
        <p:txBody>
          <a:bodyPr>
            <a:normAutofit fontScale="92500" lnSpcReduction="10000"/>
          </a:bodyPr>
          <a:lstStyle/>
          <a:p>
            <a:pPr marL="0" indent="0">
              <a:lnSpc>
                <a:spcPct val="110000"/>
              </a:lnSpc>
              <a:spcBef>
                <a:spcPts val="0"/>
              </a:spcBef>
              <a:buNone/>
            </a:pPr>
            <a:r>
              <a:rPr lang="en-US" dirty="0">
                <a:latin typeface="Consolas" panose="020B0609020204030204" pitchFamily="49" charset="0"/>
              </a:rPr>
              <a:t>stack make_stack()</a:t>
            </a:r>
          </a:p>
          <a:p>
            <a:pPr marL="0" indent="0">
              <a:lnSpc>
                <a:spcPct val="110000"/>
              </a:lnSpc>
              <a:spcBef>
                <a:spcPts val="0"/>
              </a:spcBef>
              <a:buNone/>
            </a:pPr>
            <a:r>
              <a:rPr lang="en-US" dirty="0">
                <a:latin typeface="Consolas" panose="020B0609020204030204" pitchFamily="49" charset="0"/>
              </a:rPr>
              <a:t>{</a:t>
            </a:r>
          </a:p>
          <a:p>
            <a:pPr marL="0" indent="0">
              <a:lnSpc>
                <a:spcPct val="110000"/>
              </a:lnSpc>
              <a:spcBef>
                <a:spcPts val="0"/>
              </a:spcBef>
              <a:buNone/>
            </a:pPr>
            <a:r>
              <a:rPr lang="en-US" dirty="0">
                <a:latin typeface="Consolas" panose="020B0609020204030204" pitchFamily="49" charset="0"/>
              </a:rPr>
              <a:t>    stack  temp;</a:t>
            </a:r>
          </a:p>
          <a:p>
            <a:pPr marL="0" indent="0">
              <a:lnSpc>
                <a:spcPct val="110000"/>
              </a:lnSpc>
              <a:spcBef>
                <a:spcPts val="0"/>
              </a:spcBef>
              <a:buNone/>
            </a:pPr>
            <a:r>
              <a:rPr lang="en-US" dirty="0">
                <a:latin typeface="Consolas" panose="020B0609020204030204" pitchFamily="49" charset="0"/>
              </a:rPr>
              <a:t>    temp.sp = 0;</a:t>
            </a:r>
          </a:p>
          <a:p>
            <a:pPr marL="0" indent="0">
              <a:lnSpc>
                <a:spcPct val="110000"/>
              </a:lnSpc>
              <a:spcBef>
                <a:spcPts val="0"/>
              </a:spcBef>
              <a:buNone/>
            </a:pPr>
            <a:r>
              <a:rPr lang="en-US" dirty="0">
                <a:latin typeface="Consolas" panose="020B0609020204030204" pitchFamily="49" charset="0"/>
              </a:rPr>
              <a:t>    return temp;</a:t>
            </a:r>
          </a:p>
          <a:p>
            <a:pPr marL="0" indent="0">
              <a:lnSpc>
                <a:spcPct val="110000"/>
              </a:lnSpc>
              <a:spcBef>
                <a:spcPts val="0"/>
              </a:spcBef>
              <a:buNone/>
            </a:pPr>
            <a:r>
              <a:rPr lang="en-US" dirty="0">
                <a:latin typeface="Consolas" panose="020B0609020204030204" pitchFamily="49" charset="0"/>
              </a:rPr>
              <a:t>}</a:t>
            </a:r>
          </a:p>
          <a:p>
            <a:pPr marL="0" indent="0">
              <a:lnSpc>
                <a:spcPct val="110000"/>
              </a:lnSpc>
              <a:spcBef>
                <a:spcPts val="0"/>
              </a:spcBef>
              <a:buNone/>
            </a:pPr>
            <a:endParaRPr lang="en-US" dirty="0">
              <a:latin typeface="Consolas" panose="020B0609020204030204" pitchFamily="49" charset="0"/>
            </a:endParaRPr>
          </a:p>
          <a:p>
            <a:pPr marL="0" indent="0">
              <a:lnSpc>
                <a:spcPct val="110000"/>
              </a:lnSpc>
              <a:spcBef>
                <a:spcPts val="0"/>
              </a:spcBef>
              <a:buNone/>
            </a:pPr>
            <a:r>
              <a:rPr lang="en-US" dirty="0">
                <a:latin typeface="Consolas" panose="020B0609020204030204" pitchFamily="49" charset="0"/>
              </a:rPr>
              <a:t>void init_stack(stack* s)</a:t>
            </a:r>
          </a:p>
          <a:p>
            <a:pPr marL="0" indent="0">
              <a:lnSpc>
                <a:spcPct val="110000"/>
              </a:lnSpc>
              <a:spcBef>
                <a:spcPts val="0"/>
              </a:spcBef>
              <a:buNone/>
            </a:pPr>
            <a:r>
              <a:rPr lang="en-US" dirty="0">
                <a:latin typeface="Consolas" panose="020B0609020204030204" pitchFamily="49" charset="0"/>
              </a:rPr>
              <a:t>{</a:t>
            </a:r>
          </a:p>
          <a:p>
            <a:pPr marL="0" indent="0">
              <a:lnSpc>
                <a:spcPct val="110000"/>
              </a:lnSpc>
              <a:spcBef>
                <a:spcPts val="0"/>
              </a:spcBef>
              <a:buNone/>
            </a:pPr>
            <a:r>
              <a:rPr lang="en-US" dirty="0">
                <a:latin typeface="Consolas" panose="020B0609020204030204" pitchFamily="49" charset="0"/>
              </a:rPr>
              <a:t>   s-&gt;sp = 0;</a:t>
            </a:r>
          </a:p>
          <a:p>
            <a:pPr marL="0" indent="0">
              <a:lnSpc>
                <a:spcPct val="110000"/>
              </a:lnSpc>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429143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80D909-2A43-902B-EF06-CC1D574F1999}"/>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Required operations</a:t>
            </a:r>
          </a:p>
        </p:txBody>
      </p:sp>
      <p:sp>
        <p:nvSpPr>
          <p:cNvPr id="3" name="Content Placeholder 2">
            <a:extLst>
              <a:ext uri="{FF2B5EF4-FFF2-40B4-BE49-F238E27FC236}">
                <a16:creationId xmlns:a16="http://schemas.microsoft.com/office/drawing/2014/main" id="{8C1F7A18-0878-0A20-8C3C-A34CC345CAE4}"/>
              </a:ext>
            </a:extLst>
          </p:cNvPr>
          <p:cNvSpPr>
            <a:spLocks noGrp="1"/>
          </p:cNvSpPr>
          <p:nvPr>
            <p:ph sz="half" idx="1"/>
            <p:custDataLst>
              <p:tags r:id="rId2"/>
            </p:custDataLst>
          </p:nvPr>
        </p:nvSpPr>
        <p:spPr>
          <a:xfrm>
            <a:off x="1581912" y="2638044"/>
            <a:ext cx="4271771" cy="3101982"/>
          </a:xfrm>
        </p:spPr>
        <p:txBody>
          <a:bodyPr/>
          <a:lstStyle/>
          <a:p>
            <a:pPr marL="0" indent="0">
              <a:spcBef>
                <a:spcPts val="0"/>
              </a:spcBef>
              <a:buNone/>
            </a:pPr>
            <a:r>
              <a:rPr lang="en-US" dirty="0">
                <a:latin typeface="Consolas" panose="020B0609020204030204" pitchFamily="49" charset="0"/>
              </a:rPr>
              <a:t>void push(stack* s, char data)</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if (s-&gt;sp &lt; SIZE)</a:t>
            </a:r>
          </a:p>
          <a:p>
            <a:pPr marL="0" indent="0">
              <a:spcBef>
                <a:spcPts val="0"/>
              </a:spcBef>
              <a:buNone/>
            </a:pPr>
            <a:r>
              <a:rPr lang="en-US" dirty="0">
                <a:latin typeface="Consolas" panose="020B0609020204030204" pitchFamily="49" charset="0"/>
              </a:rPr>
              <a:t>        s-&gt;st[s-&gt;sp++] = data;</a:t>
            </a:r>
          </a:p>
          <a:p>
            <a:pPr marL="0" indent="0">
              <a:spcBef>
                <a:spcPts val="0"/>
              </a:spcBef>
              <a:buNone/>
            </a:pPr>
            <a:r>
              <a:rPr lang="en-US" dirty="0">
                <a:latin typeface="Consolas" panose="020B0609020204030204" pitchFamily="49" charset="0"/>
              </a:rPr>
              <a:t>    else</a:t>
            </a:r>
          </a:p>
          <a:p>
            <a:pPr marL="0" indent="0">
              <a:spcBef>
                <a:spcPts val="0"/>
              </a:spcBef>
              <a:buNone/>
            </a:pPr>
            <a:r>
              <a:rPr lang="en-US" dirty="0">
                <a:latin typeface="Consolas" panose="020B0609020204030204" pitchFamily="49" charset="0"/>
              </a:rPr>
              <a:t>        throw "Stack Overflow";</a:t>
            </a:r>
          </a:p>
          <a:p>
            <a:pPr marL="0" indent="0">
              <a:spcBef>
                <a:spcPts val="0"/>
              </a:spcBef>
              <a:buNone/>
            </a:pPr>
            <a:r>
              <a:rPr lang="en-US" dirty="0">
                <a:latin typeface="Consolas" panose="020B0609020204030204" pitchFamily="49" charset="0"/>
              </a:rPr>
              <a:t>}</a:t>
            </a:r>
          </a:p>
        </p:txBody>
      </p:sp>
      <p:sp>
        <p:nvSpPr>
          <p:cNvPr id="4" name="Content Placeholder 3">
            <a:extLst>
              <a:ext uri="{FF2B5EF4-FFF2-40B4-BE49-F238E27FC236}">
                <a16:creationId xmlns:a16="http://schemas.microsoft.com/office/drawing/2014/main" id="{93370565-13AC-5CFB-16D0-880A376CE50E}"/>
              </a:ext>
            </a:extLst>
          </p:cNvPr>
          <p:cNvSpPr>
            <a:spLocks noGrp="1"/>
          </p:cNvSpPr>
          <p:nvPr>
            <p:ph sz="half" idx="2"/>
            <p:custDataLst>
              <p:tags r:id="rId3"/>
            </p:custDataLst>
          </p:nvPr>
        </p:nvSpPr>
        <p:spPr>
          <a:xfrm>
            <a:off x="6338315" y="2638044"/>
            <a:ext cx="4270247" cy="3101982"/>
          </a:xfrm>
        </p:spPr>
        <p:txBody>
          <a:bodyPr/>
          <a:lstStyle/>
          <a:p>
            <a:pPr marL="0" indent="0">
              <a:spcBef>
                <a:spcPts val="0"/>
              </a:spcBef>
              <a:buNone/>
            </a:pPr>
            <a:r>
              <a:rPr lang="en-US" dirty="0">
                <a:latin typeface="Consolas" panose="020B0609020204030204" pitchFamily="49" charset="0"/>
              </a:rPr>
              <a:t>char pop(stack* s)</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if (s-&gt;sp &gt; 0)</a:t>
            </a:r>
          </a:p>
          <a:p>
            <a:pPr marL="0" indent="0">
              <a:spcBef>
                <a:spcPts val="0"/>
              </a:spcBef>
              <a:buNone/>
            </a:pPr>
            <a:r>
              <a:rPr lang="en-US" dirty="0">
                <a:latin typeface="Consolas" panose="020B0609020204030204" pitchFamily="49" charset="0"/>
              </a:rPr>
              <a:t>        return s-&gt;st[--(s-&gt;sp)];</a:t>
            </a:r>
          </a:p>
          <a:p>
            <a:pPr marL="0" indent="0">
              <a:spcBef>
                <a:spcPts val="0"/>
              </a:spcBef>
              <a:buNone/>
            </a:pPr>
            <a:r>
              <a:rPr lang="en-US" dirty="0">
                <a:latin typeface="Consolas" panose="020B0609020204030204" pitchFamily="49" charset="0"/>
              </a:rPr>
              <a:t>    else</a:t>
            </a:r>
          </a:p>
          <a:p>
            <a:pPr marL="0" indent="0">
              <a:spcBef>
                <a:spcPts val="0"/>
              </a:spcBef>
              <a:buNone/>
            </a:pPr>
            <a:r>
              <a:rPr lang="en-US" dirty="0">
                <a:latin typeface="Consolas" panose="020B0609020204030204" pitchFamily="49" charset="0"/>
              </a:rPr>
              <a:t>        throw "Stack Underflow";</a:t>
            </a:r>
          </a:p>
          <a:p>
            <a:pPr marL="0" indent="0">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23203831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AB7FBD-4F7D-F7B3-86FC-5A08C9BFC66F}"/>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Optional Operations</a:t>
            </a:r>
          </a:p>
        </p:txBody>
      </p:sp>
      <p:sp>
        <p:nvSpPr>
          <p:cNvPr id="3" name="Content Placeholder 2">
            <a:extLst>
              <a:ext uri="{FF2B5EF4-FFF2-40B4-BE49-F238E27FC236}">
                <a16:creationId xmlns:a16="http://schemas.microsoft.com/office/drawing/2014/main" id="{B77B33F8-2B0D-FD04-C166-A0F38DA93B0B}"/>
              </a:ext>
            </a:extLst>
          </p:cNvPr>
          <p:cNvSpPr>
            <a:spLocks noGrp="1"/>
          </p:cNvSpPr>
          <p:nvPr>
            <p:ph sz="half" idx="1"/>
            <p:custDataLst>
              <p:tags r:id="rId2"/>
            </p:custDataLst>
          </p:nvPr>
        </p:nvSpPr>
        <p:spPr>
          <a:xfrm>
            <a:off x="1581912" y="2638044"/>
            <a:ext cx="4271771" cy="3101982"/>
          </a:xfrm>
        </p:spPr>
        <p:txBody>
          <a:bodyPr/>
          <a:lstStyle/>
          <a:p>
            <a:pPr marL="0" indent="0">
              <a:spcBef>
                <a:spcPts val="0"/>
              </a:spcBef>
              <a:buNone/>
            </a:pPr>
            <a:r>
              <a:rPr lang="en-US" dirty="0">
                <a:latin typeface="Consolas" panose="020B0609020204030204" pitchFamily="49" charset="0"/>
              </a:rPr>
              <a:t>int size(stack* s)</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return s-&gt;sp;</a:t>
            </a:r>
          </a:p>
          <a:p>
            <a:pPr marL="0" indent="0">
              <a:spcBef>
                <a:spcPts val="0"/>
              </a:spcBef>
              <a:buNone/>
            </a:pPr>
            <a:r>
              <a:rPr lang="en-US" dirty="0">
                <a:latin typeface="Consolas" panose="020B0609020204030204" pitchFamily="49" charset="0"/>
              </a:rPr>
              <a:t>}</a:t>
            </a:r>
          </a:p>
        </p:txBody>
      </p:sp>
      <p:sp>
        <p:nvSpPr>
          <p:cNvPr id="4" name="Content Placeholder 3">
            <a:extLst>
              <a:ext uri="{FF2B5EF4-FFF2-40B4-BE49-F238E27FC236}">
                <a16:creationId xmlns:a16="http://schemas.microsoft.com/office/drawing/2014/main" id="{49482512-C901-49C3-8753-5E1FDAC77262}"/>
              </a:ext>
            </a:extLst>
          </p:cNvPr>
          <p:cNvSpPr>
            <a:spLocks noGrp="1"/>
          </p:cNvSpPr>
          <p:nvPr>
            <p:ph sz="half" idx="2"/>
            <p:custDataLst>
              <p:tags r:id="rId3"/>
            </p:custDataLst>
          </p:nvPr>
        </p:nvSpPr>
        <p:spPr>
          <a:xfrm>
            <a:off x="6338315" y="2638044"/>
            <a:ext cx="4270247" cy="3101982"/>
          </a:xfrm>
        </p:spPr>
        <p:txBody>
          <a:bodyPr/>
          <a:lstStyle/>
          <a:p>
            <a:pPr marL="0" indent="0">
              <a:spcBef>
                <a:spcPts val="0"/>
              </a:spcBef>
              <a:buNone/>
            </a:pPr>
            <a:r>
              <a:rPr lang="en-US" dirty="0">
                <a:latin typeface="Consolas" panose="020B0609020204030204" pitchFamily="49" charset="0"/>
              </a:rPr>
              <a:t>char peek(stack* s)</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return s-&gt;st[s-&gt;sp - 1];</a:t>
            </a:r>
          </a:p>
          <a:p>
            <a:pPr marL="0" indent="0">
              <a:spcBef>
                <a:spcPts val="0"/>
              </a:spcBef>
              <a:buNone/>
            </a:pPr>
            <a:r>
              <a:rPr lang="en-US" dirty="0">
                <a:latin typeface="Consolas" panose="020B0609020204030204" pitchFamily="49" charset="0"/>
              </a:rPr>
              <a:t>}</a:t>
            </a:r>
          </a:p>
        </p:txBody>
      </p:sp>
      <p:pic>
        <p:nvPicPr>
          <p:cNvPr id="8" name="Picture 7">
            <a:extLst>
              <a:ext uri="{FF2B5EF4-FFF2-40B4-BE49-F238E27FC236}">
                <a16:creationId xmlns:a16="http://schemas.microsoft.com/office/drawing/2014/main" id="{A8861962-CCE8-AA78-1537-5EC600DC997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323187" y="3989869"/>
            <a:ext cx="1765364" cy="1793164"/>
          </a:xfrm>
          <a:prstGeom prst="rect">
            <a:avLst/>
          </a:prstGeom>
        </p:spPr>
      </p:pic>
    </p:spTree>
    <p:extLst>
      <p:ext uri="{BB962C8B-B14F-4D97-AF65-F5344CB8AC3E}">
        <p14:creationId xmlns:p14="http://schemas.microsoft.com/office/powerpoint/2010/main" val="17506821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E64C55-18F3-C942-8B3B-A7291154F269}"/>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B57A4421-5721-4DBC-9F9E-7796F128606E}"/>
              </a:ext>
            </a:extLst>
          </p:cNvPr>
          <p:cNvSpPr>
            <a:spLocks noGrp="1"/>
          </p:cNvSpPr>
          <p:nvPr>
            <p:ph type="title"/>
            <p:custDataLst>
              <p:tags r:id="rId1"/>
            </p:custDataLst>
          </p:nvPr>
        </p:nvSpPr>
        <p:spPr bwMode="blackWhite">
          <a:xfrm>
            <a:off x="808523" y="2243828"/>
            <a:ext cx="4494998" cy="1134640"/>
          </a:xfrm>
          <a:prstGeom prst="rect">
            <a:avLst/>
          </a:prstGeom>
          <a:solidFill>
            <a:srgbClr val="FFFFFF"/>
          </a:solidFill>
          <a:ln w="31750" cap="sq">
            <a:solidFill>
              <a:srgbClr val="404040"/>
            </a:solidFill>
            <a:miter lim="800000"/>
          </a:ln>
        </p:spPr>
        <p:txBody>
          <a:bodyPr>
            <a:normAutofit/>
          </a:bodyPr>
          <a:lstStyle/>
          <a:p>
            <a:r>
              <a:rPr lang="en-US" dirty="0"/>
              <a:t>Making and using A Stack</a:t>
            </a:r>
          </a:p>
        </p:txBody>
      </p:sp>
      <p:sp>
        <p:nvSpPr>
          <p:cNvPr id="5" name="Text Placeholder 4">
            <a:extLst>
              <a:ext uri="{FF2B5EF4-FFF2-40B4-BE49-F238E27FC236}">
                <a16:creationId xmlns:a16="http://schemas.microsoft.com/office/drawing/2014/main" id="{BABA3DB5-E6E2-6F45-DCAA-DA460DCF5D48}"/>
              </a:ext>
            </a:extLst>
          </p:cNvPr>
          <p:cNvSpPr>
            <a:spLocks noGrp="1"/>
          </p:cNvSpPr>
          <p:nvPr>
            <p:ph type="body" sz="half" idx="2"/>
            <p:custDataLst>
              <p:tags r:id="rId2"/>
            </p:custDataLst>
          </p:nvPr>
        </p:nvSpPr>
        <p:spPr>
          <a:xfrm>
            <a:off x="1115568" y="3549918"/>
            <a:ext cx="3794760" cy="2194037"/>
          </a:xfrm>
        </p:spPr>
        <p:txBody>
          <a:bodyPr/>
          <a:lstStyle/>
          <a:p>
            <a:r>
              <a:rPr lang="en-US" dirty="0">
                <a:latin typeface="Gill Sans MT (Body)"/>
              </a:rPr>
              <a:t>A simple client</a:t>
            </a:r>
          </a:p>
        </p:txBody>
      </p:sp>
      <p:sp>
        <p:nvSpPr>
          <p:cNvPr id="3" name="Content Placeholder 2">
            <a:extLst>
              <a:ext uri="{FF2B5EF4-FFF2-40B4-BE49-F238E27FC236}">
                <a16:creationId xmlns:a16="http://schemas.microsoft.com/office/drawing/2014/main" id="{49E1A554-1A54-667D-C23B-3A87C3235D63}"/>
              </a:ext>
            </a:extLst>
          </p:cNvPr>
          <p:cNvSpPr>
            <a:spLocks noGrp="1"/>
          </p:cNvSpPr>
          <p:nvPr>
            <p:ph idx="4294967295"/>
            <p:custDataLst>
              <p:tags r:id="rId3"/>
            </p:custDataLst>
          </p:nvPr>
        </p:nvSpPr>
        <p:spPr>
          <a:xfrm>
            <a:off x="6732588" y="461963"/>
            <a:ext cx="5459412" cy="5911850"/>
          </a:xfrm>
        </p:spPr>
        <p:txBody>
          <a:bodyPr>
            <a:normAutofit fontScale="85000" lnSpcReduction="20000"/>
          </a:bodyPr>
          <a:lstStyle/>
          <a:p>
            <a:pPr marL="0" indent="0">
              <a:lnSpc>
                <a:spcPct val="120000"/>
              </a:lnSpc>
              <a:spcBef>
                <a:spcPts val="0"/>
              </a:spcBef>
              <a:buNone/>
            </a:pPr>
            <a:r>
              <a:rPr lang="en-US" dirty="0">
                <a:latin typeface="Consolas" panose="020B0609020204030204" pitchFamily="49" charset="0"/>
              </a:rPr>
              <a:t>#include &lt;iostream&gt;</a:t>
            </a:r>
          </a:p>
          <a:p>
            <a:pPr marL="0" indent="0">
              <a:lnSpc>
                <a:spcPct val="120000"/>
              </a:lnSpc>
              <a:spcBef>
                <a:spcPts val="0"/>
              </a:spcBef>
              <a:buNone/>
            </a:pPr>
            <a:r>
              <a:rPr lang="en-US" dirty="0">
                <a:latin typeface="Consolas" panose="020B0609020204030204" pitchFamily="49" charset="0"/>
              </a:rPr>
              <a:t>#include "stack.h"</a:t>
            </a:r>
          </a:p>
          <a:p>
            <a:pPr marL="0" indent="0">
              <a:lnSpc>
                <a:spcPct val="120000"/>
              </a:lnSpc>
              <a:spcBef>
                <a:spcPts val="0"/>
              </a:spcBef>
              <a:buNone/>
            </a:pPr>
            <a:r>
              <a:rPr lang="en-US" dirty="0">
                <a:latin typeface="Consolas" panose="020B0609020204030204" pitchFamily="49" charset="0"/>
              </a:rPr>
              <a:t>using namespace std;</a:t>
            </a:r>
          </a:p>
          <a:p>
            <a:pPr marL="0" indent="0">
              <a:lnSpc>
                <a:spcPct val="120000"/>
              </a:lnSpc>
              <a:spcBef>
                <a:spcPts val="0"/>
              </a:spcBef>
              <a:buNone/>
            </a:pPr>
            <a:endParaRPr lang="en-US" dirty="0">
              <a:latin typeface="Consolas" panose="020B0609020204030204" pitchFamily="49" charset="0"/>
            </a:endParaRPr>
          </a:p>
          <a:p>
            <a:pPr marL="0" indent="0">
              <a:lnSpc>
                <a:spcPct val="120000"/>
              </a:lnSpc>
              <a:spcBef>
                <a:spcPts val="0"/>
              </a:spcBef>
              <a:buNone/>
            </a:pPr>
            <a:r>
              <a:rPr lang="en-US" dirty="0">
                <a:latin typeface="Consolas" panose="020B0609020204030204" pitchFamily="49" charset="0"/>
              </a:rPr>
              <a:t>int main()</a:t>
            </a:r>
          </a:p>
          <a:p>
            <a:pPr marL="0" indent="0">
              <a:lnSpc>
                <a:spcPct val="120000"/>
              </a:lnSpc>
              <a:spcBef>
                <a:spcPts val="0"/>
              </a:spcBef>
              <a:buNone/>
            </a:pPr>
            <a:r>
              <a:rPr lang="en-US" dirty="0">
                <a:latin typeface="Consolas" panose="020B0609020204030204" pitchFamily="49" charset="0"/>
              </a:rPr>
              <a:t>{</a:t>
            </a:r>
          </a:p>
          <a:p>
            <a:pPr marL="0" indent="0">
              <a:lnSpc>
                <a:spcPct val="120000"/>
              </a:lnSpc>
              <a:spcBef>
                <a:spcPts val="0"/>
              </a:spcBef>
              <a:buNone/>
            </a:pPr>
            <a:r>
              <a:rPr lang="en-US" dirty="0">
                <a:latin typeface="Consolas" panose="020B0609020204030204" pitchFamily="49" charset="0"/>
              </a:rPr>
              <a:t>	stack s;</a:t>
            </a:r>
          </a:p>
          <a:p>
            <a:pPr marL="0" indent="0">
              <a:lnSpc>
                <a:spcPct val="120000"/>
              </a:lnSpc>
              <a:spcBef>
                <a:spcPts val="0"/>
              </a:spcBef>
              <a:buNone/>
            </a:pPr>
            <a:r>
              <a:rPr lang="en-US" dirty="0">
                <a:latin typeface="Consolas" panose="020B0609020204030204" pitchFamily="49" charset="0"/>
              </a:rPr>
              <a:t>	init_stack(&amp;s);</a:t>
            </a:r>
          </a:p>
          <a:p>
            <a:pPr marL="0" indent="0">
              <a:lnSpc>
                <a:spcPct val="120000"/>
              </a:lnSpc>
              <a:spcBef>
                <a:spcPts val="0"/>
              </a:spcBef>
              <a:buNone/>
            </a:pPr>
            <a:endParaRPr lang="en-US" dirty="0">
              <a:latin typeface="Consolas" panose="020B0609020204030204" pitchFamily="49" charset="0"/>
            </a:endParaRPr>
          </a:p>
          <a:p>
            <a:pPr marL="0" indent="0">
              <a:lnSpc>
                <a:spcPct val="120000"/>
              </a:lnSpc>
              <a:spcBef>
                <a:spcPts val="0"/>
              </a:spcBef>
              <a:buNone/>
            </a:pPr>
            <a:r>
              <a:rPr lang="en-US" dirty="0">
                <a:latin typeface="Consolas" panose="020B0609020204030204" pitchFamily="49" charset="0"/>
              </a:rPr>
              <a:t>	push(&amp;s, 'x');</a:t>
            </a:r>
          </a:p>
          <a:p>
            <a:pPr marL="0" indent="0">
              <a:lnSpc>
                <a:spcPct val="120000"/>
              </a:lnSpc>
              <a:spcBef>
                <a:spcPts val="0"/>
              </a:spcBef>
              <a:buNone/>
            </a:pPr>
            <a:r>
              <a:rPr lang="en-US" dirty="0">
                <a:latin typeface="Consolas" panose="020B0609020204030204" pitchFamily="49" charset="0"/>
              </a:rPr>
              <a:t>	push(&amp;s, 'y');</a:t>
            </a:r>
          </a:p>
          <a:p>
            <a:pPr marL="0" indent="0">
              <a:lnSpc>
                <a:spcPct val="120000"/>
              </a:lnSpc>
              <a:spcBef>
                <a:spcPts val="0"/>
              </a:spcBef>
              <a:buNone/>
            </a:pPr>
            <a:r>
              <a:rPr lang="en-US" dirty="0">
                <a:latin typeface="Consolas" panose="020B0609020204030204" pitchFamily="49" charset="0"/>
              </a:rPr>
              <a:t>	push(&amp;s, 'z');</a:t>
            </a:r>
          </a:p>
          <a:p>
            <a:pPr marL="0" indent="0">
              <a:lnSpc>
                <a:spcPct val="120000"/>
              </a:lnSpc>
              <a:spcBef>
                <a:spcPts val="0"/>
              </a:spcBef>
              <a:buNone/>
            </a:pPr>
            <a:endParaRPr lang="en-US" dirty="0">
              <a:latin typeface="Consolas" panose="020B0609020204030204" pitchFamily="49" charset="0"/>
            </a:endParaRPr>
          </a:p>
          <a:p>
            <a:pPr marL="0" indent="0">
              <a:lnSpc>
                <a:spcPct val="120000"/>
              </a:lnSpc>
              <a:spcBef>
                <a:spcPts val="0"/>
              </a:spcBef>
              <a:buNone/>
            </a:pPr>
            <a:r>
              <a:rPr lang="en-US" dirty="0">
                <a:latin typeface="Consolas" panose="020B0609020204030204" pitchFamily="49" charset="0"/>
              </a:rPr>
              <a:t>	char c = peek(&amp;s);</a:t>
            </a:r>
          </a:p>
          <a:p>
            <a:pPr marL="0" indent="0">
              <a:lnSpc>
                <a:spcPct val="120000"/>
              </a:lnSpc>
              <a:spcBef>
                <a:spcPts val="0"/>
              </a:spcBef>
              <a:buNone/>
            </a:pPr>
            <a:r>
              <a:rPr lang="en-US" dirty="0">
                <a:latin typeface="Consolas" panose="020B0609020204030204" pitchFamily="49" charset="0"/>
              </a:rPr>
              <a:t>	cout &lt;&lt; c &lt;&lt; endl;</a:t>
            </a:r>
          </a:p>
          <a:p>
            <a:pPr marL="0" indent="0">
              <a:lnSpc>
                <a:spcPct val="120000"/>
              </a:lnSpc>
              <a:spcBef>
                <a:spcPts val="0"/>
              </a:spcBef>
              <a:buNone/>
            </a:pPr>
            <a:endParaRPr lang="en-US" dirty="0">
              <a:latin typeface="Consolas" panose="020B0609020204030204" pitchFamily="49" charset="0"/>
            </a:endParaRPr>
          </a:p>
          <a:p>
            <a:pPr marL="0" indent="0">
              <a:lnSpc>
                <a:spcPct val="120000"/>
              </a:lnSpc>
              <a:spcBef>
                <a:spcPts val="0"/>
              </a:spcBef>
              <a:buNone/>
            </a:pPr>
            <a:r>
              <a:rPr lang="en-US" dirty="0">
                <a:latin typeface="Consolas" panose="020B0609020204030204" pitchFamily="49" charset="0"/>
              </a:rPr>
              <a:t>	c = pop(&amp;s);</a:t>
            </a:r>
          </a:p>
          <a:p>
            <a:pPr marL="0" indent="0">
              <a:lnSpc>
                <a:spcPct val="120000"/>
              </a:lnSpc>
              <a:spcBef>
                <a:spcPts val="0"/>
              </a:spcBef>
              <a:buNone/>
            </a:pPr>
            <a:r>
              <a:rPr lang="en-US" dirty="0">
                <a:latin typeface="Consolas" panose="020B0609020204030204" pitchFamily="49" charset="0"/>
              </a:rPr>
              <a:t>	cout &lt;&lt; c &lt;&lt; endl;</a:t>
            </a:r>
          </a:p>
          <a:p>
            <a:pPr marL="0" indent="0">
              <a:lnSpc>
                <a:spcPct val="120000"/>
              </a:lnSpc>
              <a:spcBef>
                <a:spcPts val="0"/>
              </a:spcBef>
              <a:buNone/>
            </a:pPr>
            <a:endParaRPr lang="en-US" dirty="0">
              <a:latin typeface="Consolas" panose="020B0609020204030204" pitchFamily="49" charset="0"/>
            </a:endParaRPr>
          </a:p>
          <a:p>
            <a:pPr marL="0" indent="0">
              <a:lnSpc>
                <a:spcPct val="120000"/>
              </a:lnSpc>
              <a:spcBef>
                <a:spcPts val="0"/>
              </a:spcBef>
              <a:buNone/>
            </a:pPr>
            <a:r>
              <a:rPr lang="en-US" dirty="0">
                <a:latin typeface="Consolas" panose="020B0609020204030204" pitchFamily="49" charset="0"/>
              </a:rPr>
              <a:t>	while (size(&amp;s) &gt; 0)</a:t>
            </a:r>
          </a:p>
          <a:p>
            <a:pPr marL="0" indent="0">
              <a:lnSpc>
                <a:spcPct val="120000"/>
              </a:lnSpc>
              <a:spcBef>
                <a:spcPts val="0"/>
              </a:spcBef>
              <a:buNone/>
            </a:pPr>
            <a:r>
              <a:rPr lang="en-US" dirty="0">
                <a:latin typeface="Consolas" panose="020B0609020204030204" pitchFamily="49" charset="0"/>
              </a:rPr>
              <a:t>		cout &lt;&lt; pop(&amp;s) &lt;&lt; endl;</a:t>
            </a:r>
          </a:p>
          <a:p>
            <a:pPr marL="0" indent="0">
              <a:lnSpc>
                <a:spcPct val="120000"/>
              </a:lnSpc>
              <a:spcBef>
                <a:spcPts val="0"/>
              </a:spcBef>
              <a:buNone/>
            </a:pPr>
            <a:endParaRPr lang="en-US" dirty="0">
              <a:latin typeface="Consolas" panose="020B0609020204030204" pitchFamily="49" charset="0"/>
            </a:endParaRPr>
          </a:p>
          <a:p>
            <a:pPr marL="0" indent="0">
              <a:lnSpc>
                <a:spcPct val="120000"/>
              </a:lnSpc>
              <a:spcBef>
                <a:spcPts val="0"/>
              </a:spcBef>
              <a:buNone/>
            </a:pPr>
            <a:r>
              <a:rPr lang="en-US" dirty="0">
                <a:latin typeface="Consolas" panose="020B0609020204030204" pitchFamily="49" charset="0"/>
              </a:rPr>
              <a:t>	return 0;</a:t>
            </a:r>
          </a:p>
          <a:p>
            <a:pPr marL="0" indent="0">
              <a:lnSpc>
                <a:spcPct val="120000"/>
              </a:lnSpc>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197950274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1&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1&quot;/&gt;&lt;lineCharCount val=&quot;11&quot;/&gt;&lt;/TableIndex&gt;&lt;/ShapeText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5&quot;/&gt;&lt;/TableIndex&gt;&lt;/ShapeText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5&quot;/&gt;&lt;/TableIndex&gt;&lt;/ShapeTextInfo&gt;"/>
  <p:tag name="PRESENTER_DUMMYTAG" val="&lt;DummyForForceWrite&gt;&lt;/DummyForForceWrite&gt;"/>
  <p:tag name="HTML_SHAPEINFO" val="&lt;ThreeDShapeInfo&gt;&lt;uuid val=&quot;{5C81A1D8-1C1D-4A41-A444-96A9D30392B2}&quot;/&gt;&lt;isInvalidForFieldText val=&quot;0&quot;/&gt;&lt;Image&gt;&lt;filename val=&quot;C:\Users\delroy\AppData\Local\Temp\CP1814025858656Session\CPTrustFolder1814025858671\PPTImport1814025907703\data\asimages\{5C81A1D8-1C1D-4A41-A444-96A9D30392B2}_1.png&quot;/&gt;&lt;left val=&quot;167&quot;/&gt;&lt;top val=&quot;249&quot;/&gt;&lt;width val=&quot;945&quot;/&gt;&lt;height val=&quot;174&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9&quot;/&gt;&lt;/TableIndex&gt;&lt;/ShapeTextInfo&gt;"/>
  <p:tag name="PRESENTER_DUMMYTAG" val="&lt;DummyForForceWrite&gt;&lt;/DummyForForceWrite&gt;"/>
  <p:tag name="HTML_SHAPEINFO" val="&lt;ThreeDShapeInfo&gt;&lt;uuid val=&quot;{795CE2F0-3501-4158-8D53-C6E6505802D5}&quot;/&gt;&lt;isInvalidForFieldText val=&quot;0&quot;/&gt;&lt;Image&gt;&lt;filename val=&quot;C:\Users\delroy\AppData\Local\Temp\CP1814025858656Session\CPTrustFolder1814025858671\PPTImport1814025907703\data\asimages\{795CE2F0-3501-4158-8D53-C6E6505802D5}_1.png&quot;/&gt;&lt;left val=&quot;282&quot;/&gt;&lt;top val=&quot;452&quot;/&gt;&lt;width val=&quot;715&quot;/&gt;&lt;height val=&quot;135&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6C59812C-6DAE-4B95-A1B9-63CAC903473C}&quot;/&gt;&lt;isInvalidForFieldText val=&quot;0&quot;/&gt;&lt;Image&gt;&lt;filename val=&quot;C:\Users\delroy\AppData\Local\Temp\CP1814025858656Session\CPTrustFolder1814025858671\PPTImport1814025907703\data\asimages\{6C59812C-6DAE-4B95-A1B9-63CAC903473C}_1.png&quot;/&gt;&lt;left val=&quot;167&quot;/&gt;&lt;top val=&quot;647&quot;/&gt;&lt;width val=&quot;159&quot;/&gt;&lt;height val=&quot;35&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7&quot;/&gt;&lt;/TableIndex&gt;&lt;/ShapeTextInfo&gt;"/>
  <p:tag name="HTML_SHAPEINFO" val="&lt;ThreeDShapeInfo&gt;&lt;uuid val=&quot;{71CF8645-2FE1-4919-BC7D-F57627E4261C}&quot;/&gt;&lt;isInvalidForFieldText val=&quot;0&quot;/&gt;&lt;Image&gt;&lt;filename val=&quot;C:\Users\delroy\AppData\Local\Temp\CP1814025858656Session\CPTrustFolder1814025858671\PPTImport1814025907703\data\asimages\{71CF8645-2FE1-4919-BC7D-F57627E4261C}_2.png&quot;/&gt;&lt;left val=&quot;83&quot;/&gt;&lt;top val=&quot;234&quot;/&gt;&lt;width val=&quot;472&quot;/&gt;&lt;height val=&quot;121&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6&quot;/&gt;&lt;lineCharCount val=&quot;19&quot;/&gt;&lt;lineCharCount val=&quot;23&quot;/&gt;&lt;lineCharCount val=&quot;22&quot;/&gt;&lt;lineCharCount val=&quot;1&quot;/&gt;&lt;lineCharCount val=&quot;13&quot;/&gt;&lt;lineCharCount val=&quot;2&quot;/&gt;&lt;lineCharCount val=&quot;16&quot;/&gt;&lt;lineCharCount val=&quot;9&quot;/&gt;&lt;lineCharCount val=&quot;3&quot;/&gt;&lt;lineCharCount val=&quot;1&quot;/&gt;&lt;lineCharCount val=&quot;20&quot;/&gt;&lt;lineCharCount val=&quot;27&quot;/&gt;&lt;lineCharCount val=&quot;32&quot;/&gt;&lt;lineCharCount val=&quot;20&quot;/&gt;&lt;lineCharCount val=&quot;20&quot;/&gt;&lt;lineCharCount val=&quot;21&quot;/&gt;&lt;/TableIndex&gt;&lt;/ShapeTextInfo&gt;"/>
  <p:tag name="HTML_SHAPEINFO" val="&lt;ThreeDShapeInfo&gt;&lt;uuid val=&quot;{F71C0730-91D4-4523-AE50-1373B26116BC}&quot;/&gt;&lt;isInvalidForFieldText val=&quot;0&quot;/&gt;&lt;Image&gt;&lt;filename val=&quot;C:\Users\delroy\AppData\Local\Temp\CP1814025858656Session\CPTrustFolder1814025858671\PPTImport1814025907703\data\asimages\{F71C0730-91D4-4523-AE50-1373B26116BC}_2.png&quot;/&gt;&lt;left val=&quot;664&quot;/&gt;&lt;top val=&quot;44&quot;/&gt;&lt;width val=&quot;580&quot;/&gt;&lt;height val=&quot;624&quot;/&gt;&lt;hasText val=&quot;1&quot;/&gt;&lt;/Image&gt;&lt;/ThreeDShape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6&quot;/&gt;&lt;lineCharCount val=&quot;25&quot;/&gt;&lt;/TableIndex&gt;&lt;/ShapeTextInfo&gt;"/>
  <p:tag name="HTML_SHAPEINFO" val="&lt;ThreeDShapeInfo&gt;&lt;uuid val=&quot;{9A0790B5-3868-4D0D-91A9-2FFE29923145}&quot;/&gt;&lt;isInvalidForFieldText val=&quot;0&quot;/&gt;&lt;Image&gt;&lt;filename val=&quot;C:\Users\delroy\AppData\Local\Temp\CP1814025858656Session\CPTrustFolder1814025858671\PPTImport1814025907703\data\asimages\{9A0790B5-3868-4D0D-91A9-2FFE29923145}_2.png&quot;/&gt;&lt;left val=&quot;116&quot;/&gt;&lt;top val=&quot;370&quot;/&gt;&lt;width val=&quot;399&quot;/&gt;&lt;height val=&quot;233&quot;/&gt;&lt;hasText val=&quot;1&quot;/&gt;&lt;/Image&gt;&lt;/ThreeDShape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0&quot;/&gt;&lt;/TableIndex&gt;&lt;/ShapeTextInfo&gt;"/>
  <p:tag name="HTML_SHAPEINFO" val="&lt;ThreeDShapeInfo&gt;&lt;uuid val=&quot;{2A6A6296-AC5C-44F8-AA07-D2CB2CB8ECBB}&quot;/&gt;&lt;isInvalidForFieldText val=&quot;0&quot;/&gt;&lt;Image&gt;&lt;filename val=&quot;C:\Users\delroy\AppData\Local\Temp\CP1814025858656Session\CPTrustFolder1814025858671\PPTImport1814025907703\data\asimages\{2A6A6296-AC5C-44F8-AA07-D2CB2CB8ECBB}_3.png&quot;/&gt;&lt;left val=&quot;233&quot;/&gt;&lt;top val=&quot;100&quot;/&gt;&lt;width val=&quot;813&quot;/&gt;&lt;height val=&quot;126&quot;/&gt;&lt;hasText val=&quot;1&quot;/&gt;&lt;/Image&gt;&lt;/ThreeDShape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1&quot;/&gt;&lt;lineCharCount val=&quot;19&quot;/&gt;&lt;lineCharCount val=&quot;2&quot;/&gt;&lt;lineCharCount val=&quot;17&quot;/&gt;&lt;lineCharCount val=&quot;17&quot;/&gt;&lt;lineCharCount val=&quot;17&quot;/&gt;&lt;lineCharCount val=&quot;2&quot;/&gt;&lt;lineCharCount val=&quot;1&quot;/&gt;&lt;lineCharCount val=&quot;26&quot;/&gt;&lt;lineCharCount val=&quot;2&quot;/&gt;&lt;lineCharCount val=&quot;14&quot;/&gt;&lt;lineCharCount val=&quot;1&quot;/&gt;&lt;/TableIndex&gt;&lt;/ShapeTextInfo&gt;"/>
  <p:tag name="HTML_SHAPEINFO" val="&lt;ThreeDShapeInfo&gt;&lt;uuid val=&quot;{740D0C03-2800-4E81-BFAD-17681AD55C2D}&quot;/&gt;&lt;isInvalidForFieldText val=&quot;0&quot;/&gt;&lt;Image&gt;&lt;filename val=&quot;C:\Users\delroy\AppData\Local\Temp\CP1814025858656Session\CPTrustFolder1814025858671\PPTImport1814025907703\data\asimages\{740D0C03-2800-4E81-BFAD-17681AD55C2D}_3.png&quot;/&gt;&lt;left val=&quot;660&quot;/&gt;&lt;top val=&quot;274&quot;/&gt;&lt;width val=&quot;454&quot;/&gt;&lt;height val=&quot;329&quot;/&gt;&lt;hasText val=&quot;1&quot;/&gt;&lt;/Image&gt;&lt;/ThreeDShapeInfo&gt;"/>
</p:tagLst>
</file>

<file path=ppt/tags/tag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9&quot;/&gt;&lt;/TableIndex&gt;&lt;/ShapeTextInfo&gt;"/>
  <p:tag name="HTML_SHAPEINFO" val="&lt;ThreeDShapeInfo&gt;&lt;uuid val=&quot;{00A8C979-D3C3-4DFE-8786-CE5F9DDA5C20}&quot;/&gt;&lt;isInvalidForFieldText val=&quot;0&quot;/&gt;&lt;Image&gt;&lt;filename val=&quot;C:\Users\delroy\AppData\Local\Temp\CP1814025858656Session\CPTrustFolder1814025858671\PPTImport1814025907703\data\asimages\{00A8C979-D3C3-4DFE-8786-CE5F9DDA5C20}_4.png&quot;/&gt;&lt;left val=&quot;233&quot;/&gt;&lt;top val=&quot;100&quot;/&gt;&lt;width val=&quot;813&quot;/&gt;&lt;height val=&quot;126&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31&quot;/&gt;&lt;lineCharCount val=&quot;2&quot;/&gt;&lt;lineCharCount val=&quot;22&quot;/&gt;&lt;lineCharCount val=&quot;31&quot;/&gt;&lt;lineCharCount val=&quot;9&quot;/&gt;&lt;lineCharCount val=&quot;32&quot;/&gt;&lt;lineCharCount val=&quot;1&quot;/&gt;&lt;/TableIndex&gt;&lt;/ShapeTextInfo&gt;"/>
  <p:tag name="HTML_SHAPEINFO" val="&lt;ThreeDShapeInfo&gt;&lt;uuid val=&quot;{733876E8-6E7D-41E1-BC2B-838D3028F38F}&quot;/&gt;&lt;isInvalidForFieldText val=&quot;0&quot;/&gt;&lt;Image&gt;&lt;filename val=&quot;C:\Users\delroy\AppData\Local\Temp\CP1814025858656Session\CPTrustFolder1814025858671\PPTImport1814025907703\data\asimages\{733876E8-6E7D-41E1-BC2B-838D3028F38F}_4.png&quot;/&gt;&lt;left val=&quot;160&quot;/&gt;&lt;top val=&quot;273&quot;/&gt;&lt;width val=&quot;454&quot;/&gt;&lt;height val=&quot;329&quot;/&gt;&lt;hasText val=&quot;1&quot;/&gt;&lt;/Image&gt;&lt;/ThreeDShapeInfo&gt;"/>
</p:tagLst>
</file>

<file path=ppt/tags/tag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19&quot;/&gt;&lt;lineCharCount val=&quot;2&quot;/&gt;&lt;lineCharCount val=&quot;19&quot;/&gt;&lt;lineCharCount val=&quot;33&quot;/&gt;&lt;lineCharCount val=&quot;9&quot;/&gt;&lt;lineCharCount val=&quot;33&quot;/&gt;&lt;lineCharCount val=&quot;1&quot;/&gt;&lt;/TableIndex&gt;&lt;/ShapeTextInfo&gt;"/>
  <p:tag name="HTML_SHAPEINFO" val="&lt;ThreeDShapeInfo&gt;&lt;uuid val=&quot;{6BEE662C-2D7A-4F7B-8CB5-501E88FF8081}&quot;/&gt;&lt;isInvalidForFieldText val=&quot;0&quot;/&gt;&lt;Image&gt;&lt;filename val=&quot;C:\Users\delroy\AppData\Local\Temp\CP1814025858656Session\CPTrustFolder1814025858671\PPTImport1814025907703\data\asimages\{6BEE662C-2D7A-4F7B-8CB5-501E88FF8081}_4.png&quot;/&gt;&lt;left val=&quot;659&quot;/&gt;&lt;top val=&quot;273&quot;/&gt;&lt;width val=&quot;454&quot;/&gt;&lt;height val=&quot;329&quot;/&gt;&lt;hasText val=&quot;1&quot;/&gt;&lt;/Image&gt;&lt;/ThreeDShapeInfo&gt;"/>
</p:tagLst>
</file>

<file path=ppt/tags/tag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9&quot;/&gt;&lt;/TableIndex&gt;&lt;/ShapeTextInfo&gt;"/>
  <p:tag name="HTML_SHAPEINFO" val="&lt;ThreeDShapeInfo&gt;&lt;uuid val=&quot;{F398E648-5F78-4A4B-9161-62BE4812CC59}&quot;/&gt;&lt;isInvalidForFieldText val=&quot;0&quot;/&gt;&lt;Image&gt;&lt;filename val=&quot;C:\Users\delroy\AppData\Local\Temp\CP1814025858656Session\CPTrustFolder1814025858671\PPTImport1814025907703\data\asimages\{F398E648-5F78-4A4B-9161-62BE4812CC59}_5.png&quot;/&gt;&lt;left val=&quot;233&quot;/&gt;&lt;top val=&quot;100&quot;/&gt;&lt;width val=&quot;813&quot;/&gt;&lt;height val=&quot;126&quot;/&gt;&lt;hasText val=&quot;1&quot;/&gt;&lt;/Image&gt;&lt;/ThreeDShapeInfo&gt;"/>
</p:tagLst>
</file>

<file path=ppt/tags/tag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19&quot;/&gt;&lt;lineCharCount val=&quot;2&quot;/&gt;&lt;lineCharCount val=&quot;18&quot;/&gt;&lt;lineCharCount val=&quot;1&quot;/&gt;&lt;/TableIndex&gt;&lt;/ShapeTextInfo&gt;"/>
  <p:tag name="HTML_SHAPEINFO" val="&lt;ThreeDShapeInfo&gt;&lt;uuid val=&quot;{F80BC221-8BFB-453F-A901-935647F5F49E}&quot;/&gt;&lt;isInvalidForFieldText val=&quot;0&quot;/&gt;&lt;Image&gt;&lt;filename val=&quot;C:\Users\delroy\AppData\Local\Temp\CP1814025858656Session\CPTrustFolder1814025858671\PPTImport1814025907703\data\asimages\{F80BC221-8BFB-453F-A901-935647F5F49E}_5.png&quot;/&gt;&lt;left val=&quot;160&quot;/&gt;&lt;top val=&quot;273&quot;/&gt;&lt;width val=&quot;454&quot;/&gt;&lt;height val=&quot;329&quot;/&gt;&lt;hasText val=&quot;1&quot;/&gt;&lt;/Image&gt;&lt;/ThreeDShapeInfo&gt;"/>
</p:tagLst>
</file>

<file path=ppt/tags/tag4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20&quot;/&gt;&lt;lineCharCount val=&quot;2&quot;/&gt;&lt;lineCharCount val=&quot;29&quot;/&gt;&lt;lineCharCount val=&quot;1&quot;/&gt;&lt;/TableIndex&gt;&lt;/ShapeTextInfo&gt;"/>
  <p:tag name="HTML_SHAPEINFO" val="&lt;ThreeDShapeInfo&gt;&lt;uuid val=&quot;{42DD05D5-3240-4BAF-9348-1123D9854005}&quot;/&gt;&lt;isInvalidForFieldText val=&quot;0&quot;/&gt;&lt;Image&gt;&lt;filename val=&quot;C:\Users\delroy\AppData\Local\Temp\CP1814025858656Session\CPTrustFolder1814025858671\PPTImport1814025907703\data\asimages\{42DD05D5-3240-4BAF-9348-1123D9854005}_5.png&quot;/&gt;&lt;left val=&quot;659&quot;/&gt;&lt;top val=&quot;273&quot;/&gt;&lt;width val=&quot;454&quot;/&gt;&lt;height val=&quot;329&quot;/&gt;&lt;hasText val=&quot;1&quot;/&gt;&lt;/Image&gt;&lt;/ThreeDShapeInfo&gt;"/>
</p:tagLst>
</file>

<file path=ppt/tags/tag4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9&quot;/&gt;&lt;lineCharCount val=&quot;5&quot;/&gt;&lt;/TableIndex&gt;&lt;/ShapeTextInfo&gt;"/>
  <p:tag name="HTML_SHAPEINFO" val="&lt;ThreeDShapeInfo&gt;&lt;uuid val=&quot;{90FA0A6F-B51F-4584-8FAC-FD24A127685D}&quot;/&gt;&lt;isInvalidForFieldText val=&quot;0&quot;/&gt;&lt;Image&gt;&lt;filename val=&quot;C:\Users\delroy\AppData\Local\Temp\CP1814025858656Session\CPTrustFolder1814025858671\PPTImport1814025907703\data\asimages\{90FA0A6F-B51F-4584-8FAC-FD24A127685D}_6.png&quot;/&gt;&lt;left val=&quot;84&quot;/&gt;&lt;top val=&quot;234&quot;/&gt;&lt;width val=&quot;473&quot;/&gt;&lt;height val=&quot;120&quot;/&gt;&lt;hasText val=&quot;1&quot;/&gt;&lt;/Image&gt;&lt;/ThreeDShapeInfo&gt;"/>
</p:tagLst>
</file>

<file path=ppt/tags/tag4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5&quot;/&gt;&lt;/TableIndex&gt;&lt;/ShapeTextInfo&gt;"/>
  <p:tag name="HTML_SHAPEINFO" val="&lt;ThreeDShapeInfo&gt;&lt;uuid val=&quot;{8D978C77-1DA5-40E4-ACE6-7B62B2258842}&quot;/&gt;&lt;isInvalidForFieldText val=&quot;0&quot;/&gt;&lt;Image&gt;&lt;filename val=&quot;C:\Users\delroy\AppData\Local\Temp\CP1814025858656Session\CPTrustFolder1814025858671\PPTImport1814025907703\data\asimages\{8D978C77-1DA5-40E4-ACE6-7B62B2258842}_6.png&quot;/&gt;&lt;left val=&quot;116&quot;/&gt;&lt;top val=&quot;370&quot;/&gt;&lt;width val=&quot;399&quot;/&gt;&lt;height val=&quot;233&quot;/&gt;&lt;hasText val=&quot;1&quot;/&gt;&lt;/Image&gt;&lt;/ThreeDShapeInfo&gt;"/>
</p:tagLst>
</file>

<file path=ppt/tags/tag4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4&quot;/&gt;&lt;lineCharCount val=&quot;20&quot;/&gt;&lt;lineCharCount val=&quot;19&quot;/&gt;&lt;lineCharCount val=&quot;21&quot;/&gt;&lt;lineCharCount val=&quot;1&quot;/&gt;&lt;lineCharCount val=&quot;11&quot;/&gt;&lt;lineCharCount val=&quot;2&quot;/&gt;&lt;lineCharCount val=&quot;10&quot;/&gt;&lt;lineCharCount val=&quot;17&quot;/&gt;&lt;lineCharCount val=&quot;1&quot;/&gt;&lt;lineCharCount val=&quot;16&quot;/&gt;&lt;lineCharCount val=&quot;16&quot;/&gt;&lt;lineCharCount val=&quot;16&quot;/&gt;&lt;lineCharCount val=&quot;1&quot;/&gt;&lt;lineCharCount val=&quot;20&quot;/&gt;&lt;lineCharCount val=&quot;20&quot;/&gt;&lt;lineCharCount val=&quot;1&quot;/&gt;&lt;lineCharCount val=&quot;14&quot;/&gt;&lt;lineCharCount val=&quot;20&quot;/&gt;&lt;lineCharCount val=&quot;1&quot;/&gt;&lt;lineCharCount val=&quot;22&quot;/&gt;&lt;lineCharCount val=&quot;27&quot;/&gt;&lt;lineCharCount val=&quot;1&quot;/&gt;&lt;lineCharCount val=&quot;11&quot;/&gt;&lt;lineCharCount val=&quot;1&quot;/&gt;&lt;/TableIndex&gt;&lt;/ShapeTextInfo&gt;"/>
  <p:tag name="HTML_SHAPEINFO" val="&lt;ThreeDShapeInfo&gt;&lt;uuid val=&quot;{A0D2B6AD-1F58-44D3-B05B-82C623A620CA}&quot;/&gt;&lt;isInvalidForFieldText val=&quot;0&quot;/&gt;&lt;Image&gt;&lt;filename val=&quot;C:\Users\delroy\AppData\Local\Temp\CP1814025858656Session\CPTrustFolder1814025858671\PPTImport1814025907703\data\asimages\{A0D2B6AD-1F58-44D3-B05B-82C623A620CA}_6.png&quot;/&gt;&lt;left val=&quot;703&quot;/&gt;&lt;top val=&quot;46&quot;/&gt;&lt;width val=&quot;577&quot;/&gt;&lt;height val=&quot;623&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737</TotalTime>
  <Words>1051</Words>
  <Application>Microsoft Office PowerPoint</Application>
  <PresentationFormat>Widescreen</PresentationFormat>
  <Paragraphs>99</Paragraphs>
  <Slides>6</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Consolas</vt:lpstr>
      <vt:lpstr>Gill Sans MT</vt:lpstr>
      <vt:lpstr>Gill Sans MT (Body)</vt:lpstr>
      <vt:lpstr>Parcel</vt:lpstr>
      <vt:lpstr>Stack Structure</vt:lpstr>
      <vt:lpstr>Stack Header file</vt:lpstr>
      <vt:lpstr>Instantiating and initializing</vt:lpstr>
      <vt:lpstr>Required operations</vt:lpstr>
      <vt:lpstr>Optional Operations</vt:lpstr>
      <vt:lpstr>Making and using A Stack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stack Structure</dc:title>
  <dc:creator>Delroy Brinkerhoff</dc:creator>
  <cp:lastModifiedBy>delroy</cp:lastModifiedBy>
  <cp:revision>26</cp:revision>
  <dcterms:created xsi:type="dcterms:W3CDTF">2016-07-13T22:03:45Z</dcterms:created>
  <dcterms:modified xsi:type="dcterms:W3CDTF">2026-05-10T14:41:09Z</dcterms:modified>
</cp:coreProperties>
</file>